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8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9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10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11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12.xml" ContentType="application/vnd.openxmlformats-officedocument.presentationml.notesSl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13.xml" ContentType="application/vnd.openxmlformats-officedocument.presentationml.notesSl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3"/>
  </p:notesMasterIdLst>
  <p:sldIdLst>
    <p:sldId id="273" r:id="rId5"/>
    <p:sldId id="1065" r:id="rId6"/>
    <p:sldId id="1045" r:id="rId7"/>
    <p:sldId id="1025" r:id="rId8"/>
    <p:sldId id="1116" r:id="rId9"/>
    <p:sldId id="1119" r:id="rId10"/>
    <p:sldId id="1121" r:id="rId11"/>
    <p:sldId id="1124" r:id="rId12"/>
    <p:sldId id="1128" r:id="rId13"/>
    <p:sldId id="1123" r:id="rId14"/>
    <p:sldId id="1126" r:id="rId15"/>
    <p:sldId id="1130" r:id="rId16"/>
    <p:sldId id="1132" r:id="rId17"/>
    <p:sldId id="1134" r:id="rId18"/>
    <p:sldId id="1138" r:id="rId19"/>
    <p:sldId id="1136" r:id="rId20"/>
    <p:sldId id="1141" r:id="rId21"/>
    <p:sldId id="1004" r:id="rId2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D268A93-FFC2-F4CD-5F78-566D033813CE}" name="Mariana Libanio Engel de Sousa" initials="ML" userId="S::mariana.libanio@iugu.com::78e148ca-19e6-4202-a5cb-55fa3807aff6" providerId="AD"/>
  <p188:author id="{D1785BDD-0F42-647E-E261-CD297487B45C}" name="Bruno da Silva Vieira" initials="BV" userId="S::bruno.vieira@iugu.com::1651492a-1db8-49da-a09e-cbe646b0f88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74FF"/>
    <a:srgbClr val="4E5D72"/>
    <a:srgbClr val="737F8F"/>
    <a:srgbClr val="F0F2F6"/>
    <a:srgbClr val="A7A7A7"/>
    <a:srgbClr val="A6A6A6"/>
    <a:srgbClr val="858F9E"/>
    <a:srgbClr val="44546A"/>
    <a:srgbClr val="55565E"/>
    <a:srgbClr val="7581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57BDE7F-076E-197A-BC37-1213C67201E3}" v="724" dt="2024-03-05T20:23:10.241"/>
    <p1510:client id="{CA42525E-B084-3939-AB77-BB67AD47FFD8}" v="189" dt="2024-03-05T20:43:13.45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Estilo com Tema 2 - Ênfase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012ECD-51FC-41F1-AA8D-1B2483CD663E}" styleName="Estilo Claro 2 - Ênfase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228" y="-5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iuguserv.sharepoint.com/sites/ouvidoria.juridico/Shared%20Documents/Ouvidoria/Ouvidoria_2023/1_Controle_Ouvidoria_2023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https://iuguserv.sharepoint.com/sites/ouvidoria.juridico/Shared%20Documents/Ouvidoria/Ouvidoria_2023/1_Controle_Ouvidoria_2023.xlsx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https://iuguserv.sharepoint.com/sites/ouvidoria.juridico/Shared%20Documents/Ouvidoria/Ouvidoria_2023/1_Controle_Ouvidoria_2023.xlsx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https://iuguserv.sharepoint.com/sites/ouvidoria.juridico/Shared%20Documents/Ouvidoria/Ouvidoria_2023/1_Controle_Ouvidoria_2023.xlsx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https://iuguserv.sharepoint.com/sites/ouvidoria.juridico/Shared%20Documents/Ouvidoria/Ouvidoria_2023/1_Controle_Ouvidoria_2023.xlsx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https://iuguserv.sharepoint.com/sites/ouvidoria.juridico/Shared%20Documents/Ouvidoria/Ouvidoria_2023/1_Controle_Ouvidoria_2023.xlsx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https://iuguserv.sharepoint.com/sites/ouvidoria.juridico/Shared%20Documents/Ouvidoria/Ouvidoria_2023/1_Controle_Ouvidoria_2023.xlsx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https://iuguserv.sharepoint.com/sites/ouvidoria.juridico/Shared%20Documents/Ouvidoria/Ouvidoria_2023/1_Controle_Ouvidoria_2023.xlsx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oleObject" Target="Pasta1" TargetMode="External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oleObject" Target="Pasta1" TargetMode="External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oleObject" Target="https://iuguserv.sharepoint.com/sites/ouvidoria.juridico/Shared%20Documents/Ouvidoria/Ouvidoria_2023/1_Controle_Ouvidoria_2023.xlsx" TargetMode="External"/><Relationship Id="rId2" Type="http://schemas.microsoft.com/office/2011/relationships/chartColorStyle" Target="colors19.xml"/><Relationship Id="rId1" Type="http://schemas.microsoft.com/office/2011/relationships/chartStyle" Target="style19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iuguserv.sharepoint.com/sites/ouvidoria.juridico/Shared%20Documents/Ouvidoria/Ouvidoria_2023/1_Controle_Ouvidoria_2023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oleObject" Target="https://iuguserv.sharepoint.com/sites/ouvidoria.juridico/Shared%20Documents/Ouvidoria/Ouvidoria_2023/1_Controle_Ouvidoria_2023.xlsx" TargetMode="External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iuguserv.sharepoint.com/sites/ouvidoria.juridico/Shared%20Documents/Ouvidoria/Ouvidoria_2023/1_Controle_Ouvidoria_2023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iuguserv.sharepoint.com/sites/ouvidoria.juridico/Shared%20Documents/Ouvidoria/Ouvidoria_2023/1_Controle_Ouvidoria_2023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iuguserv.sharepoint.com/sites/ouvidoria.juridico/Shared%20Documents/Ouvidoria/Ouvidoria_2023/1_Controle_Ouvidoria_2023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iuguserv.sharepoint.com/sites/ouvidoria.juridico/Shared%20Documents/Ouvidoria/Ouvidoria_2023/1_Controle_Ouvidoria_2023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https://iuguserv.sharepoint.com/sites/ouvidoria.juridico/Shared%20Documents/Ouvidoria/Ouvidoria_2023/1_Controle_Ouvidoria_2023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https://iuguserv.sharepoint.com/sites/ouvidoria.juridico/Shared%20Documents/Ouvidoria/Ouvidoria_2023/1_Controle_Ouvidoria_2023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https://iuguserv.sharepoint.com/sites/ouvidoria.juridico/Shared%20Documents/Ouvidoria/Ouvidoria_2023/1_Controle_Ouvidoria_2023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Sans 300" panose="02000000000000000000"/>
                <a:ea typeface="+mn-ea"/>
                <a:cs typeface="+mn-cs"/>
              </a:defRPr>
            </a:pPr>
            <a:r>
              <a:rPr lang="pt-BR" b="1"/>
              <a:t>% de Contatos por Canal - 1º Sem. 2023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Museo Sans 300" panose="02000000000000000000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24D-451B-9072-C7846F98C39B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24D-451B-9072-C7846F98C39B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024D-451B-9072-C7846F98C39B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024D-451B-9072-C7846F98C39B}"/>
              </c:ext>
            </c:extLst>
          </c:dPt>
          <c:dLbls>
            <c:dLbl>
              <c:idx val="0"/>
              <c:layout>
                <c:manualLayout>
                  <c:x val="9.4444444444444442E-2"/>
                  <c:y val="-3.70370370370370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24D-451B-9072-C7846F98C39B}"/>
                </c:ext>
              </c:extLst>
            </c:dLbl>
            <c:dLbl>
              <c:idx val="1"/>
              <c:layout>
                <c:manualLayout>
                  <c:x val="0.15555555555555556"/>
                  <c:y val="4.62962962962962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24D-451B-9072-C7846F98C39B}"/>
                </c:ext>
              </c:extLst>
            </c:dLbl>
            <c:dLbl>
              <c:idx val="2"/>
              <c:layout>
                <c:manualLayout>
                  <c:x val="-0.12222222222222225"/>
                  <c:y val="6.48148148148147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24D-451B-9072-C7846F98C39B}"/>
                </c:ext>
              </c:extLst>
            </c:dLbl>
            <c:dLbl>
              <c:idx val="3"/>
              <c:layout>
                <c:manualLayout>
                  <c:x val="-9.4444444444444442E-2"/>
                  <c:y val="-8.79629629629629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24D-451B-9072-C7846F98C39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useo Sans 300" panose="0200000000000000000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'[1_Controle_Ouvidoria_2023.xlsx]Tabelamento'!$A$2:$A$5</c:f>
              <c:strCache>
                <c:ptCount val="4"/>
                <c:pt idx="0">
                  <c:v>Consumidor.gov.br</c:v>
                </c:pt>
                <c:pt idx="1">
                  <c:v>ouvidoria@iugu.com</c:v>
                </c:pt>
                <c:pt idx="2">
                  <c:v>Telefone 0800</c:v>
                </c:pt>
                <c:pt idx="3">
                  <c:v>RDR (BACEN)</c:v>
                </c:pt>
              </c:strCache>
            </c:strRef>
          </c:cat>
          <c:val>
            <c:numRef>
              <c:f>'[1_Controle_Ouvidoria_2023.xlsx]Tabelamento'!$O$2:$O$5</c:f>
              <c:numCache>
                <c:formatCode>0.0%</c:formatCode>
                <c:ptCount val="4"/>
                <c:pt idx="0">
                  <c:v>9.0766823161189364E-2</c:v>
                </c:pt>
                <c:pt idx="1">
                  <c:v>0.48748043818466352</c:v>
                </c:pt>
                <c:pt idx="2">
                  <c:v>0.11658841940532082</c:v>
                </c:pt>
                <c:pt idx="3">
                  <c:v>0.30516431924882631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24D-451B-9072-C7846F98C39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18"/>
        <c:holeSize val="7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useo Sans 300" panose="02000000000000000000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000">
          <a:latin typeface="Museo Sans 300" panose="02000000000000000000"/>
        </a:defRPr>
      </a:pPr>
      <a:endParaRPr lang="pt-BR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b="1">
                <a:solidFill>
                  <a:srgbClr val="5274FF"/>
                </a:solidFill>
              </a:rPr>
              <a:t>Perfil dos Manifestantes - 2º Sem. 2023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C79-498C-A133-6F017D397CA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C79-498C-A133-6F017D397CAE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C79-498C-A133-6F017D397CA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C79-498C-A133-6F017D397CA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DC79-498C-A133-6F017D397CAE}"/>
              </c:ext>
            </c:extLst>
          </c:dPt>
          <c:dLbls>
            <c:dLbl>
              <c:idx val="0"/>
              <c:layout>
                <c:manualLayout>
                  <c:x val="0.14166666666666655"/>
                  <c:y val="-6.481481481481485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C79-498C-A133-6F017D397CAE}"/>
                </c:ext>
              </c:extLst>
            </c:dLbl>
            <c:dLbl>
              <c:idx val="1"/>
              <c:layout>
                <c:manualLayout>
                  <c:x val="0.1111111111111111"/>
                  <c:y val="-4.629629629629714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C79-498C-A133-6F017D397CAE}"/>
                </c:ext>
              </c:extLst>
            </c:dLbl>
            <c:dLbl>
              <c:idx val="2"/>
              <c:layout>
                <c:manualLayout>
                  <c:x val="4.9999999999999899E-2"/>
                  <c:y val="7.87037037037037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C79-498C-A133-6F017D397CAE}"/>
                </c:ext>
              </c:extLst>
            </c:dLbl>
            <c:dLbl>
              <c:idx val="3"/>
              <c:layout>
                <c:manualLayout>
                  <c:x val="-9.1666666666666688E-2"/>
                  <c:y val="1.38888888888888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C79-498C-A133-6F017D397CAE}"/>
                </c:ext>
              </c:extLst>
            </c:dLbl>
            <c:dLbl>
              <c:idx val="4"/>
              <c:layout>
                <c:manualLayout>
                  <c:x val="3.3333333333333229E-2"/>
                  <c:y val="-6.018518518518518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C79-498C-A133-6F017D397CA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'[1_Controle_Ouvidoria_2023.xlsx]Tabelamento'!$A$33:$A$37</c:f>
              <c:strCache>
                <c:ptCount val="5"/>
                <c:pt idx="0">
                  <c:v>Cliente iugu</c:v>
                </c:pt>
                <c:pt idx="1">
                  <c:v>Cliente iugu (subconta)</c:v>
                </c:pt>
                <c:pt idx="2">
                  <c:v>Cliente Juno</c:v>
                </c:pt>
                <c:pt idx="3">
                  <c:v>Consumidor final</c:v>
                </c:pt>
                <c:pt idx="4">
                  <c:v>Outro(s)</c:v>
                </c:pt>
              </c:strCache>
            </c:strRef>
          </c:cat>
          <c:val>
            <c:numRef>
              <c:f>'[1_Controle_Ouvidoria_2023.xlsx]Tabelamento'!$AC$33:$AC$37</c:f>
              <c:numCache>
                <c:formatCode>0.0%</c:formatCode>
                <c:ptCount val="5"/>
                <c:pt idx="0">
                  <c:v>0.26956521739130435</c:v>
                </c:pt>
                <c:pt idx="1">
                  <c:v>0.13695652173913042</c:v>
                </c:pt>
                <c:pt idx="2">
                  <c:v>2.1739130434782609E-3</c:v>
                </c:pt>
                <c:pt idx="3">
                  <c:v>0.56304347826086953</c:v>
                </c:pt>
                <c:pt idx="4">
                  <c:v>2.8260869565217391E-2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C79-498C-A133-6F017D397CAE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18"/>
        <c:holeSize val="7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Sans 300" panose="02000000000000000000"/>
                <a:ea typeface="+mn-ea"/>
                <a:cs typeface="+mn-cs"/>
              </a:defRPr>
            </a:pPr>
            <a:r>
              <a:rPr lang="pt-BR" b="1">
                <a:solidFill>
                  <a:srgbClr val="5274FF"/>
                </a:solidFill>
              </a:rPr>
              <a:t>Perfil das Manifestações – 2º Sem. 2023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Museo Sans 300" panose="02000000000000000000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2EF-444F-B3AF-85FBA0D165BA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2EF-444F-B3AF-85FBA0D165BA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2EF-444F-B3AF-85FBA0D165BA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2EF-444F-B3AF-85FBA0D165BA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E2EF-444F-B3AF-85FBA0D165BA}"/>
              </c:ext>
            </c:extLst>
          </c:dPt>
          <c:dLbls>
            <c:dLbl>
              <c:idx val="0"/>
              <c:layout>
                <c:manualLayout>
                  <c:x val="9.4444444444444442E-2"/>
                  <c:y val="-4.62962962962962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2EF-444F-B3AF-85FBA0D165BA}"/>
                </c:ext>
              </c:extLst>
            </c:dLbl>
            <c:dLbl>
              <c:idx val="1"/>
              <c:layout>
                <c:manualLayout>
                  <c:x val="-9.4444444444444442E-2"/>
                  <c:y val="6.01851851851850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2EF-444F-B3AF-85FBA0D165BA}"/>
                </c:ext>
              </c:extLst>
            </c:dLbl>
            <c:dLbl>
              <c:idx val="2"/>
              <c:layout>
                <c:manualLayout>
                  <c:x val="-1.9444444444444445E-2"/>
                  <c:y val="-9.72222222222222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2EF-444F-B3AF-85FBA0D165BA}"/>
                </c:ext>
              </c:extLst>
            </c:dLbl>
            <c:dLbl>
              <c:idx val="3"/>
              <c:layout>
                <c:manualLayout>
                  <c:x val="-0.12777777777777777"/>
                  <c:y val="-7.40740740740740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2EF-444F-B3AF-85FBA0D165BA}"/>
                </c:ext>
              </c:extLst>
            </c:dLbl>
            <c:dLbl>
              <c:idx val="4"/>
              <c:layout>
                <c:manualLayout>
                  <c:x val="3.888888888888889E-2"/>
                  <c:y val="-9.72222222222222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E2EF-444F-B3AF-85FBA0D165B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useo Sans 300" panose="0200000000000000000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'[1_Controle_Ouvidoria_2023.xlsx]Tabelamento'!$A$41:$A$45</c:f>
              <c:strCache>
                <c:ptCount val="5"/>
                <c:pt idx="0">
                  <c:v>Solicitação</c:v>
                </c:pt>
                <c:pt idx="1">
                  <c:v>Reclamação</c:v>
                </c:pt>
                <c:pt idx="2">
                  <c:v>Elogio</c:v>
                </c:pt>
                <c:pt idx="3">
                  <c:v>Informação</c:v>
                </c:pt>
                <c:pt idx="4">
                  <c:v>Sugestão</c:v>
                </c:pt>
              </c:strCache>
            </c:strRef>
          </c:cat>
          <c:val>
            <c:numRef>
              <c:f>'[1_Controle_Ouvidoria_2023.xlsx]Tabelamento'!$AC$41:$AC$45</c:f>
              <c:numCache>
                <c:formatCode>0.0%</c:formatCode>
                <c:ptCount val="5"/>
                <c:pt idx="0">
                  <c:v>8.0434782608695646E-2</c:v>
                </c:pt>
                <c:pt idx="1">
                  <c:v>0.89782608695652177</c:v>
                </c:pt>
                <c:pt idx="2">
                  <c:v>0</c:v>
                </c:pt>
                <c:pt idx="3">
                  <c:v>2.1739130434782608E-2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E2EF-444F-B3AF-85FBA0D165B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18"/>
        <c:holeSize val="75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1419925634295713"/>
          <c:y val="0.89409667541557303"/>
          <c:w val="0.7660459317585302"/>
          <c:h val="7.81255468066491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useo Sans 300" panose="02000000000000000000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latin typeface="Museo Sans 300" panose="02000000000000000000"/>
        </a:defRPr>
      </a:pPr>
      <a:endParaRPr lang="pt-BR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Sans 300" panose="02000000000000000000"/>
                <a:ea typeface="+mn-ea"/>
                <a:cs typeface="+mn-cs"/>
              </a:defRPr>
            </a:pPr>
            <a:r>
              <a:rPr lang="pt-BR" b="1"/>
              <a:t>Perfil das Manifestações – 1º Sem. 2023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Museo Sans 300" panose="02000000000000000000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D2ED-489E-97B2-FD0A0A1758E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D2ED-489E-97B2-FD0A0A1758E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D2ED-489E-97B2-FD0A0A1758E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D2ED-489E-97B2-FD0A0A1758E9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D2ED-489E-97B2-FD0A0A1758E9}"/>
              </c:ext>
            </c:extLst>
          </c:dPt>
          <c:dLbls>
            <c:dLbl>
              <c:idx val="0"/>
              <c:layout>
                <c:manualLayout>
                  <c:x val="0.13055555555555556"/>
                  <c:y val="-8.33333333333333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2ED-489E-97B2-FD0A0A1758E9}"/>
                </c:ext>
              </c:extLst>
            </c:dLbl>
            <c:dLbl>
              <c:idx val="1"/>
              <c:layout>
                <c:manualLayout>
                  <c:x val="-0.22500000000000003"/>
                  <c:y val="4.62962962962962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2ED-489E-97B2-FD0A0A1758E9}"/>
                </c:ext>
              </c:extLst>
            </c:dLbl>
            <c:dLbl>
              <c:idx val="2"/>
              <c:layout>
                <c:manualLayout>
                  <c:x val="-0.20277777777777778"/>
                  <c:y val="-1.85185185185185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2ED-489E-97B2-FD0A0A1758E9}"/>
                </c:ext>
              </c:extLst>
            </c:dLbl>
            <c:dLbl>
              <c:idx val="3"/>
              <c:layout>
                <c:manualLayout>
                  <c:x val="-5.5555555555556572E-3"/>
                  <c:y val="-8.79629629629629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2ED-489E-97B2-FD0A0A1758E9}"/>
                </c:ext>
              </c:extLst>
            </c:dLbl>
            <c:dLbl>
              <c:idx val="4"/>
              <c:layout>
                <c:manualLayout>
                  <c:x val="-0.18888888888888888"/>
                  <c:y val="-8.79629629629629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D2ED-489E-97B2-FD0A0A1758E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useo Sans 300" panose="0200000000000000000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'[1_Controle_Ouvidoria_2023.xlsx]Tabelamento'!$A$41:$A$45</c:f>
              <c:strCache>
                <c:ptCount val="5"/>
                <c:pt idx="0">
                  <c:v>Solicitação</c:v>
                </c:pt>
                <c:pt idx="1">
                  <c:v>Reclamação</c:v>
                </c:pt>
                <c:pt idx="2">
                  <c:v>Elogio</c:v>
                </c:pt>
                <c:pt idx="3">
                  <c:v>Informação</c:v>
                </c:pt>
                <c:pt idx="4">
                  <c:v>Sugestão</c:v>
                </c:pt>
              </c:strCache>
            </c:strRef>
          </c:cat>
          <c:val>
            <c:numRef>
              <c:f>'[1_Controle_Ouvidoria_2023.xlsx]Tabelamento'!$O$41:$O$45</c:f>
              <c:numCache>
                <c:formatCode>0.0%</c:formatCode>
                <c:ptCount val="5"/>
                <c:pt idx="0">
                  <c:v>4.5383411580594682E-2</c:v>
                </c:pt>
                <c:pt idx="1">
                  <c:v>0.95070422535211263</c:v>
                </c:pt>
                <c:pt idx="2">
                  <c:v>0</c:v>
                </c:pt>
                <c:pt idx="3">
                  <c:v>3.9123630672926448E-3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D2ED-489E-97B2-FD0A0A1758E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18"/>
        <c:holeSize val="75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11419925634295713"/>
          <c:y val="0.89409667541557303"/>
          <c:w val="0.7660459317585302"/>
          <c:h val="7.812554680664916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useo Sans 300" panose="02000000000000000000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000">
          <a:latin typeface="Museo Sans 300" panose="02000000000000000000"/>
        </a:defRPr>
      </a:pPr>
      <a:endParaRPr lang="pt-BR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8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Sans 300" panose="02000000000000000000"/>
                <a:ea typeface="+mn-ea"/>
                <a:cs typeface="+mn-cs"/>
              </a:defRPr>
            </a:pPr>
            <a:r>
              <a:rPr lang="pt-BR" b="1"/>
              <a:t>Elegibilidade das Demandas - 1º Sem. 2023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8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Museo Sans 300" panose="02000000000000000000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842-449D-8E5D-E123E68F543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842-449D-8E5D-E123E68F543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842-449D-8E5D-E123E68F5434}"/>
              </c:ext>
            </c:extLst>
          </c:dPt>
          <c:dLbls>
            <c:dLbl>
              <c:idx val="0"/>
              <c:layout>
                <c:manualLayout>
                  <c:x val="0.11944444444444434"/>
                  <c:y val="-3.70370370370370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842-449D-8E5D-E123E68F5434}"/>
                </c:ext>
              </c:extLst>
            </c:dLbl>
            <c:dLbl>
              <c:idx val="1"/>
              <c:layout>
                <c:manualLayout>
                  <c:x val="9.4444444444444442E-2"/>
                  <c:y val="8.33333333333333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842-449D-8E5D-E123E68F5434}"/>
                </c:ext>
              </c:extLst>
            </c:dLbl>
            <c:dLbl>
              <c:idx val="2"/>
              <c:layout>
                <c:manualLayout>
                  <c:x val="-0.1277777777777778"/>
                  <c:y val="-6.94444444444444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842-449D-8E5D-E123E68F543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useo Sans 300" panose="0200000000000000000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'[1_Controle_Ouvidoria_2023.xlsx]Tabelamento'!$A$82:$A$84</c:f>
              <c:strCache>
                <c:ptCount val="3"/>
                <c:pt idx="0">
                  <c:v>Demandas elegíveis </c:v>
                </c:pt>
                <c:pt idx="1">
                  <c:v>Demandas não elegíveis Trat. em 1ª Instância</c:v>
                </c:pt>
                <c:pt idx="2">
                  <c:v>Demandas não elegíveis</c:v>
                </c:pt>
              </c:strCache>
            </c:strRef>
          </c:cat>
          <c:val>
            <c:numRef>
              <c:f>'[1_Controle_Ouvidoria_2023.xlsx]Tabelamento'!$O$82:$O$84</c:f>
              <c:numCache>
                <c:formatCode>0.0%</c:formatCode>
                <c:ptCount val="3"/>
                <c:pt idx="0">
                  <c:v>0.42879499217527389</c:v>
                </c:pt>
                <c:pt idx="1">
                  <c:v>0.14788732394366197</c:v>
                </c:pt>
                <c:pt idx="2">
                  <c:v>0.57120500782472616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842-449D-8E5D-E123E68F543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18"/>
        <c:holeSize val="75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6851049868766406E-2"/>
          <c:y val="0.74479002624671919"/>
          <c:w val="0.9579645669291339"/>
          <c:h val="0.2274321959755030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useo Sans 300" panose="02000000000000000000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900">
          <a:latin typeface="Museo Sans 300" panose="02000000000000000000"/>
        </a:defRPr>
      </a:pPr>
      <a:endParaRPr lang="pt-BR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Sans 300" panose="02000000000000000000"/>
                <a:ea typeface="+mn-ea"/>
                <a:cs typeface="+mn-cs"/>
              </a:defRPr>
            </a:pPr>
            <a:r>
              <a:rPr lang="pt-BR" b="1">
                <a:solidFill>
                  <a:srgbClr val="5274FF"/>
                </a:solidFill>
              </a:rPr>
              <a:t>Elegibilidade das Demandas - 2º Sem. 2023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Museo Sans 300" panose="02000000000000000000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493-48DB-8E84-8F650C70DC1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493-48DB-8E84-8F650C70DC1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493-48DB-8E84-8F650C70DC14}"/>
              </c:ext>
            </c:extLst>
          </c:dPt>
          <c:dLbls>
            <c:dLbl>
              <c:idx val="0"/>
              <c:layout>
                <c:manualLayout>
                  <c:x val="0.10555555555555556"/>
                  <c:y val="2.31481481481481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493-48DB-8E84-8F650C70DC14}"/>
                </c:ext>
              </c:extLst>
            </c:dLbl>
            <c:dLbl>
              <c:idx val="1"/>
              <c:layout>
                <c:manualLayout>
                  <c:x val="-9.4444444444444442E-2"/>
                  <c:y val="-8.4875562720133283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493-48DB-8E84-8F650C70DC14}"/>
                </c:ext>
              </c:extLst>
            </c:dLbl>
            <c:dLbl>
              <c:idx val="2"/>
              <c:layout>
                <c:manualLayout>
                  <c:x val="-0.10833333333333338"/>
                  <c:y val="-4.16666666666666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493-48DB-8E84-8F650C70DC1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useo Sans 300" panose="0200000000000000000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'[1_Controle_Ouvidoria_2023.xlsx]Tabelamento'!$A$82:$A$84</c:f>
              <c:strCache>
                <c:ptCount val="3"/>
                <c:pt idx="0">
                  <c:v>Demandas elegíveis </c:v>
                </c:pt>
                <c:pt idx="1">
                  <c:v>Demandas não elegíveis Trat. em 1ª Instância</c:v>
                </c:pt>
                <c:pt idx="2">
                  <c:v>Demandas não elegíveis</c:v>
                </c:pt>
              </c:strCache>
            </c:strRef>
          </c:cat>
          <c:val>
            <c:numRef>
              <c:f>'[1_Controle_Ouvidoria_2023.xlsx]Tabelamento'!$AC$82:$AC$84</c:f>
              <c:numCache>
                <c:formatCode>0.0%</c:formatCode>
                <c:ptCount val="3"/>
                <c:pt idx="0">
                  <c:v>0.77173913043478259</c:v>
                </c:pt>
                <c:pt idx="1">
                  <c:v>0.22826086956521738</c:v>
                </c:pt>
                <c:pt idx="2">
                  <c:v>0.22826086956521738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493-48DB-8E84-8F650C70DC14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18"/>
        <c:holeSize val="75"/>
      </c:doughnut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6851049868766406E-2"/>
          <c:y val="0.74479002624671919"/>
          <c:w val="0.9579645669291339"/>
          <c:h val="0.2274321959755030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useo Sans 300" panose="02000000000000000000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latin typeface="Museo Sans 300" panose="02000000000000000000"/>
        </a:defRPr>
      </a:pPr>
      <a:endParaRPr lang="pt-BR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500" b="1" i="0" u="none" strike="noStrike" kern="1200" cap="all" spc="10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pt-BR" sz="1400" cap="none">
                <a:solidFill>
                  <a:srgbClr val="5274FF"/>
                </a:solidFill>
                <a:latin typeface="Museo Sans 300" panose="02000000000000000000"/>
              </a:rPr>
              <a:t>Índice</a:t>
            </a:r>
            <a:r>
              <a:rPr lang="pt-BR" sz="1400" cap="none" baseline="0">
                <a:solidFill>
                  <a:srgbClr val="5274FF"/>
                </a:solidFill>
                <a:latin typeface="Museo Sans 300" panose="02000000000000000000"/>
              </a:rPr>
              <a:t> De Satisfação: E-mails - 1º Sem. 2023</a:t>
            </a:r>
            <a:endParaRPr lang="pt-BR" sz="1400" cap="none">
              <a:solidFill>
                <a:srgbClr val="5274FF"/>
              </a:solidFill>
              <a:latin typeface="Museo Sans 300" panose="0200000000000000000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1" i="0" u="none" strike="noStrike" kern="1200" cap="all" spc="100" normalizeH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lineChart>
        <c:grouping val="stacked"/>
        <c:varyColors val="0"/>
        <c:ser>
          <c:idx val="0"/>
          <c:order val="0"/>
          <c:spPr>
            <a:ln w="25400" cap="rnd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round/>
            </a:ln>
            <a:effectLst>
              <a:outerShdw dist="25400" dir="2700000" algn="tl" rotWithShape="0">
                <a:schemeClr val="accent1"/>
              </a:outerShdw>
            </a:effectLst>
          </c:spPr>
          <c:marker>
            <c:symbol val="none"/>
          </c:marker>
          <c:dLbls>
            <c:dLbl>
              <c:idx val="0"/>
              <c:spPr>
                <a:solidFill>
                  <a:srgbClr val="5274FF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D75A-4225-A3DB-94D3ADBCA91A}"/>
                </c:ext>
              </c:extLst>
            </c:dLbl>
            <c:dLbl>
              <c:idx val="1"/>
              <c:spPr>
                <a:solidFill>
                  <a:srgbClr val="FF0000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D75A-4225-A3DB-94D3ADBCA91A}"/>
                </c:ext>
              </c:extLst>
            </c:dLbl>
            <c:dLbl>
              <c:idx val="2"/>
              <c:spPr>
                <a:solidFill>
                  <a:srgbClr val="5274FF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D75A-4225-A3DB-94D3ADBCA91A}"/>
                </c:ext>
              </c:extLst>
            </c:dLbl>
            <c:spPr>
              <a:solidFill>
                <a:schemeClr val="accent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Tabelamento!$A$52:$A$54</c:f>
              <c:strCache>
                <c:ptCount val="3"/>
                <c:pt idx="0">
                  <c:v>Cliente(s) satisfeito(s)</c:v>
                </c:pt>
                <c:pt idx="1">
                  <c:v>Cliente(s) insatisfeito(s)</c:v>
                </c:pt>
                <c:pt idx="2">
                  <c:v>Score (nota) satisfação</c:v>
                </c:pt>
              </c:strCache>
            </c:strRef>
          </c:cat>
          <c:val>
            <c:numRef>
              <c:f>Tabelamento!$O$52:$O$54</c:f>
              <c:numCache>
                <c:formatCode>0.0%</c:formatCode>
                <c:ptCount val="3"/>
                <c:pt idx="0">
                  <c:v>0.18852459016393441</c:v>
                </c:pt>
                <c:pt idx="1">
                  <c:v>0.81147540983606559</c:v>
                </c:pt>
                <c:pt idx="2">
                  <c:v>0.21805289141850884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3-D75A-4225-A3DB-94D3ADBCA91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round/>
            </a:ln>
            <a:effectLst/>
          </c:spPr>
        </c:dropLines>
        <c:smooth val="0"/>
        <c:axId val="899681504"/>
        <c:axId val="1148443280"/>
      </c:lineChart>
      <c:catAx>
        <c:axId val="899681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148443280"/>
        <c:crosses val="autoZero"/>
        <c:auto val="1"/>
        <c:lblAlgn val="ctr"/>
        <c:lblOffset val="100"/>
        <c:noMultiLvlLbl val="0"/>
      </c:catAx>
      <c:valAx>
        <c:axId val="1148443280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8996815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500" b="1" i="0" u="none" strike="noStrike" kern="1200" cap="all" spc="10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pt-BR" sz="1400" cap="none">
                <a:solidFill>
                  <a:srgbClr val="5274FF"/>
                </a:solidFill>
                <a:latin typeface="Museo Sans 300" panose="02000000000000000000"/>
              </a:rPr>
              <a:t>Índice</a:t>
            </a:r>
            <a:r>
              <a:rPr lang="pt-BR" sz="1400" cap="none" baseline="0">
                <a:solidFill>
                  <a:srgbClr val="5274FF"/>
                </a:solidFill>
                <a:latin typeface="Museo Sans 300" panose="02000000000000000000"/>
              </a:rPr>
              <a:t> De Satisfação: E-mails - 2º Sem. 2023</a:t>
            </a:r>
            <a:endParaRPr lang="pt-BR" sz="1400" cap="none">
              <a:solidFill>
                <a:srgbClr val="5274FF"/>
              </a:solidFill>
              <a:latin typeface="Museo Sans 300" panose="0200000000000000000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1" i="0" u="none" strike="noStrike" kern="1200" cap="all" spc="100" normalizeH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lineChart>
        <c:grouping val="stacked"/>
        <c:varyColors val="0"/>
        <c:ser>
          <c:idx val="0"/>
          <c:order val="0"/>
          <c:spPr>
            <a:ln w="25400" cap="rnd">
              <a:solidFill>
                <a:schemeClr val="lt1"/>
              </a:solidFill>
              <a:round/>
            </a:ln>
            <a:effectLst>
              <a:outerShdw dist="25400" dir="2700000" algn="tl" rotWithShape="0">
                <a:schemeClr val="accent1"/>
              </a:outerShdw>
            </a:effectLst>
          </c:spPr>
          <c:marker>
            <c:symbol val="none"/>
          </c:marker>
          <c:dPt>
            <c:idx val="1"/>
            <c:marker>
              <c:symbol val="none"/>
            </c:marker>
            <c:bubble3D val="0"/>
            <c:spPr>
              <a:ln w="25400" cap="rnd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round/>
              </a:ln>
              <a:effectLst>
                <a:outerShdw dist="25400" dir="2700000" algn="tl" rotWithShape="0">
                  <a:schemeClr val="accent1"/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EBBF-4ACB-9150-DCDD0BBD3AAE}"/>
              </c:ext>
            </c:extLst>
          </c:dPt>
          <c:dPt>
            <c:idx val="2"/>
            <c:marker>
              <c:symbol val="none"/>
            </c:marker>
            <c:bubble3D val="0"/>
            <c:spPr>
              <a:ln w="25400" cap="rnd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round/>
              </a:ln>
              <a:effectLst>
                <a:outerShdw dist="25400" dir="2700000" algn="tl" rotWithShape="0">
                  <a:schemeClr val="accent1"/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EBBF-4ACB-9150-DCDD0BBD3AAE}"/>
              </c:ext>
            </c:extLst>
          </c:dPt>
          <c:dLbls>
            <c:dLbl>
              <c:idx val="1"/>
              <c:spPr>
                <a:solidFill>
                  <a:srgbClr val="FF0000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EBBF-4ACB-9150-DCDD0BBD3AAE}"/>
                </c:ext>
              </c:extLst>
            </c:dLbl>
            <c:spPr>
              <a:solidFill>
                <a:srgbClr val="5274FF"/>
              </a:solidFill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'[1_Controle_Ouvidoria_2023.xlsx]Tabelamento'!$A$52:$A$54</c:f>
              <c:strCache>
                <c:ptCount val="3"/>
                <c:pt idx="0">
                  <c:v>Cliente(s) satisfeito(s)</c:v>
                </c:pt>
                <c:pt idx="1">
                  <c:v>Cliente(s) insatisfeito(s)</c:v>
                </c:pt>
                <c:pt idx="2">
                  <c:v>Score (nota) satisfação</c:v>
                </c:pt>
              </c:strCache>
            </c:strRef>
          </c:cat>
          <c:val>
            <c:numRef>
              <c:f>'[1_Controle_Ouvidoria_2023.xlsx]Tabelamento'!$AC$52:$AC$54</c:f>
              <c:numCache>
                <c:formatCode>0.0%</c:formatCode>
                <c:ptCount val="3"/>
                <c:pt idx="0">
                  <c:v>0.47058823529411764</c:v>
                </c:pt>
                <c:pt idx="1">
                  <c:v>0.52941176470588236</c:v>
                </c:pt>
                <c:pt idx="2">
                  <c:v>0.44572754349642213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EBBF-4ACB-9150-DCDD0BBD3AAE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round/>
            </a:ln>
            <a:effectLst/>
          </c:spPr>
        </c:dropLines>
        <c:smooth val="0"/>
        <c:axId val="899681504"/>
        <c:axId val="1148443280"/>
      </c:lineChart>
      <c:catAx>
        <c:axId val="8996815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148443280"/>
        <c:crosses val="autoZero"/>
        <c:auto val="1"/>
        <c:lblAlgn val="ctr"/>
        <c:lblOffset val="100"/>
        <c:noMultiLvlLbl val="0"/>
      </c:catAx>
      <c:valAx>
        <c:axId val="1148443280"/>
        <c:scaling>
          <c:orientation val="minMax"/>
        </c:scaling>
        <c:delete val="1"/>
        <c:axPos val="l"/>
        <c:numFmt formatCode="0.0%" sourceLinked="1"/>
        <c:majorTickMark val="none"/>
        <c:minorTickMark val="none"/>
        <c:tickLblPos val="nextTo"/>
        <c:crossAx val="8996815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000" b="1" i="0" u="none" strike="noStrike" kern="1200" cap="all" spc="100" normalizeH="0" baseline="0">
                <a:solidFill>
                  <a:schemeClr val="tx1"/>
                </a:solidFill>
                <a:latin typeface="Museo Sans 300" panose="02000000000000000000"/>
                <a:ea typeface="+mn-ea"/>
                <a:cs typeface="+mn-cs"/>
              </a:defRPr>
            </a:pPr>
            <a:r>
              <a:rPr lang="pt-BR" sz="1000" b="1" i="0" u="none" strike="noStrike" kern="1200" cap="none" spc="100" normalizeH="0" baseline="0">
                <a:solidFill>
                  <a:sysClr val="windowText" lastClr="000000"/>
                </a:solidFill>
              </a:rPr>
              <a:t>Índice De Satisfação: RDR/BACEN - 2º Sem. 2023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1" i="0" u="none" strike="noStrike" kern="1200" cap="all" spc="100" normalizeH="0" baseline="0">
              <a:solidFill>
                <a:schemeClr val="tx1"/>
              </a:solidFill>
              <a:latin typeface="Museo Sans 300" panose="02000000000000000000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Planilha1!$A$2</c:f>
              <c:strCache>
                <c:ptCount val="1"/>
                <c:pt idx="0">
                  <c:v>RDR (BACEN)</c:v>
                </c:pt>
              </c:strCache>
            </c:strRef>
          </c:tx>
          <c:spPr>
            <a:ln w="25400" cap="rnd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round/>
            </a:ln>
            <a:effectLst>
              <a:outerShdw dist="25400" dir="2700000" algn="tl" rotWithShape="0">
                <a:schemeClr val="accent1"/>
              </a:outerShdw>
            </a:effectLst>
          </c:spPr>
          <c:marker>
            <c:symbol val="none"/>
          </c:marker>
          <c:dLbls>
            <c:dLbl>
              <c:idx val="0"/>
              <c:spPr>
                <a:solidFill>
                  <a:srgbClr val="5274FF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1" i="0" u="none" strike="noStrike" kern="1200" baseline="0">
                      <a:solidFill>
                        <a:srgbClr val="F0F2F6"/>
                      </a:solidFill>
                      <a:latin typeface="Museo Sans 300" panose="02000000000000000000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94EE-47A6-A71E-64CD113BAF09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900" b="1" i="0" u="none" strike="noStrike" kern="1200" baseline="0">
                        <a:solidFill>
                          <a:srgbClr val="F0F2F6"/>
                        </a:solidFill>
                        <a:latin typeface="Museo Sans 300" panose="02000000000000000000"/>
                        <a:ea typeface="+mn-ea"/>
                        <a:cs typeface="+mn-cs"/>
                      </a:defRPr>
                    </a:pPr>
                    <a:fld id="{85030397-492E-4BE1-B0DA-C60F537BC7AB}" type="VALUE">
                      <a:rPr lang="en-US">
                        <a:solidFill>
                          <a:srgbClr val="F0F2F6"/>
                        </a:solidFill>
                      </a:rPr>
                      <a:pPr>
                        <a:defRPr>
                          <a:solidFill>
                            <a:srgbClr val="F0F2F6"/>
                          </a:solidFill>
                        </a:defRPr>
                      </a:pPr>
                      <a:t>[VALOR]</a:t>
                    </a:fld>
                    <a:endParaRPr lang="pt-BR"/>
                  </a:p>
                </c:rich>
              </c:tx>
              <c:spPr>
                <a:solidFill>
                  <a:srgbClr val="FF0000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1" i="0" u="none" strike="noStrike" kern="1200" baseline="0">
                      <a:solidFill>
                        <a:srgbClr val="F0F2F6"/>
                      </a:solidFill>
                      <a:latin typeface="Museo Sans 300" panose="02000000000000000000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94EE-47A6-A71E-64CD113BAF09}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900" b="1" i="0" u="none" strike="noStrike" kern="1200" baseline="0">
                        <a:solidFill>
                          <a:srgbClr val="F0F2F6"/>
                        </a:solidFill>
                        <a:latin typeface="Museo Sans 300" panose="02000000000000000000"/>
                        <a:ea typeface="+mn-ea"/>
                        <a:cs typeface="+mn-cs"/>
                      </a:defRPr>
                    </a:pPr>
                    <a:fld id="{641C0702-900D-4D9D-9838-CC83AC807A44}" type="VALUE">
                      <a:rPr lang="en-US">
                        <a:solidFill>
                          <a:srgbClr val="FFC000"/>
                        </a:solidFill>
                      </a:rPr>
                      <a:pPr>
                        <a:defRPr>
                          <a:solidFill>
                            <a:srgbClr val="F0F2F6"/>
                          </a:solidFill>
                        </a:defRPr>
                      </a:pPr>
                      <a:t>[VALOR]</a:t>
                    </a:fld>
                    <a:endParaRPr lang="pt-BR"/>
                  </a:p>
                </c:rich>
              </c:tx>
              <c:spPr>
                <a:solidFill>
                  <a:srgbClr val="5274FF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1" i="0" u="none" strike="noStrike" kern="1200" baseline="0">
                      <a:solidFill>
                        <a:srgbClr val="F0F2F6"/>
                      </a:solidFill>
                      <a:latin typeface="Museo Sans 300" panose="02000000000000000000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94EE-47A6-A71E-64CD113BAF09}"/>
                </c:ext>
              </c:extLst>
            </c:dLbl>
            <c:spPr>
              <a:solidFill>
                <a:schemeClr val="accent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rgbClr val="F0F2F6"/>
                    </a:solidFill>
                    <a:latin typeface="Museo Sans 300" panose="02000000000000000000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Planilha1!$B$1:$D$1</c:f>
              <c:strCache>
                <c:ptCount val="3"/>
                <c:pt idx="0">
                  <c:v>Bom</c:v>
                </c:pt>
                <c:pt idx="1">
                  <c:v>Ruim</c:v>
                </c:pt>
                <c:pt idx="2">
                  <c:v>Não Avaliado</c:v>
                </c:pt>
              </c:strCache>
            </c:strRef>
          </c:cat>
          <c:val>
            <c:numRef>
              <c:f>Planilha1!$B$2:$D$2</c:f>
              <c:numCache>
                <c:formatCode>General</c:formatCode>
                <c:ptCount val="3"/>
                <c:pt idx="0">
                  <c:v>8</c:v>
                </c:pt>
                <c:pt idx="1">
                  <c:v>71</c:v>
                </c:pt>
                <c:pt idx="2">
                  <c:v>311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4EE-47A6-A71E-64CD113BAF0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round/>
            </a:ln>
            <a:effectLst/>
          </c:spPr>
        </c:dropLines>
        <c:smooth val="0"/>
        <c:axId val="226092816"/>
        <c:axId val="139526848"/>
      </c:lineChart>
      <c:catAx>
        <c:axId val="226092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30" baseline="0">
                <a:solidFill>
                  <a:schemeClr val="tx1"/>
                </a:solidFill>
                <a:latin typeface="Museo Sans 300" panose="02000000000000000000"/>
                <a:ea typeface="+mn-ea"/>
                <a:cs typeface="+mn-cs"/>
              </a:defRPr>
            </a:pPr>
            <a:endParaRPr lang="pt-BR"/>
          </a:p>
        </c:txPr>
        <c:crossAx val="139526848"/>
        <c:crosses val="autoZero"/>
        <c:auto val="1"/>
        <c:lblAlgn val="ctr"/>
        <c:lblOffset val="100"/>
        <c:noMultiLvlLbl val="0"/>
      </c:catAx>
      <c:valAx>
        <c:axId val="13952684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260928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  <a:latin typeface="Museo Sans 300" panose="02000000000000000000"/>
        </a:defRPr>
      </a:pPr>
      <a:endParaRPr lang="pt-BR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cap="all" spc="100" normalizeH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000" cap="none" err="1"/>
              <a:t>Índice</a:t>
            </a:r>
            <a:r>
              <a:rPr lang="en-US" sz="1000" cap="none"/>
              <a:t> De </a:t>
            </a:r>
            <a:r>
              <a:rPr lang="en-US" sz="1000" cap="none" err="1"/>
              <a:t>Satisfação</a:t>
            </a:r>
            <a:r>
              <a:rPr lang="en-US" sz="1000" cap="none"/>
              <a:t>: Consumidor.gov.br – 1º Sem. 2023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cap="all" spc="100" normalizeH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Planilha1!$A$3</c:f>
              <c:strCache>
                <c:ptCount val="1"/>
                <c:pt idx="0">
                  <c:v>Consumidor.gov.br</c:v>
                </c:pt>
              </c:strCache>
            </c:strRef>
          </c:tx>
          <c:spPr>
            <a:ln w="25400" cap="rnd">
              <a:solidFill>
                <a:schemeClr val="lt1"/>
              </a:solidFill>
              <a:round/>
            </a:ln>
            <a:effectLst>
              <a:outerShdw dist="25400" dir="2700000" algn="tl" rotWithShape="0">
                <a:schemeClr val="accent1"/>
              </a:outerShdw>
            </a:effectLst>
          </c:spPr>
          <c:marker>
            <c:symbol val="none"/>
          </c:marker>
          <c:dLbls>
            <c:dLbl>
              <c:idx val="0"/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900" b="1" i="0" u="none" strike="noStrike" kern="1200" baseline="0">
                        <a:solidFill>
                          <a:schemeClr val="bg1"/>
                        </a:solidFill>
                        <a:latin typeface="Museo Sans 300" panose="02000000000000000000"/>
                        <a:ea typeface="+mn-ea"/>
                        <a:cs typeface="+mn-cs"/>
                      </a:defRPr>
                    </a:pPr>
                    <a:fld id="{B45DA54B-EA5B-486F-8CE9-1BD9798B5ED8}" type="VALUE">
                      <a:rPr lang="en-US" sz="900">
                        <a:solidFill>
                          <a:schemeClr val="bg1"/>
                        </a:solidFill>
                        <a:latin typeface="Museo Sans 300" panose="02000000000000000000"/>
                      </a:rPr>
                      <a:pPr>
                        <a:defRPr sz="900">
                          <a:solidFill>
                            <a:schemeClr val="bg1"/>
                          </a:solidFill>
                          <a:latin typeface="Museo Sans 300" panose="02000000000000000000"/>
                        </a:defRPr>
                      </a:pPr>
                      <a:t>[VALOR]</a:t>
                    </a:fld>
                    <a:endParaRPr lang="pt-BR"/>
                  </a:p>
                </c:rich>
              </c:tx>
              <c:spPr>
                <a:solidFill>
                  <a:srgbClr val="5274FF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1" i="0" u="none" strike="noStrike" kern="1200" baseline="0">
                      <a:solidFill>
                        <a:schemeClr val="bg1"/>
                      </a:solidFill>
                      <a:latin typeface="Museo Sans 300" panose="02000000000000000000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4911-4112-9C22-2D4CD4859988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900" b="1" i="0" u="none" strike="noStrike" kern="1200" baseline="0">
                        <a:solidFill>
                          <a:schemeClr val="bg1"/>
                        </a:solidFill>
                        <a:latin typeface="Museo Sans 300" panose="02000000000000000000"/>
                        <a:ea typeface="+mn-ea"/>
                        <a:cs typeface="+mn-cs"/>
                      </a:defRPr>
                    </a:pPr>
                    <a:fld id="{076F7D23-3C28-4097-87B2-05DEE1803ECE}" type="VALUE">
                      <a:rPr lang="en-US" sz="900">
                        <a:solidFill>
                          <a:schemeClr val="bg1"/>
                        </a:solidFill>
                        <a:latin typeface="Museo Sans 300" panose="02000000000000000000"/>
                      </a:rPr>
                      <a:pPr>
                        <a:defRPr sz="900">
                          <a:solidFill>
                            <a:schemeClr val="bg1"/>
                          </a:solidFill>
                          <a:latin typeface="Museo Sans 300" panose="02000000000000000000"/>
                        </a:defRPr>
                      </a:pPr>
                      <a:t>[VALOR]</a:t>
                    </a:fld>
                    <a:endParaRPr lang="pt-BR"/>
                  </a:p>
                </c:rich>
              </c:tx>
              <c:spPr>
                <a:solidFill>
                  <a:srgbClr val="FF0000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1" i="0" u="none" strike="noStrike" kern="1200" baseline="0">
                      <a:solidFill>
                        <a:schemeClr val="bg1"/>
                      </a:solidFill>
                      <a:latin typeface="Museo Sans 300" panose="02000000000000000000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4911-4112-9C22-2D4CD4859988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41EA5CE4-4B18-4BDA-87BD-D22EC3CDBB99}" type="VALUE">
                      <a:rPr lang="en-US">
                        <a:solidFill>
                          <a:srgbClr val="FFC000"/>
                        </a:solidFill>
                      </a:rPr>
                      <a:pPr/>
                      <a:t>[VALOR]</a:t>
                    </a:fld>
                    <a:endParaRPr lang="pt-BR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4911-4112-9C22-2D4CD4859988}"/>
                </c:ext>
              </c:extLst>
            </c:dLbl>
            <c:spPr>
              <a:solidFill>
                <a:schemeClr val="accent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Museo Sans 300" panose="02000000000000000000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(Planilha1!$B$1,Planilha1!$C$1,Planilha1!$D$1)</c:f>
              <c:strCache>
                <c:ptCount val="3"/>
                <c:pt idx="0">
                  <c:v>Bom</c:v>
                </c:pt>
                <c:pt idx="1">
                  <c:v>Ruim</c:v>
                </c:pt>
                <c:pt idx="2">
                  <c:v>Não Avaliado</c:v>
                </c:pt>
              </c:strCache>
            </c:strRef>
          </c:cat>
          <c:val>
            <c:numRef>
              <c:f>Planilha1!$B$3:$D$3</c:f>
              <c:numCache>
                <c:formatCode>General</c:formatCode>
                <c:ptCount val="3"/>
                <c:pt idx="0">
                  <c:v>6</c:v>
                </c:pt>
                <c:pt idx="1">
                  <c:v>15</c:v>
                </c:pt>
                <c:pt idx="2">
                  <c:v>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911-4112-9C22-2D4CD485998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round/>
            </a:ln>
            <a:effectLst/>
          </c:spPr>
        </c:dropLines>
        <c:smooth val="0"/>
        <c:axId val="961820367"/>
        <c:axId val="2037903344"/>
      </c:lineChart>
      <c:catAx>
        <c:axId val="9618203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spc="3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2037903344"/>
        <c:crosses val="autoZero"/>
        <c:auto val="1"/>
        <c:lblAlgn val="ctr"/>
        <c:lblOffset val="100"/>
        <c:noMultiLvlLbl val="0"/>
      </c:catAx>
      <c:valAx>
        <c:axId val="203790334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96182036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000">
          <a:solidFill>
            <a:schemeClr val="tx1"/>
          </a:solidFill>
        </a:defRPr>
      </a:pPr>
      <a:endParaRPr lang="pt-BR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500" b="1" i="0" u="none" strike="noStrike" kern="1200" cap="all" spc="100" normalizeH="0" baseline="0">
                <a:solidFill>
                  <a:sysClr val="windowText" lastClr="000000"/>
                </a:solidFill>
                <a:latin typeface="Museo Sans 300" panose="02000000000000000000"/>
                <a:ea typeface="+mn-ea"/>
                <a:cs typeface="+mn-cs"/>
              </a:defRPr>
            </a:pPr>
            <a:r>
              <a:rPr lang="pt-BR" cap="none">
                <a:solidFill>
                  <a:srgbClr val="5274FF"/>
                </a:solidFill>
              </a:rPr>
              <a:t>Índice De Satisfação: RDR/BACEN - 2º Sem. 2023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1" i="0" u="none" strike="noStrike" kern="1200" cap="all" spc="100" normalizeH="0" baseline="0">
              <a:solidFill>
                <a:sysClr val="windowText" lastClr="000000"/>
              </a:solidFill>
              <a:latin typeface="Museo Sans 300" panose="02000000000000000000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34925" cap="rnd">
              <a:solidFill>
                <a:schemeClr val="lt1"/>
              </a:solidFill>
              <a:round/>
            </a:ln>
            <a:effectLst>
              <a:outerShdw dist="25400" dir="2700000" algn="tl" rotWithShape="0">
                <a:schemeClr val="accent1"/>
              </a:outerShdw>
            </a:effectLst>
          </c:spPr>
          <c:marker>
            <c:symbol val="none"/>
          </c:marker>
          <c:dPt>
            <c:idx val="1"/>
            <c:marker>
              <c:symbol val="none"/>
            </c:marker>
            <c:bubble3D val="0"/>
            <c:spPr>
              <a:ln w="34925" cap="rnd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round/>
              </a:ln>
              <a:effectLst>
                <a:outerShdw dist="25400" dir="2700000" algn="tl" rotWithShape="0">
                  <a:schemeClr val="accent1"/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93BE-468E-842A-2FA76DA9FC15}"/>
              </c:ext>
            </c:extLst>
          </c:dPt>
          <c:dPt>
            <c:idx val="2"/>
            <c:marker>
              <c:symbol val="none"/>
            </c:marker>
            <c:bubble3D val="0"/>
            <c:spPr>
              <a:ln w="34925" cap="rnd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round/>
              </a:ln>
              <a:effectLst>
                <a:outerShdw dist="25400" dir="2700000" algn="tl" rotWithShape="0">
                  <a:schemeClr val="accent1"/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93BE-468E-842A-2FA76DA9FC15}"/>
              </c:ext>
            </c:extLst>
          </c:dPt>
          <c:dLbls>
            <c:dLbl>
              <c:idx val="0"/>
              <c:spPr>
                <a:solidFill>
                  <a:srgbClr val="5274FF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1" i="0" u="none" strike="noStrike" kern="1200" baseline="0">
                      <a:solidFill>
                        <a:schemeClr val="bg1"/>
                      </a:solidFill>
                      <a:latin typeface="Museo Sans 300" panose="02000000000000000000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93BE-468E-842A-2FA76DA9FC15}"/>
                </c:ext>
              </c:extLst>
            </c:dLbl>
            <c:dLbl>
              <c:idx val="1"/>
              <c:spPr>
                <a:solidFill>
                  <a:srgbClr val="FF0000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1" i="0" u="none" strike="noStrike" kern="1200" baseline="0">
                      <a:solidFill>
                        <a:schemeClr val="bg1"/>
                      </a:solidFill>
                      <a:latin typeface="Museo Sans 300" panose="02000000000000000000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93BE-468E-842A-2FA76DA9FC15}"/>
                </c:ext>
              </c:extLst>
            </c:dLbl>
            <c:dLbl>
              <c:idx val="2"/>
              <c:spPr>
                <a:solidFill>
                  <a:srgbClr val="5274FF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1" i="0" u="none" strike="noStrike" kern="1200" baseline="0">
                      <a:solidFill>
                        <a:schemeClr val="accent4"/>
                      </a:solidFill>
                      <a:latin typeface="Museo Sans 300" panose="02000000000000000000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93BE-468E-842A-2FA76DA9FC15}"/>
                </c:ext>
              </c:extLst>
            </c:dLbl>
            <c:spPr>
              <a:solidFill>
                <a:srgbClr val="FF000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ysClr val="windowText" lastClr="000000"/>
                    </a:solidFill>
                    <a:latin typeface="Museo Sans 300" panose="02000000000000000000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([Pasta1]Planilha1!$H$13,[Pasta1]Planilha1!$I$13,[Pasta1]Planilha1!$J$13)</c:f>
              <c:strCache>
                <c:ptCount val="3"/>
                <c:pt idx="0">
                  <c:v>Bom</c:v>
                </c:pt>
                <c:pt idx="1">
                  <c:v>Ruim</c:v>
                </c:pt>
                <c:pt idx="2">
                  <c:v>Não Avaliado</c:v>
                </c:pt>
              </c:strCache>
            </c:strRef>
          </c:cat>
          <c:val>
            <c:numRef>
              <c:f>[Pasta1]Planilha1!$H$14:$J$14</c:f>
              <c:numCache>
                <c:formatCode>General</c:formatCode>
                <c:ptCount val="3"/>
                <c:pt idx="0">
                  <c:v>20</c:v>
                </c:pt>
                <c:pt idx="1">
                  <c:v>21</c:v>
                </c:pt>
                <c:pt idx="2">
                  <c:v>162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93BE-468E-842A-2FA76DA9FC15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round/>
            </a:ln>
            <a:effectLst/>
          </c:spPr>
        </c:dropLines>
        <c:smooth val="0"/>
        <c:axId val="722801423"/>
        <c:axId val="983712783"/>
      </c:lineChart>
      <c:catAx>
        <c:axId val="7228014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100" baseline="0">
                <a:solidFill>
                  <a:sysClr val="windowText" lastClr="000000"/>
                </a:solidFill>
                <a:latin typeface="Museo Sans 300" panose="02000000000000000000"/>
                <a:ea typeface="+mn-ea"/>
                <a:cs typeface="+mn-cs"/>
              </a:defRPr>
            </a:pPr>
            <a:endParaRPr lang="pt-BR"/>
          </a:p>
        </c:txPr>
        <c:crossAx val="983712783"/>
        <c:crosses val="autoZero"/>
        <c:auto val="1"/>
        <c:lblAlgn val="ctr"/>
        <c:lblOffset val="100"/>
        <c:noMultiLvlLbl val="0"/>
      </c:catAx>
      <c:valAx>
        <c:axId val="983712783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72280142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Museo Sans 300" panose="02000000000000000000"/>
        </a:defRPr>
      </a:pPr>
      <a:endParaRPr lang="pt-B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Museo Sans 300" panose="02000000000000000000"/>
                <a:ea typeface="+mn-ea"/>
                <a:cs typeface="+mn-cs"/>
              </a:defRPr>
            </a:pPr>
            <a:r>
              <a:rPr lang="pt-BR" b="1">
                <a:solidFill>
                  <a:srgbClr val="5274FF"/>
                </a:solidFill>
              </a:rPr>
              <a:t>% de Contatos por Canal - 2º Sem. 2023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Museo Sans 300" panose="02000000000000000000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ADC-4B48-9C85-321A906D7E5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ADC-4B48-9C85-321A906D7E5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ADC-4B48-9C85-321A906D7E5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ADC-4B48-9C85-321A906D7E5F}"/>
              </c:ext>
            </c:extLst>
          </c:dPt>
          <c:dLbls>
            <c:dLbl>
              <c:idx val="0"/>
              <c:layout>
                <c:manualLayout>
                  <c:x val="0.11944444444444445"/>
                  <c:y val="-5.55555555555556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ADC-4B48-9C85-321A906D7E5F}"/>
                </c:ext>
              </c:extLst>
            </c:dLbl>
            <c:dLbl>
              <c:idx val="1"/>
              <c:layout>
                <c:manualLayout>
                  <c:x val="0.15"/>
                  <c:y val="9.259259259259173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ADC-4B48-9C85-321A906D7E5F}"/>
                </c:ext>
              </c:extLst>
            </c:dLbl>
            <c:dLbl>
              <c:idx val="2"/>
              <c:layout>
                <c:manualLayout>
                  <c:x val="0.15555555555555556"/>
                  <c:y val="6.94444444444443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ADC-4B48-9C85-321A906D7E5F}"/>
                </c:ext>
              </c:extLst>
            </c:dLbl>
            <c:dLbl>
              <c:idx val="3"/>
              <c:layout>
                <c:manualLayout>
                  <c:x val="-9.166666666666666E-2"/>
                  <c:y val="-9.72222222222222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ADC-4B48-9C85-321A906D7E5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Museo Sans 300" panose="02000000000000000000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'[1_Controle_Ouvidoria_2023.xlsx]Tabelamento'!$A$2:$A$5</c:f>
              <c:strCache>
                <c:ptCount val="4"/>
                <c:pt idx="0">
                  <c:v>Consumidor.gov.br</c:v>
                </c:pt>
                <c:pt idx="1">
                  <c:v>ouvidoria@iugu.com</c:v>
                </c:pt>
                <c:pt idx="2">
                  <c:v>Telefone 0800</c:v>
                </c:pt>
                <c:pt idx="3">
                  <c:v>RDR (BACEN)</c:v>
                </c:pt>
              </c:strCache>
            </c:strRef>
          </c:cat>
          <c:val>
            <c:numRef>
              <c:f>'[1_Controle_Ouvidoria_2023.xlsx]Tabelamento'!$AC$2:$AC$5</c:f>
              <c:numCache>
                <c:formatCode>0.0%</c:formatCode>
                <c:ptCount val="4"/>
                <c:pt idx="0">
                  <c:v>0.2565217391304348</c:v>
                </c:pt>
                <c:pt idx="1">
                  <c:v>2.391304347826087E-2</c:v>
                </c:pt>
                <c:pt idx="2">
                  <c:v>0.27826086956521739</c:v>
                </c:pt>
                <c:pt idx="3">
                  <c:v>0.44130434782608696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ADC-4B48-9C85-321A906D7E5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18"/>
        <c:holeSize val="7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Museo Sans 300" panose="02000000000000000000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>
          <a:latin typeface="Museo Sans 300" panose="02000000000000000000"/>
        </a:defRPr>
      </a:pPr>
      <a:endParaRPr lang="pt-BR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500" b="1" i="0" u="none" strike="noStrike" kern="1200" cap="all" spc="100" normalizeH="0" baseline="0">
                <a:solidFill>
                  <a:sysClr val="windowText" lastClr="000000"/>
                </a:solidFill>
                <a:latin typeface="Museo Sans 300" panose="02000000000000000000"/>
                <a:ea typeface="+mn-ea"/>
                <a:cs typeface="+mn-cs"/>
              </a:defRPr>
            </a:pPr>
            <a:r>
              <a:rPr lang="pt-BR" cap="none">
                <a:solidFill>
                  <a:srgbClr val="5274FF"/>
                </a:solidFill>
              </a:rPr>
              <a:t>Índice De Satisfação: Consumidor.gov.br - 2º Sem. 2023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1" i="0" u="none" strike="noStrike" kern="1200" cap="all" spc="100" normalizeH="0" baseline="0">
              <a:solidFill>
                <a:sysClr val="windowText" lastClr="000000"/>
              </a:solidFill>
              <a:latin typeface="Museo Sans 300" panose="02000000000000000000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34925" cap="rnd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round/>
            </a:ln>
            <a:effectLst>
              <a:outerShdw dist="25400" dir="2700000" algn="tl" rotWithShape="0">
                <a:schemeClr val="accent1"/>
              </a:outerShdw>
            </a:effectLst>
          </c:spPr>
          <c:marker>
            <c:symbol val="none"/>
          </c:marker>
          <c:dLbls>
            <c:dLbl>
              <c:idx val="0"/>
              <c:spPr>
                <a:solidFill>
                  <a:srgbClr val="5274FF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1" i="0" u="none" strike="noStrike" kern="1200" baseline="0">
                      <a:solidFill>
                        <a:srgbClr val="F0F2F6"/>
                      </a:solidFill>
                      <a:latin typeface="Museo Sans 300" panose="02000000000000000000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E72D-4D03-81D0-00914BB30177}"/>
                </c:ext>
              </c:extLst>
            </c:dLbl>
            <c:dLbl>
              <c:idx val="2"/>
              <c:spPr>
                <a:solidFill>
                  <a:srgbClr val="5274FF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1" i="0" u="none" strike="noStrike" kern="1200" baseline="0">
                      <a:solidFill>
                        <a:schemeClr val="accent4"/>
                      </a:solidFill>
                      <a:latin typeface="Museo Sans 300" panose="02000000000000000000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E72D-4D03-81D0-00914BB30177}"/>
                </c:ext>
              </c:extLst>
            </c:dLbl>
            <c:spPr>
              <a:solidFill>
                <a:srgbClr val="FF0000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rgbClr val="F0F2F6"/>
                    </a:solidFill>
                    <a:latin typeface="Museo Sans 300" panose="02000000000000000000"/>
                    <a:ea typeface="+mn-ea"/>
                    <a:cs typeface="+mn-cs"/>
                  </a:defRPr>
                </a:pPr>
                <a:endParaRPr lang="pt-BR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[Pasta1]Planilha1!$H$17:$J$17</c:f>
              <c:strCache>
                <c:ptCount val="3"/>
                <c:pt idx="0">
                  <c:v>Bom</c:v>
                </c:pt>
                <c:pt idx="1">
                  <c:v>Ruim</c:v>
                </c:pt>
                <c:pt idx="2">
                  <c:v>Não Avaliado</c:v>
                </c:pt>
              </c:strCache>
            </c:strRef>
          </c:cat>
          <c:val>
            <c:numRef>
              <c:f>[Pasta1]Planilha1!$H$18:$J$18</c:f>
              <c:numCache>
                <c:formatCode>General</c:formatCode>
                <c:ptCount val="3"/>
                <c:pt idx="0">
                  <c:v>10</c:v>
                </c:pt>
                <c:pt idx="1">
                  <c:v>8</c:v>
                </c:pt>
                <c:pt idx="2">
                  <c:v>100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E72D-4D03-81D0-00914BB30177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round/>
            </a:ln>
            <a:effectLst/>
          </c:spPr>
        </c:dropLines>
        <c:smooth val="0"/>
        <c:axId val="722801423"/>
        <c:axId val="983712783"/>
      </c:lineChart>
      <c:catAx>
        <c:axId val="7228014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100" baseline="0">
                <a:solidFill>
                  <a:sysClr val="windowText" lastClr="000000"/>
                </a:solidFill>
                <a:latin typeface="Museo Sans 300" panose="02000000000000000000"/>
                <a:ea typeface="+mn-ea"/>
                <a:cs typeface="+mn-cs"/>
              </a:defRPr>
            </a:pPr>
            <a:endParaRPr lang="pt-BR"/>
          </a:p>
        </c:txPr>
        <c:crossAx val="983712783"/>
        <c:crosses val="autoZero"/>
        <c:auto val="1"/>
        <c:lblAlgn val="ctr"/>
        <c:lblOffset val="100"/>
        <c:noMultiLvlLbl val="0"/>
      </c:catAx>
      <c:valAx>
        <c:axId val="983712783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72280142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ysClr val="windowText" lastClr="000000"/>
          </a:solidFill>
          <a:latin typeface="Museo Sans 300" panose="02000000000000000000"/>
        </a:defRPr>
      </a:pPr>
      <a:endParaRPr lang="pt-BR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en-US" sz="1200" b="0" i="0" u="none" strike="noStrike" kern="1200" cap="all" spc="100" normalizeH="0" baseline="0">
                <a:solidFill>
                  <a:schemeClr val="dk1"/>
                </a:solidFill>
                <a:latin typeface="Museo Sans 300" panose="02000000000000000000"/>
                <a:ea typeface="+mn-ea"/>
                <a:cs typeface="+mn-cs"/>
              </a:defRPr>
            </a:pPr>
            <a:r>
              <a:rPr lang="pt-BR" sz="1200" b="1" i="0" u="none" strike="noStrike" kern="1200" cap="none" spc="100" normalizeH="0" baseline="0">
                <a:solidFill>
                  <a:srgbClr val="5274FF"/>
                </a:solidFill>
                <a:latin typeface="Museo Sans 300" panose="02000000000000000000"/>
              </a:rPr>
              <a:t>Total De Demandas Tratadas – 1º Sem. 2023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en-US" sz="1200" b="0" i="0" u="none" strike="noStrike" kern="1200" cap="all" spc="100" normalizeH="0" baseline="0">
              <a:solidFill>
                <a:schemeClr val="dk1"/>
              </a:solidFill>
              <a:latin typeface="Museo Sans 300" panose="02000000000000000000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5400" cap="rnd">
              <a:solidFill>
                <a:schemeClr val="lt1"/>
              </a:solidFill>
              <a:round/>
            </a:ln>
            <a:effectLst>
              <a:outerShdw dist="25400" dir="2700000" algn="tl" rotWithShape="0">
                <a:schemeClr val="accent1"/>
              </a:outerShdw>
            </a:effectLst>
          </c:spPr>
          <c:marker>
            <c:symbol val="none"/>
          </c:marker>
          <c:dPt>
            <c:idx val="1"/>
            <c:marker>
              <c:symbol val="none"/>
            </c:marker>
            <c:bubble3D val="0"/>
            <c:spPr>
              <a:ln w="25400" cap="rnd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round/>
              </a:ln>
              <a:effectLst>
                <a:outerShdw dist="25400" dir="2700000" algn="tl" rotWithShape="0">
                  <a:schemeClr val="accent1"/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ADA8-442B-BE45-1F7CB890DCA1}"/>
              </c:ext>
            </c:extLst>
          </c:dPt>
          <c:dPt>
            <c:idx val="2"/>
            <c:marker>
              <c:symbol val="none"/>
            </c:marker>
            <c:bubble3D val="0"/>
            <c:spPr>
              <a:ln w="25400" cap="rnd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round/>
              </a:ln>
              <a:effectLst>
                <a:outerShdw dist="25400" dir="2700000" algn="tl" rotWithShape="0">
                  <a:schemeClr val="accent1"/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ADA8-442B-BE45-1F7CB890DCA1}"/>
              </c:ext>
            </c:extLst>
          </c:dPt>
          <c:dPt>
            <c:idx val="3"/>
            <c:marker>
              <c:symbol val="none"/>
            </c:marker>
            <c:bubble3D val="0"/>
            <c:spPr>
              <a:ln w="25400" cap="rnd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round/>
              </a:ln>
              <a:effectLst>
                <a:outerShdw dist="25400" dir="2700000" algn="tl" rotWithShape="0">
                  <a:schemeClr val="accent1"/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ADA8-442B-BE45-1F7CB890DCA1}"/>
              </c:ext>
            </c:extLst>
          </c:dPt>
          <c:dPt>
            <c:idx val="4"/>
            <c:marker>
              <c:symbol val="none"/>
            </c:marker>
            <c:bubble3D val="0"/>
            <c:spPr>
              <a:ln w="25400" cap="rnd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round/>
              </a:ln>
              <a:effectLst>
                <a:outerShdw dist="25400" dir="2700000" algn="tl" rotWithShape="0">
                  <a:schemeClr val="accent1"/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ADA8-442B-BE45-1F7CB890DCA1}"/>
              </c:ext>
            </c:extLst>
          </c:dPt>
          <c:dLbls>
            <c:dLbl>
              <c:idx val="4"/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lang="en-US" sz="1000" b="1" i="0" u="none" strike="noStrike" kern="1200" baseline="0">
                        <a:solidFill>
                          <a:schemeClr val="bg1"/>
                        </a:solidFill>
                        <a:latin typeface="Museo Sans 300" panose="02000000000000000000"/>
                        <a:ea typeface="+mn-ea"/>
                        <a:cs typeface="+mn-cs"/>
                      </a:defRPr>
                    </a:pPr>
                    <a:fld id="{FCCCDFDF-EA50-4CEC-8B08-D3650106FB9C}" type="VALUE">
                      <a:rPr lang="en-US" b="1">
                        <a:solidFill>
                          <a:schemeClr val="bg1"/>
                        </a:solidFill>
                      </a:rPr>
                      <a:pPr>
                        <a:defRPr b="1">
                          <a:solidFill>
                            <a:schemeClr val="bg1"/>
                          </a:solidFill>
                        </a:defRPr>
                      </a:pPr>
                      <a:t>[VALOR]</a:t>
                    </a:fld>
                    <a:endParaRPr lang="pt-BR"/>
                  </a:p>
                </c:rich>
              </c:tx>
              <c:spPr>
                <a:solidFill>
                  <a:srgbClr val="FF0000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lang="en-US" sz="1000" b="1" i="0" u="none" strike="noStrike" kern="1200" baseline="0">
                      <a:solidFill>
                        <a:schemeClr val="bg1"/>
                      </a:solidFill>
                      <a:latin typeface="Museo Sans 300" panose="02000000000000000000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ADA8-442B-BE45-1F7CB890DCA1}"/>
                </c:ext>
              </c:extLst>
            </c:dLbl>
            <c:spPr>
              <a:solidFill>
                <a:srgbClr val="5274FF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n-US" sz="1000" b="1" i="0" u="none" strike="noStrike" kern="1200" baseline="0">
                    <a:solidFill>
                      <a:schemeClr val="bg1"/>
                    </a:solidFill>
                    <a:latin typeface="Museo Sans 300" panose="02000000000000000000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'[1_Controle_Ouvidoria_2023.xlsx]Tabelamento'!$A$2:$A$6</c:f>
              <c:strCache>
                <c:ptCount val="5"/>
                <c:pt idx="0">
                  <c:v>Consumidor.gov.br</c:v>
                </c:pt>
                <c:pt idx="1">
                  <c:v>ouvidoria@iugu.com</c:v>
                </c:pt>
                <c:pt idx="2">
                  <c:v>Telefone 0800</c:v>
                </c:pt>
                <c:pt idx="3">
                  <c:v>RDR (BACEN)</c:v>
                </c:pt>
                <c:pt idx="4">
                  <c:v>Total (Canais de Atendimento)</c:v>
                </c:pt>
              </c:strCache>
            </c:strRef>
          </c:cat>
          <c:val>
            <c:numRef>
              <c:f>'[1_Controle_Ouvidoria_2023.xlsx]Tabelamento'!$N$2:$N$6</c:f>
              <c:numCache>
                <c:formatCode>0</c:formatCode>
                <c:ptCount val="5"/>
                <c:pt idx="0">
                  <c:v>116</c:v>
                </c:pt>
                <c:pt idx="1">
                  <c:v>623</c:v>
                </c:pt>
                <c:pt idx="2">
                  <c:v>149</c:v>
                </c:pt>
                <c:pt idx="3">
                  <c:v>390</c:v>
                </c:pt>
                <c:pt idx="4">
                  <c:v>1278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ADA8-442B-BE45-1F7CB890DCA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round/>
            </a:ln>
            <a:effectLst/>
          </c:spPr>
        </c:dropLines>
        <c:smooth val="0"/>
        <c:axId val="258689600"/>
        <c:axId val="2038069568"/>
      </c:lineChart>
      <c:catAx>
        <c:axId val="258689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000" b="0" i="0" u="none" strike="noStrike" kern="1200" spc="30" baseline="0">
                <a:solidFill>
                  <a:schemeClr val="dk1"/>
                </a:solidFill>
                <a:latin typeface="Museo Sans 300" panose="02000000000000000000"/>
                <a:ea typeface="+mn-ea"/>
                <a:cs typeface="+mn-cs"/>
              </a:defRPr>
            </a:pPr>
            <a:endParaRPr lang="pt-BR"/>
          </a:p>
        </c:txPr>
        <c:crossAx val="2038069568"/>
        <c:crosses val="autoZero"/>
        <c:auto val="1"/>
        <c:lblAlgn val="ctr"/>
        <c:lblOffset val="100"/>
        <c:noMultiLvlLbl val="0"/>
      </c:catAx>
      <c:valAx>
        <c:axId val="2038069568"/>
        <c:scaling>
          <c:orientation val="minMax"/>
        </c:scaling>
        <c:delete val="1"/>
        <c:axPos val="l"/>
        <c:numFmt formatCode="0" sourceLinked="1"/>
        <c:majorTickMark val="none"/>
        <c:minorTickMark val="none"/>
        <c:tickLblPos val="nextTo"/>
        <c:crossAx val="2586896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 algn="ctr" rtl="0">
        <a:defRPr lang="en-US" sz="1000" b="0" i="0" u="none" strike="noStrike" kern="1200" baseline="0">
          <a:solidFill>
            <a:schemeClr val="dk1"/>
          </a:solidFill>
          <a:latin typeface="Museo Sans 300" panose="02000000000000000000"/>
          <a:ea typeface="+mn-ea"/>
          <a:cs typeface="+mn-cs"/>
        </a:defRPr>
      </a:pPr>
      <a:endParaRPr lang="pt-BR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en-US" sz="1440" b="0" i="0" u="none" strike="noStrike" kern="1200" cap="all" spc="100" normalizeH="0" baseline="0">
                <a:solidFill>
                  <a:schemeClr val="dk1"/>
                </a:solidFill>
                <a:latin typeface="Museo Sans 300" panose="02000000000000000000"/>
                <a:ea typeface="+mn-ea"/>
                <a:cs typeface="+mn-cs"/>
              </a:defRPr>
            </a:pPr>
            <a:r>
              <a:rPr lang="pt-BR" sz="1400" b="1" cap="none">
                <a:solidFill>
                  <a:srgbClr val="5274FF"/>
                </a:solidFill>
              </a:rPr>
              <a:t>Total De Demandas Tratadas – 2º Sem. 2023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 rtl="0">
            <a:defRPr lang="en-US" sz="1440" b="0" i="0" u="none" strike="noStrike" kern="1200" cap="all" spc="100" normalizeH="0" baseline="0">
              <a:solidFill>
                <a:schemeClr val="dk1"/>
              </a:solidFill>
              <a:latin typeface="Museo Sans 300" panose="02000000000000000000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5400" cap="rnd">
              <a:solidFill>
                <a:schemeClr val="lt1"/>
              </a:solidFill>
              <a:round/>
            </a:ln>
            <a:effectLst>
              <a:outerShdw dist="25400" dir="2700000" algn="tl" rotWithShape="0">
                <a:schemeClr val="accent1"/>
              </a:outerShdw>
            </a:effectLst>
          </c:spPr>
          <c:marker>
            <c:symbol val="none"/>
          </c:marker>
          <c:dLbls>
            <c:dLbl>
              <c:idx val="4"/>
              <c:spPr>
                <a:solidFill>
                  <a:srgbClr val="FF0000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lang="en-US" sz="1000" b="1" i="0" u="none" strike="noStrike" kern="1200" baseline="0">
                      <a:solidFill>
                        <a:schemeClr val="bg1"/>
                      </a:solidFill>
                      <a:latin typeface="Museo Sans 300" panose="02000000000000000000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AE78-4165-8848-C3F18C1E88AF}"/>
                </c:ext>
              </c:extLst>
            </c:dLbl>
            <c:spPr>
              <a:solidFill>
                <a:srgbClr val="5274FF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lang="en-US" sz="1000" b="1" i="0" u="none" strike="noStrike" kern="1200" baseline="0">
                    <a:solidFill>
                      <a:schemeClr val="bg1"/>
                    </a:solidFill>
                    <a:latin typeface="Museo Sans 300" panose="02000000000000000000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'[1_Controle_Ouvidoria_2023.xlsx]Tabelamento'!$A$2:$A$6</c:f>
              <c:strCache>
                <c:ptCount val="5"/>
                <c:pt idx="0">
                  <c:v>Consumidor.gov.br</c:v>
                </c:pt>
                <c:pt idx="1">
                  <c:v>ouvidoria@iugu.com</c:v>
                </c:pt>
                <c:pt idx="2">
                  <c:v>Telefone 0800</c:v>
                </c:pt>
                <c:pt idx="3">
                  <c:v>RDR (BACEN)</c:v>
                </c:pt>
                <c:pt idx="4">
                  <c:v>Total (Canais de Atendimento)</c:v>
                </c:pt>
              </c:strCache>
            </c:strRef>
          </c:cat>
          <c:val>
            <c:numRef>
              <c:f>'[1_Controle_Ouvidoria_2023.xlsx]Tabelamento'!$AB$2:$AB$6</c:f>
              <c:numCache>
                <c:formatCode>0</c:formatCode>
                <c:ptCount val="5"/>
                <c:pt idx="0">
                  <c:v>118</c:v>
                </c:pt>
                <c:pt idx="1">
                  <c:v>11</c:v>
                </c:pt>
                <c:pt idx="2">
                  <c:v>128</c:v>
                </c:pt>
                <c:pt idx="3">
                  <c:v>203</c:v>
                </c:pt>
                <c:pt idx="4">
                  <c:v>460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E78-4165-8848-C3F18C1E88AF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round/>
            </a:ln>
            <a:effectLst/>
          </c:spPr>
        </c:dropLines>
        <c:smooth val="0"/>
        <c:axId val="258689600"/>
        <c:axId val="2038069568"/>
      </c:lineChart>
      <c:catAx>
        <c:axId val="258689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 algn="ctr">
              <a:defRPr lang="en-US" sz="1000" b="0" i="0" u="none" strike="noStrike" kern="1200" spc="30" baseline="0">
                <a:solidFill>
                  <a:schemeClr val="dk1"/>
                </a:solidFill>
                <a:latin typeface="Museo Sans 300" panose="02000000000000000000"/>
                <a:ea typeface="+mn-ea"/>
                <a:cs typeface="+mn-cs"/>
              </a:defRPr>
            </a:pPr>
            <a:endParaRPr lang="pt-BR"/>
          </a:p>
        </c:txPr>
        <c:crossAx val="2038069568"/>
        <c:crosses val="autoZero"/>
        <c:auto val="1"/>
        <c:lblAlgn val="ctr"/>
        <c:lblOffset val="100"/>
        <c:noMultiLvlLbl val="0"/>
      </c:catAx>
      <c:valAx>
        <c:axId val="2038069568"/>
        <c:scaling>
          <c:orientation val="minMax"/>
        </c:scaling>
        <c:delete val="1"/>
        <c:axPos val="l"/>
        <c:numFmt formatCode="0" sourceLinked="1"/>
        <c:majorTickMark val="none"/>
        <c:minorTickMark val="none"/>
        <c:tickLblPos val="nextTo"/>
        <c:crossAx val="2586896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 algn="ctr" rtl="0">
        <a:defRPr lang="en-US" sz="1200" b="0" i="0" u="none" strike="noStrike" kern="1200" baseline="0">
          <a:solidFill>
            <a:schemeClr val="dk1"/>
          </a:solidFill>
          <a:latin typeface="Museo Sans 300" panose="02000000000000000000"/>
          <a:ea typeface="+mn-ea"/>
          <a:cs typeface="+mn-cs"/>
        </a:defRPr>
      </a:pPr>
      <a:endParaRPr lang="pt-BR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500" b="1" i="0" u="none" strike="noStrike" kern="1200" cap="none" spc="100" normalizeH="0" baseline="0">
                <a:solidFill>
                  <a:schemeClr val="tx1"/>
                </a:solidFill>
                <a:latin typeface="Museo Sans 300" panose="02000000000000000000"/>
                <a:ea typeface="+mn-ea"/>
                <a:cs typeface="+mn-cs"/>
              </a:defRPr>
            </a:pPr>
            <a:r>
              <a:rPr lang="pt-BR" cap="none">
                <a:solidFill>
                  <a:schemeClr val="tx1"/>
                </a:solidFill>
              </a:rPr>
              <a:t>Média de D.U Para Resolução</a:t>
            </a:r>
            <a:r>
              <a:rPr lang="pt-BR" cap="none" baseline="0">
                <a:solidFill>
                  <a:schemeClr val="tx1"/>
                </a:solidFill>
              </a:rPr>
              <a:t> – 1º Sem. 2023</a:t>
            </a:r>
            <a:endParaRPr lang="pt-BR" cap="none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1" i="0" u="none" strike="noStrike" kern="1200" cap="none" spc="100" normalizeH="0" baseline="0">
              <a:solidFill>
                <a:schemeClr val="tx1"/>
              </a:solidFill>
              <a:latin typeface="Museo Sans 300" panose="02000000000000000000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5400" cap="rnd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round/>
            </a:ln>
            <a:effectLst>
              <a:outerShdw dist="25400" dir="2700000" algn="tl" rotWithShape="0">
                <a:schemeClr val="accent1"/>
              </a:outerShdw>
            </a:effectLst>
          </c:spPr>
          <c:marker>
            <c:symbol val="none"/>
          </c:marker>
          <c:dLbls>
            <c:dLbl>
              <c:idx val="0"/>
              <c:spPr>
                <a:solidFill>
                  <a:srgbClr val="5274FF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1" i="0" u="none" strike="noStrike" kern="1200" baseline="0">
                      <a:solidFill>
                        <a:schemeClr val="bg1"/>
                      </a:solidFill>
                      <a:latin typeface="Museo Sans 300" panose="02000000000000000000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DD29-4D71-9D3C-01D822CB50E2}"/>
                </c:ext>
              </c:extLst>
            </c:dLbl>
            <c:dLbl>
              <c:idx val="1"/>
              <c:spPr>
                <a:solidFill>
                  <a:srgbClr val="5274FF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1" i="0" u="none" strike="noStrike" kern="1200" baseline="0">
                      <a:solidFill>
                        <a:schemeClr val="bg1"/>
                      </a:solidFill>
                      <a:latin typeface="Museo Sans 300" panose="02000000000000000000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DD29-4D71-9D3C-01D822CB50E2}"/>
                </c:ext>
              </c:extLst>
            </c:dLbl>
            <c:dLbl>
              <c:idx val="2"/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900" b="1" i="0" u="none" strike="noStrike" kern="1200" baseline="0">
                        <a:solidFill>
                          <a:schemeClr val="bg1"/>
                        </a:solidFill>
                        <a:latin typeface="Museo Sans 300" panose="02000000000000000000"/>
                        <a:ea typeface="+mn-ea"/>
                        <a:cs typeface="+mn-cs"/>
                      </a:defRPr>
                    </a:pPr>
                    <a:r>
                      <a:rPr lang="en-US"/>
                      <a:t>1.0</a:t>
                    </a:r>
                  </a:p>
                </c:rich>
              </c:tx>
              <c:spPr>
                <a:solidFill>
                  <a:srgbClr val="5274FF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1" i="0" u="none" strike="noStrike" kern="1200" baseline="0">
                      <a:solidFill>
                        <a:schemeClr val="bg1"/>
                      </a:solidFill>
                      <a:latin typeface="Museo Sans 300" panose="02000000000000000000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2-DD29-4D71-9D3C-01D822CB50E2}"/>
                </c:ext>
              </c:extLst>
            </c:dLbl>
            <c:dLbl>
              <c:idx val="3"/>
              <c:spPr>
                <a:solidFill>
                  <a:srgbClr val="5274FF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1" i="0" u="none" strike="noStrike" kern="1200" baseline="0">
                      <a:solidFill>
                        <a:schemeClr val="bg1"/>
                      </a:solidFill>
                      <a:latin typeface="Museo Sans 300" panose="02000000000000000000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DD29-4D71-9D3C-01D822CB50E2}"/>
                </c:ext>
              </c:extLst>
            </c:dLbl>
            <c:dLbl>
              <c:idx val="4"/>
              <c:spPr>
                <a:solidFill>
                  <a:srgbClr val="92D050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1" i="0" u="none" strike="noStrike" kern="1200" baseline="0">
                      <a:solidFill>
                        <a:schemeClr val="bg1"/>
                      </a:solidFill>
                      <a:latin typeface="Museo Sans 300" panose="02000000000000000000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DD29-4D71-9D3C-01D822CB50E2}"/>
                </c:ext>
              </c:extLst>
            </c:dLbl>
            <c:dLbl>
              <c:idx val="5"/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900" b="1" i="0" u="none" strike="noStrike" kern="1200" baseline="0">
                        <a:solidFill>
                          <a:schemeClr val="bg1"/>
                        </a:solidFill>
                        <a:latin typeface="Museo Sans 300" panose="02000000000000000000"/>
                        <a:ea typeface="+mn-ea"/>
                        <a:cs typeface="+mn-cs"/>
                      </a:defRPr>
                    </a:pPr>
                    <a:fld id="{741DA0F8-6445-4EF0-8E6D-7448667828D6}" type="VALUE">
                      <a:rPr lang="en-US">
                        <a:solidFill>
                          <a:schemeClr val="tx1"/>
                        </a:solidFill>
                      </a:rPr>
                      <a:pPr>
                        <a:defRPr>
                          <a:solidFill>
                            <a:schemeClr val="bg1"/>
                          </a:solidFill>
                        </a:defRPr>
                      </a:pPr>
                      <a:t>[VALOR]</a:t>
                    </a:fld>
                    <a:endParaRPr lang="pt-BR"/>
                  </a:p>
                </c:rich>
              </c:tx>
              <c:spPr>
                <a:solidFill>
                  <a:srgbClr val="FFC000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1" i="0" u="none" strike="noStrike" kern="1200" baseline="0">
                      <a:solidFill>
                        <a:schemeClr val="bg1"/>
                      </a:solidFill>
                      <a:latin typeface="Museo Sans 300" panose="02000000000000000000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DD29-4D71-9D3C-01D822CB50E2}"/>
                </c:ext>
              </c:extLst>
            </c:dLbl>
            <c:spPr>
              <a:solidFill>
                <a:schemeClr val="accent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Museo Sans 300" panose="02000000000000000000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'[1_Controle_Ouvidoria_2023.xlsx]Tabelamento'!$A$17:$A$22</c:f>
              <c:strCache>
                <c:ptCount val="6"/>
                <c:pt idx="0">
                  <c:v>Consumidor.gov.br</c:v>
                </c:pt>
                <c:pt idx="1">
                  <c:v>ouvidoria@iugu.com</c:v>
                </c:pt>
                <c:pt idx="2">
                  <c:v>Telefone 0800</c:v>
                </c:pt>
                <c:pt idx="3">
                  <c:v>RDR (BACEN)</c:v>
                </c:pt>
                <c:pt idx="4">
                  <c:v>Média Geral</c:v>
                </c:pt>
                <c:pt idx="5">
                  <c:v>Target</c:v>
                </c:pt>
              </c:strCache>
            </c:strRef>
          </c:cat>
          <c:val>
            <c:numRef>
              <c:f>'[1_Controle_Ouvidoria_2023.xlsx]Tabelamento'!$N$17:$N$22</c:f>
              <c:numCache>
                <c:formatCode>0.0</c:formatCode>
                <c:ptCount val="6"/>
                <c:pt idx="0">
                  <c:v>5.6481721981721984</c:v>
                </c:pt>
                <c:pt idx="1">
                  <c:v>2.0778843660876327</c:v>
                </c:pt>
                <c:pt idx="2">
                  <c:v>0.87424242424242415</c:v>
                </c:pt>
                <c:pt idx="3">
                  <c:v>7.6009139009139011</c:v>
                </c:pt>
                <c:pt idx="4">
                  <c:v>4.0503032223540396</c:v>
                </c:pt>
                <c:pt idx="5" formatCode="General">
                  <c:v>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DD29-4D71-9D3C-01D822CB50E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round/>
            </a:ln>
            <a:effectLst/>
          </c:spPr>
        </c:dropLines>
        <c:smooth val="0"/>
        <c:axId val="99240384"/>
        <c:axId val="1311689040"/>
      </c:lineChart>
      <c:catAx>
        <c:axId val="99240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30" baseline="0">
                <a:solidFill>
                  <a:schemeClr val="tx1"/>
                </a:solidFill>
                <a:latin typeface="Museo Sans 300" panose="02000000000000000000"/>
                <a:ea typeface="+mn-ea"/>
                <a:cs typeface="+mn-cs"/>
              </a:defRPr>
            </a:pPr>
            <a:endParaRPr lang="pt-BR"/>
          </a:p>
        </c:txPr>
        <c:crossAx val="1311689040"/>
        <c:crosses val="autoZero"/>
        <c:auto val="1"/>
        <c:lblAlgn val="ctr"/>
        <c:lblOffset val="100"/>
        <c:noMultiLvlLbl val="0"/>
      </c:catAx>
      <c:valAx>
        <c:axId val="1311689040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992403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  <a:latin typeface="Museo Sans 300" panose="02000000000000000000"/>
        </a:defRPr>
      </a:pPr>
      <a:endParaRPr lang="pt-BR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500" b="1" i="0" u="none" strike="noStrike" kern="1200" cap="none" spc="100" normalizeH="0" baseline="0">
                <a:solidFill>
                  <a:schemeClr val="tx1"/>
                </a:solidFill>
                <a:latin typeface="Museo Sans 300" panose="02000000000000000000"/>
                <a:ea typeface="+mn-ea"/>
                <a:cs typeface="+mn-cs"/>
              </a:defRPr>
            </a:pPr>
            <a:r>
              <a:rPr lang="pt-BR" cap="none">
                <a:solidFill>
                  <a:srgbClr val="5274FF"/>
                </a:solidFill>
              </a:rPr>
              <a:t>Média de D.U Para Resolução</a:t>
            </a:r>
            <a:r>
              <a:rPr lang="pt-BR" cap="none" baseline="0">
                <a:solidFill>
                  <a:srgbClr val="5274FF"/>
                </a:solidFill>
              </a:rPr>
              <a:t> – 2º Sem. 2023</a:t>
            </a:r>
            <a:endParaRPr lang="pt-BR" cap="none">
              <a:solidFill>
                <a:srgbClr val="5274FF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1" i="0" u="none" strike="noStrike" kern="1200" cap="none" spc="100" normalizeH="0" baseline="0">
              <a:solidFill>
                <a:schemeClr val="tx1"/>
              </a:solidFill>
              <a:latin typeface="Museo Sans 300" panose="02000000000000000000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5400" cap="rnd">
              <a:solidFill>
                <a:schemeClr val="lt1"/>
              </a:solidFill>
              <a:round/>
            </a:ln>
            <a:effectLst>
              <a:outerShdw dist="25400" dir="2700000" algn="tl" rotWithShape="0">
                <a:schemeClr val="accent1"/>
              </a:outerShdw>
            </a:effectLst>
          </c:spPr>
          <c:marker>
            <c:symbol val="none"/>
          </c:marker>
          <c:dPt>
            <c:idx val="1"/>
            <c:marker>
              <c:symbol val="none"/>
            </c:marker>
            <c:bubble3D val="0"/>
            <c:spPr>
              <a:ln w="25400" cap="rnd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round/>
              </a:ln>
              <a:effectLst>
                <a:outerShdw dist="25400" dir="2700000" algn="tl" rotWithShape="0">
                  <a:schemeClr val="accent1"/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D221-4971-84D8-A9DEC89B35E9}"/>
              </c:ext>
            </c:extLst>
          </c:dPt>
          <c:dPt>
            <c:idx val="2"/>
            <c:marker>
              <c:symbol val="none"/>
            </c:marker>
            <c:bubble3D val="0"/>
            <c:spPr>
              <a:ln w="25400" cap="rnd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round/>
              </a:ln>
              <a:effectLst>
                <a:outerShdw dist="25400" dir="2700000" algn="tl" rotWithShape="0">
                  <a:schemeClr val="accent1"/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D221-4971-84D8-A9DEC89B35E9}"/>
              </c:ext>
            </c:extLst>
          </c:dPt>
          <c:dPt>
            <c:idx val="3"/>
            <c:marker>
              <c:symbol val="none"/>
            </c:marker>
            <c:bubble3D val="0"/>
            <c:spPr>
              <a:ln w="25400" cap="rnd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round/>
              </a:ln>
              <a:effectLst>
                <a:outerShdw dist="25400" dir="2700000" algn="tl" rotWithShape="0">
                  <a:schemeClr val="accent1"/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D221-4971-84D8-A9DEC89B35E9}"/>
              </c:ext>
            </c:extLst>
          </c:dPt>
          <c:dPt>
            <c:idx val="4"/>
            <c:marker>
              <c:symbol val="none"/>
            </c:marker>
            <c:bubble3D val="0"/>
            <c:spPr>
              <a:ln w="25400" cap="rnd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round/>
              </a:ln>
              <a:effectLst>
                <a:outerShdw dist="25400" dir="2700000" algn="tl" rotWithShape="0">
                  <a:schemeClr val="accent1"/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D221-4971-84D8-A9DEC89B35E9}"/>
              </c:ext>
            </c:extLst>
          </c:dPt>
          <c:dPt>
            <c:idx val="5"/>
            <c:marker>
              <c:symbol val="none"/>
            </c:marker>
            <c:bubble3D val="0"/>
            <c:spPr>
              <a:ln w="25400" cap="rnd">
                <a:gradFill>
                  <a:gsLst>
                    <a:gs pos="0">
                      <a:schemeClr val="accent1">
                        <a:lumMod val="5000"/>
                        <a:lumOff val="95000"/>
                      </a:schemeClr>
                    </a:gs>
                    <a:gs pos="74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  <a:round/>
              </a:ln>
              <a:effectLst>
                <a:outerShdw dist="25400" dir="2700000" algn="tl" rotWithShape="0">
                  <a:schemeClr val="accent1"/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D221-4971-84D8-A9DEC89B35E9}"/>
              </c:ext>
            </c:extLst>
          </c:dPt>
          <c:dLbls>
            <c:dLbl>
              <c:idx val="4"/>
              <c:spPr>
                <a:solidFill>
                  <a:srgbClr val="92D050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1" i="0" u="none" strike="noStrike" kern="1200" baseline="0">
                      <a:solidFill>
                        <a:schemeClr val="bg1"/>
                      </a:solidFill>
                      <a:latin typeface="Museo Sans 300" panose="02000000000000000000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D221-4971-84D8-A9DEC89B35E9}"/>
                </c:ext>
              </c:extLst>
            </c:dLbl>
            <c:dLbl>
              <c:idx val="5"/>
              <c:spPr>
                <a:solidFill>
                  <a:srgbClr val="FFC000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1" i="0" u="none" strike="noStrike" kern="1200" baseline="0">
                      <a:solidFill>
                        <a:schemeClr val="tx1"/>
                      </a:solidFill>
                      <a:latin typeface="Museo Sans 300" panose="02000000000000000000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9-D221-4971-84D8-A9DEC89B35E9}"/>
                </c:ext>
              </c:extLst>
            </c:dLbl>
            <c:spPr>
              <a:solidFill>
                <a:srgbClr val="5274FF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Museo Sans 300" panose="02000000000000000000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'[1_Controle_Ouvidoria_2023.xlsx]Tabelamento'!$A$17:$A$22</c:f>
              <c:strCache>
                <c:ptCount val="6"/>
                <c:pt idx="0">
                  <c:v>Consumidor.gov.br</c:v>
                </c:pt>
                <c:pt idx="1">
                  <c:v>ouvidoria@iugu.com</c:v>
                </c:pt>
                <c:pt idx="2">
                  <c:v>Telefone 0800</c:v>
                </c:pt>
                <c:pt idx="3">
                  <c:v>RDR (BACEN)</c:v>
                </c:pt>
                <c:pt idx="4">
                  <c:v>Média Geral</c:v>
                </c:pt>
                <c:pt idx="5">
                  <c:v>Target</c:v>
                </c:pt>
              </c:strCache>
            </c:strRef>
          </c:cat>
          <c:val>
            <c:numRef>
              <c:f>'[1_Controle_Ouvidoria_2023.xlsx]Tabelamento'!$AB$17:$AB$22</c:f>
              <c:numCache>
                <c:formatCode>0.0</c:formatCode>
                <c:ptCount val="6"/>
                <c:pt idx="0">
                  <c:v>5.9330543684710344</c:v>
                </c:pt>
                <c:pt idx="1">
                  <c:v>1.6666666666666667</c:v>
                </c:pt>
                <c:pt idx="2">
                  <c:v>1.7865612648221345</c:v>
                </c:pt>
                <c:pt idx="3">
                  <c:v>6.7915058170872129</c:v>
                </c:pt>
                <c:pt idx="4">
                  <c:v>4.0444470292617618</c:v>
                </c:pt>
                <c:pt idx="5" formatCode="General">
                  <c:v>10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A-D221-4971-84D8-A9DEC89B35E9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round/>
            </a:ln>
            <a:effectLst/>
          </c:spPr>
        </c:dropLines>
        <c:smooth val="0"/>
        <c:axId val="99240384"/>
        <c:axId val="1311689040"/>
      </c:lineChart>
      <c:catAx>
        <c:axId val="992403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30" baseline="0">
                <a:solidFill>
                  <a:schemeClr val="tx1"/>
                </a:solidFill>
                <a:latin typeface="Museo Sans 300" panose="02000000000000000000"/>
                <a:ea typeface="+mn-ea"/>
                <a:cs typeface="+mn-cs"/>
              </a:defRPr>
            </a:pPr>
            <a:endParaRPr lang="pt-BR"/>
          </a:p>
        </c:txPr>
        <c:crossAx val="1311689040"/>
        <c:crosses val="autoZero"/>
        <c:auto val="1"/>
        <c:lblAlgn val="ctr"/>
        <c:lblOffset val="100"/>
        <c:noMultiLvlLbl val="0"/>
      </c:catAx>
      <c:valAx>
        <c:axId val="1311689040"/>
        <c:scaling>
          <c:orientation val="minMax"/>
        </c:scaling>
        <c:delete val="1"/>
        <c:axPos val="l"/>
        <c:numFmt formatCode="0.0" sourceLinked="1"/>
        <c:majorTickMark val="none"/>
        <c:minorTickMark val="none"/>
        <c:tickLblPos val="nextTo"/>
        <c:crossAx val="992403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  <a:latin typeface="Museo Sans 300" panose="02000000000000000000"/>
        </a:defRPr>
      </a:pPr>
      <a:endParaRPr lang="pt-BR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500" b="1" i="0" u="none" strike="noStrike" kern="1200" cap="all" spc="100" normalizeH="0" baseline="0">
                <a:solidFill>
                  <a:schemeClr val="tx1"/>
                </a:solidFill>
                <a:latin typeface="Museo Sans 300" panose="02000000000000000000"/>
                <a:ea typeface="+mn-ea"/>
                <a:cs typeface="+mn-cs"/>
              </a:defRPr>
            </a:pPr>
            <a:r>
              <a:rPr lang="pt-BR" sz="1200" cap="none">
                <a:solidFill>
                  <a:schemeClr val="tx1"/>
                </a:solidFill>
              </a:rPr>
              <a:t>Demandas Atendidas Fora Do Prazo - 1º Sem. 2023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1" i="0" u="none" strike="noStrike" kern="1200" cap="all" spc="100" normalizeH="0" baseline="0">
              <a:solidFill>
                <a:schemeClr val="tx1"/>
              </a:solidFill>
              <a:latin typeface="Museo Sans 300" panose="02000000000000000000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spPr>
            <a:ln w="25400" cap="rnd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round/>
            </a:ln>
            <a:effectLst>
              <a:outerShdw dist="25400" dir="2700000" algn="tl" rotWithShape="0">
                <a:schemeClr val="accent1"/>
              </a:outerShdw>
            </a:effectLst>
          </c:spPr>
          <c:marker>
            <c:symbol val="none"/>
          </c:marker>
          <c:dLbls>
            <c:dLbl>
              <c:idx val="0"/>
              <c:spPr>
                <a:solidFill>
                  <a:srgbClr val="5274FF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1" i="0" u="none" strike="noStrike" kern="1200" baseline="0">
                      <a:solidFill>
                        <a:schemeClr val="bg1"/>
                      </a:solidFill>
                      <a:latin typeface="Museo Sans 300" panose="02000000000000000000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D9F7-4EC8-A021-323641556B98}"/>
                </c:ext>
              </c:extLst>
            </c:dLbl>
            <c:dLbl>
              <c:idx val="1"/>
              <c:spPr>
                <a:solidFill>
                  <a:srgbClr val="5274FF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1" i="0" u="none" strike="noStrike" kern="1200" baseline="0">
                      <a:solidFill>
                        <a:schemeClr val="bg1"/>
                      </a:solidFill>
                      <a:latin typeface="Museo Sans 300" panose="02000000000000000000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D9F7-4EC8-A021-323641556B98}"/>
                </c:ext>
              </c:extLst>
            </c:dLbl>
            <c:dLbl>
              <c:idx val="2"/>
              <c:spPr>
                <a:solidFill>
                  <a:srgbClr val="5274FF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1" i="0" u="none" strike="noStrike" kern="1200" baseline="0">
                      <a:solidFill>
                        <a:schemeClr val="bg1"/>
                      </a:solidFill>
                      <a:latin typeface="Museo Sans 300" panose="02000000000000000000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2-D9F7-4EC8-A021-323641556B98}"/>
                </c:ext>
              </c:extLst>
            </c:dLbl>
            <c:dLbl>
              <c:idx val="3"/>
              <c:spPr>
                <a:solidFill>
                  <a:srgbClr val="5274FF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1" i="0" u="none" strike="noStrike" kern="1200" baseline="0">
                      <a:solidFill>
                        <a:schemeClr val="bg1"/>
                      </a:solidFill>
                      <a:latin typeface="Museo Sans 300" panose="02000000000000000000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3-D9F7-4EC8-A021-323641556B98}"/>
                </c:ext>
              </c:extLst>
            </c:dLbl>
            <c:dLbl>
              <c:idx val="4"/>
              <c:spPr>
                <a:solidFill>
                  <a:srgbClr val="FF0000"/>
                </a:solidFill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1" i="0" u="none" strike="noStrike" kern="1200" baseline="0">
                      <a:solidFill>
                        <a:schemeClr val="bg1"/>
                      </a:solidFill>
                      <a:latin typeface="Museo Sans 300" panose="02000000000000000000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4-D9F7-4EC8-A021-323641556B98}"/>
                </c:ext>
              </c:extLst>
            </c:dLbl>
            <c:spPr>
              <a:solidFill>
                <a:schemeClr val="accent1"/>
              </a:solidFill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Museo Sans 300" panose="02000000000000000000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'[1_Controle_Ouvidoria_2023.xlsx]Tabelamento'!$A$25:$A$29</c:f>
              <c:strCache>
                <c:ptCount val="5"/>
                <c:pt idx="0">
                  <c:v>Consumidor.gov.br</c:v>
                </c:pt>
                <c:pt idx="1">
                  <c:v>ouvidoria@iugu.com</c:v>
                </c:pt>
                <c:pt idx="2">
                  <c:v>Telefone 0800</c:v>
                </c:pt>
                <c:pt idx="3">
                  <c:v>RDR (BACEN)</c:v>
                </c:pt>
                <c:pt idx="4">
                  <c:v>Total fora do prazo</c:v>
                </c:pt>
              </c:strCache>
            </c:strRef>
          </c:cat>
          <c:val>
            <c:numRef>
              <c:f>'[1_Controle_Ouvidoria_2023.xlsx]Tabelamento'!$N$25:$N$29</c:f>
              <c:numCache>
                <c:formatCode>General</c:formatCode>
                <c:ptCount val="5"/>
                <c:pt idx="0">
                  <c:v>0</c:v>
                </c:pt>
                <c:pt idx="1">
                  <c:v>5</c:v>
                </c:pt>
                <c:pt idx="2">
                  <c:v>0</c:v>
                </c:pt>
                <c:pt idx="3">
                  <c:v>7</c:v>
                </c:pt>
                <c:pt idx="4">
                  <c:v>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D9F7-4EC8-A021-323641556B9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round/>
            </a:ln>
            <a:effectLst/>
          </c:spPr>
        </c:dropLines>
        <c:smooth val="0"/>
        <c:axId val="99222288"/>
        <c:axId val="1424014000"/>
      </c:lineChart>
      <c:catAx>
        <c:axId val="99222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30" baseline="0">
                <a:solidFill>
                  <a:schemeClr val="tx1"/>
                </a:solidFill>
                <a:latin typeface="Museo Sans 300" panose="02000000000000000000"/>
                <a:ea typeface="+mn-ea"/>
                <a:cs typeface="+mn-cs"/>
              </a:defRPr>
            </a:pPr>
            <a:endParaRPr lang="pt-BR"/>
          </a:p>
        </c:txPr>
        <c:crossAx val="1424014000"/>
        <c:crosses val="autoZero"/>
        <c:auto val="1"/>
        <c:lblAlgn val="ctr"/>
        <c:lblOffset val="100"/>
        <c:noMultiLvlLbl val="0"/>
      </c:catAx>
      <c:valAx>
        <c:axId val="142401400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992222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  <a:latin typeface="Museo Sans 300" panose="02000000000000000000"/>
        </a:defRPr>
      </a:pPr>
      <a:endParaRPr lang="pt-BR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500" b="1" i="0" u="none" strike="noStrike" kern="1200" cap="all" spc="100" normalizeH="0" baseline="0">
                <a:solidFill>
                  <a:schemeClr val="tx1"/>
                </a:solidFill>
                <a:latin typeface="Museo Sans 300" panose="02000000000000000000"/>
                <a:ea typeface="+mn-ea"/>
                <a:cs typeface="+mn-cs"/>
              </a:defRPr>
            </a:pPr>
            <a:r>
              <a:rPr lang="pt-BR" cap="none">
                <a:solidFill>
                  <a:srgbClr val="5274FF"/>
                </a:solidFill>
              </a:rPr>
              <a:t>Demandas Atendidas Fora Do Prazo - 2º Sem. 2023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1" i="0" u="none" strike="noStrike" kern="1200" cap="all" spc="100" normalizeH="0" baseline="0">
              <a:solidFill>
                <a:schemeClr val="tx1"/>
              </a:solidFill>
              <a:latin typeface="Museo Sans 300" panose="02000000000000000000"/>
              <a:ea typeface="+mn-ea"/>
              <a:cs typeface="+mn-cs"/>
            </a:defRPr>
          </a:pPr>
          <a:endParaRPr lang="pt-BR"/>
        </a:p>
      </c:txPr>
    </c:title>
    <c:autoTitleDeleted val="0"/>
    <c:plotArea>
      <c:layout>
        <c:manualLayout>
          <c:layoutTarget val="inner"/>
          <c:xMode val="edge"/>
          <c:yMode val="edge"/>
          <c:x val="8.0548993875765529E-2"/>
          <c:y val="0.22850102070574513"/>
          <c:w val="0.88889545056867891"/>
          <c:h val="0.45861548556430448"/>
        </c:manualLayout>
      </c:layout>
      <c:lineChart>
        <c:grouping val="standard"/>
        <c:varyColors val="0"/>
        <c:ser>
          <c:idx val="0"/>
          <c:order val="0"/>
          <c:spPr>
            <a:ln w="25400" cap="rnd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round/>
            </a:ln>
            <a:effectLst>
              <a:outerShdw dist="25400" dir="2700000" algn="tl" rotWithShape="0">
                <a:schemeClr val="accent1"/>
              </a:outerShdw>
            </a:effectLst>
          </c:spPr>
          <c:marker>
            <c:symbol val="none"/>
          </c:marker>
          <c:dLbls>
            <c:dLbl>
              <c:idx val="4"/>
              <c:spPr>
                <a:solidFill>
                  <a:srgbClr val="FF0000"/>
                </a:solidFill>
                <a:ln>
                  <a:solidFill>
                    <a:srgbClr val="FF0000"/>
                  </a:solidFill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900" b="1" i="0" u="none" strike="noStrike" kern="1200" baseline="0">
                      <a:solidFill>
                        <a:schemeClr val="bg1"/>
                      </a:solidFill>
                      <a:latin typeface="Museo Sans 300" panose="02000000000000000000"/>
                      <a:ea typeface="+mn-ea"/>
                      <a:cs typeface="+mn-cs"/>
                    </a:defRPr>
                  </a:pPr>
                  <a:endParaRPr lang="pt-BR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C318-47AA-AD5F-04639EEFA817}"/>
                </c:ext>
              </c:extLst>
            </c:dLbl>
            <c:spPr>
              <a:solidFill>
                <a:srgbClr val="5274FF"/>
              </a:solidFill>
              <a:ln>
                <a:solidFill>
                  <a:srgbClr val="5274FF"/>
                </a:solidFill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bg1"/>
                    </a:solidFill>
                    <a:latin typeface="Museo Sans 300" panose="02000000000000000000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accent1">
                          <a:lumMod val="60000"/>
                          <a:lumOff val="4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Tabelamento!$A$25:$A$29</c:f>
              <c:strCache>
                <c:ptCount val="5"/>
                <c:pt idx="0">
                  <c:v>Consumidor.gov.br</c:v>
                </c:pt>
                <c:pt idx="1">
                  <c:v>ouvidoria@iugu.com</c:v>
                </c:pt>
                <c:pt idx="2">
                  <c:v>Telefone 0800</c:v>
                </c:pt>
                <c:pt idx="3">
                  <c:v>RDR (BACEN)</c:v>
                </c:pt>
                <c:pt idx="4">
                  <c:v>Total fora do prazo</c:v>
                </c:pt>
              </c:strCache>
            </c:strRef>
          </c:cat>
          <c:val>
            <c:numRef>
              <c:f>Tabelamento!$AB$25:$AB$29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1</c:v>
                </c:pt>
                <c:pt idx="3">
                  <c:v>1</c:v>
                </c:pt>
                <c:pt idx="4">
                  <c:v>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5-0563-413A-8BFC-3C1D1C18DD2A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dropLines>
          <c:spPr>
            <a:ln w="9525" cap="flat" cmpd="sng" algn="ctr"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round/>
            </a:ln>
            <a:effectLst/>
          </c:spPr>
        </c:dropLines>
        <c:smooth val="0"/>
        <c:axId val="99222288"/>
        <c:axId val="1424014000"/>
      </c:lineChart>
      <c:catAx>
        <c:axId val="99222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30" baseline="0">
                <a:solidFill>
                  <a:schemeClr val="tx1"/>
                </a:solidFill>
                <a:latin typeface="Museo Sans 300" panose="02000000000000000000"/>
                <a:ea typeface="+mn-ea"/>
                <a:cs typeface="+mn-cs"/>
              </a:defRPr>
            </a:pPr>
            <a:endParaRPr lang="pt-BR"/>
          </a:p>
        </c:txPr>
        <c:crossAx val="1424014000"/>
        <c:crosses val="autoZero"/>
        <c:auto val="1"/>
        <c:lblAlgn val="ctr"/>
        <c:lblOffset val="100"/>
        <c:noMultiLvlLbl val="0"/>
      </c:catAx>
      <c:valAx>
        <c:axId val="142401400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992222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>
          <a:solidFill>
            <a:schemeClr val="tx1"/>
          </a:solidFill>
          <a:latin typeface="Museo Sans 300" panose="02000000000000000000"/>
        </a:defRPr>
      </a:pPr>
      <a:endParaRPr lang="pt-BR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pt-BR" b="1">
                <a:solidFill>
                  <a:schemeClr val="tx1"/>
                </a:solidFill>
              </a:rPr>
              <a:t>Perfil dos Manifestantes - 1º Sem. 2023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title>
    <c:autoTitleDeleted val="0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A99-4D41-B3F3-68FC106AC631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A99-4D41-B3F3-68FC106AC631}"/>
              </c:ext>
            </c:extLst>
          </c:dPt>
          <c:dPt>
            <c:idx val="2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A99-4D41-B3F3-68FC106AC631}"/>
              </c:ext>
            </c:extLst>
          </c:dPt>
          <c:dPt>
            <c:idx val="3"/>
            <c:bubble3D val="0"/>
            <c:spPr>
              <a:solidFill>
                <a:srgbClr val="A7A7A7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A99-4D41-B3F3-68FC106AC631}"/>
              </c:ext>
            </c:extLst>
          </c:dPt>
          <c:dPt>
            <c:idx val="4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CA99-4D41-B3F3-68FC106AC631}"/>
              </c:ext>
            </c:extLst>
          </c:dPt>
          <c:dLbls>
            <c:dLbl>
              <c:idx val="0"/>
              <c:layout>
                <c:manualLayout>
                  <c:x val="0.13333333333333322"/>
                  <c:y val="-6.94444444444444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A99-4D41-B3F3-68FC106AC631}"/>
                </c:ext>
              </c:extLst>
            </c:dLbl>
            <c:dLbl>
              <c:idx val="1"/>
              <c:layout>
                <c:manualLayout>
                  <c:x val="0.19444444444444456"/>
                  <c:y val="-9.25925925925925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A99-4D41-B3F3-68FC106AC631}"/>
                </c:ext>
              </c:extLst>
            </c:dLbl>
            <c:dLbl>
              <c:idx val="2"/>
              <c:layout>
                <c:manualLayout>
                  <c:x val="0.10277777777777777"/>
                  <c:y val="8.79629629629629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A99-4D41-B3F3-68FC106AC631}"/>
                </c:ext>
              </c:extLst>
            </c:dLbl>
            <c:dLbl>
              <c:idx val="3"/>
              <c:layout>
                <c:manualLayout>
                  <c:x val="-0.1361111111111111"/>
                  <c:y val="1.85185185185184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A99-4D41-B3F3-68FC106AC631}"/>
                </c:ext>
              </c:extLst>
            </c:dLbl>
            <c:dLbl>
              <c:idx val="4"/>
              <c:layout>
                <c:manualLayout>
                  <c:x val="-0.11944444444444449"/>
                  <c:y val="-9.25925925925925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A99-4D41-B3F3-68FC106AC63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'[1_Controle_Ouvidoria_2023.xlsx]Tabelamento'!$A$33:$A$37</c:f>
              <c:strCache>
                <c:ptCount val="5"/>
                <c:pt idx="0">
                  <c:v>Cliente iugu</c:v>
                </c:pt>
                <c:pt idx="1">
                  <c:v>Cliente iugu (subconta)</c:v>
                </c:pt>
                <c:pt idx="2">
                  <c:v>Cliente Juno</c:v>
                </c:pt>
                <c:pt idx="3">
                  <c:v>Consumidor final</c:v>
                </c:pt>
                <c:pt idx="4">
                  <c:v>Outro(s)</c:v>
                </c:pt>
              </c:strCache>
            </c:strRef>
          </c:cat>
          <c:val>
            <c:numRef>
              <c:f>'[1_Controle_Ouvidoria_2023.xlsx]Tabelamento'!$O$33:$O$37</c:f>
              <c:numCache>
                <c:formatCode>0.0%</c:formatCode>
                <c:ptCount val="5"/>
                <c:pt idx="0">
                  <c:v>0.38575899843505479</c:v>
                </c:pt>
                <c:pt idx="1">
                  <c:v>3.2081377151799685E-2</c:v>
                </c:pt>
                <c:pt idx="2">
                  <c:v>5.7902973395931145E-2</c:v>
                </c:pt>
                <c:pt idx="3">
                  <c:v>0.47574334898278559</c:v>
                </c:pt>
                <c:pt idx="4">
                  <c:v>4.8513302034428794E-2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A99-4D41-B3F3-68FC106AC63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18"/>
        <c:holeSize val="75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000"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38">
  <cs:axisTitle>
    <cs:lnRef idx="0"/>
    <cs:fillRef idx="0"/>
    <cs:effectRef idx="0"/>
    <cs:fontRef idx="minor">
      <a:schemeClr val="lt1"/>
    </cs:fontRef>
    <cs:defRPr sz="900" b="1" kern="1200"/>
  </cs:axisTitle>
  <cs:categoryAxis>
    <cs:lnRef idx="0">
      <cs:styleClr val="0"/>
    </cs:lnRef>
    <cs:fillRef idx="0"/>
    <cs:effectRef idx="0"/>
    <cs:fontRef idx="minor">
      <a:schemeClr val="lt1"/>
    </cs:fontRef>
    <cs:defRPr sz="900" kern="1200" spc="3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lt1">
            <a:lumMod val="85000"/>
          </a:schemeClr>
        </a:solidFill>
        <a:round/>
      </a:ln>
    </cs:spPr>
    <cs:defRPr sz="1000" kern="1200"/>
  </cs:chartArea>
  <cs:dataLabel>
    <cs:lnRef idx="0"/>
    <cs:fillRef idx="0">
      <cs:styleClr val="0"/>
    </cs:fillRef>
    <cs:effectRef idx="0"/>
    <cs:fontRef idx="minor">
      <a:schemeClr val="lt1"/>
    </cs:fontRef>
    <cs:spPr>
      <a:solidFill>
        <a:schemeClr val="phClr"/>
      </a:solidFill>
    </cs:spPr>
    <cs:defRPr sz="900" b="1" kern="120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25400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900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lt1"/>
            </a:gs>
            <a:gs pos="100000">
              <a:schemeClr val="lt1">
                <a:alpha val="0"/>
              </a:schemeClr>
            </a:gs>
          </a:gsLst>
          <a:lin ang="5400000" scaled="0"/>
        </a:gradFill>
        <a:round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/>
    <cs:effectRef idx="0"/>
    <cs:fontRef idx="minor">
      <a:schemeClr val="dk1"/>
    </cs:fontRef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5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alpha val="1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defRPr sz="900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500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900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6.xml><?xml version="1.0" encoding="utf-8"?>
<cs:chartStyle xmlns:cs="http://schemas.microsoft.com/office/drawing/2012/chartStyle" xmlns:a="http://schemas.openxmlformats.org/drawingml/2006/main" id="238">
  <cs:axisTitle>
    <cs:lnRef idx="0"/>
    <cs:fillRef idx="0"/>
    <cs:effectRef idx="0"/>
    <cs:fontRef idx="minor">
      <a:schemeClr val="lt1"/>
    </cs:fontRef>
    <cs:defRPr sz="900" b="1" kern="1200"/>
  </cs:axisTitle>
  <cs:categoryAxis>
    <cs:lnRef idx="0">
      <cs:styleClr val="0"/>
    </cs:lnRef>
    <cs:fillRef idx="0"/>
    <cs:effectRef idx="0"/>
    <cs:fontRef idx="minor">
      <a:schemeClr val="lt1"/>
    </cs:fontRef>
    <cs:defRPr sz="900" kern="1200" spc="3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lt1">
            <a:lumMod val="85000"/>
          </a:schemeClr>
        </a:solidFill>
        <a:round/>
      </a:ln>
    </cs:spPr>
    <cs:defRPr sz="1000" kern="1200"/>
  </cs:chartArea>
  <cs:dataLabel>
    <cs:lnRef idx="0"/>
    <cs:fillRef idx="0">
      <cs:styleClr val="0"/>
    </cs:fillRef>
    <cs:effectRef idx="0"/>
    <cs:fontRef idx="minor">
      <a:schemeClr val="lt1"/>
    </cs:fontRef>
    <cs:spPr>
      <a:solidFill>
        <a:schemeClr val="phClr"/>
      </a:solidFill>
    </cs:spPr>
    <cs:defRPr sz="900" b="1" kern="120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25400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900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lt1"/>
            </a:gs>
            <a:gs pos="100000">
              <a:schemeClr val="lt1">
                <a:alpha val="0"/>
              </a:schemeClr>
            </a:gs>
          </a:gsLst>
          <a:lin ang="5400000" scaled="0"/>
        </a:gradFill>
        <a:round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/>
    <cs:effectRef idx="0"/>
    <cs:fontRef idx="minor">
      <a:schemeClr val="dk1"/>
    </cs:fontRef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5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alpha val="1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defRPr sz="900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500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900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7.xml><?xml version="1.0" encoding="utf-8"?>
<cs:chartStyle xmlns:cs="http://schemas.microsoft.com/office/drawing/2012/chartStyle" xmlns:a="http://schemas.openxmlformats.org/drawingml/2006/main" id="238">
  <cs:axisTitle>
    <cs:lnRef idx="0"/>
    <cs:fillRef idx="0"/>
    <cs:effectRef idx="0"/>
    <cs:fontRef idx="minor">
      <a:schemeClr val="lt1"/>
    </cs:fontRef>
    <cs:defRPr sz="900" b="1" kern="1200"/>
  </cs:axisTitle>
  <cs:categoryAxis>
    <cs:lnRef idx="0">
      <cs:styleClr val="0"/>
    </cs:lnRef>
    <cs:fillRef idx="0"/>
    <cs:effectRef idx="0"/>
    <cs:fontRef idx="minor">
      <a:schemeClr val="lt1"/>
    </cs:fontRef>
    <cs:defRPr sz="900" kern="1200" spc="3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lt1">
            <a:lumMod val="85000"/>
          </a:schemeClr>
        </a:solidFill>
        <a:round/>
      </a:ln>
    </cs:spPr>
    <cs:defRPr sz="1000" kern="1200"/>
  </cs:chartArea>
  <cs:dataLabel>
    <cs:lnRef idx="0"/>
    <cs:fillRef idx="0">
      <cs:styleClr val="0"/>
    </cs:fillRef>
    <cs:effectRef idx="0"/>
    <cs:fontRef idx="minor">
      <a:schemeClr val="lt1"/>
    </cs:fontRef>
    <cs:spPr>
      <a:solidFill>
        <a:schemeClr val="phClr"/>
      </a:solidFill>
    </cs:spPr>
    <cs:defRPr sz="900" b="1" kern="120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25400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900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lt1"/>
            </a:gs>
            <a:gs pos="100000">
              <a:schemeClr val="lt1">
                <a:alpha val="0"/>
              </a:schemeClr>
            </a:gs>
          </a:gsLst>
          <a:lin ang="5400000" scaled="0"/>
        </a:gradFill>
        <a:round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/>
    <cs:effectRef idx="0"/>
    <cs:fontRef idx="minor">
      <a:schemeClr val="dk1"/>
    </cs:fontRef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5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alpha val="1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defRPr sz="900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500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900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8.xml><?xml version="1.0" encoding="utf-8"?>
<cs:chartStyle xmlns:cs="http://schemas.microsoft.com/office/drawing/2012/chartStyle" xmlns:a="http://schemas.openxmlformats.org/drawingml/2006/main" id="238">
  <cs:axisTitle>
    <cs:lnRef idx="0"/>
    <cs:fillRef idx="0"/>
    <cs:effectRef idx="0"/>
    <cs:fontRef idx="minor">
      <a:schemeClr val="lt1"/>
    </cs:fontRef>
    <cs:defRPr sz="900" b="1" kern="1200"/>
  </cs:axisTitle>
  <cs:categoryAxis>
    <cs:lnRef idx="0">
      <cs:styleClr val="0"/>
    </cs:lnRef>
    <cs:fillRef idx="0"/>
    <cs:effectRef idx="0"/>
    <cs:fontRef idx="minor">
      <a:schemeClr val="lt1"/>
    </cs:fontRef>
    <cs:defRPr sz="900" kern="1200" spc="3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lt1">
            <a:lumMod val="85000"/>
          </a:schemeClr>
        </a:solidFill>
        <a:round/>
      </a:ln>
    </cs:spPr>
    <cs:defRPr sz="1000" kern="1200"/>
  </cs:chartArea>
  <cs:dataLabel>
    <cs:lnRef idx="0"/>
    <cs:fillRef idx="0">
      <cs:styleClr val="0"/>
    </cs:fillRef>
    <cs:effectRef idx="0"/>
    <cs:fontRef idx="minor">
      <a:schemeClr val="lt1"/>
    </cs:fontRef>
    <cs:spPr>
      <a:solidFill>
        <a:schemeClr val="phClr"/>
      </a:solidFill>
    </cs:spPr>
    <cs:defRPr sz="900" b="1" kern="120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25400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900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lt1"/>
            </a:gs>
            <a:gs pos="100000">
              <a:schemeClr val="lt1">
                <a:alpha val="0"/>
              </a:schemeClr>
            </a:gs>
          </a:gsLst>
          <a:lin ang="5400000" scaled="0"/>
        </a:gradFill>
        <a:round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/>
    <cs:effectRef idx="0"/>
    <cs:fontRef idx="minor">
      <a:schemeClr val="dk1"/>
    </cs:fontRef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5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alpha val="1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defRPr sz="900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500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900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9.xml><?xml version="1.0" encoding="utf-8"?>
<cs:chartStyle xmlns:cs="http://schemas.microsoft.com/office/drawing/2012/chartStyle" xmlns:a="http://schemas.openxmlformats.org/drawingml/2006/main" id="229">
  <cs:axisTitle>
    <cs:lnRef idx="0"/>
    <cs:fillRef idx="0"/>
    <cs:effectRef idx="0"/>
    <cs:fontRef idx="minor">
      <a:schemeClr val="lt1"/>
    </cs:fontRef>
    <cs:defRPr sz="900" b="1" kern="1200"/>
  </cs:axisTitle>
  <cs:categoryAxis>
    <cs:lnRef idx="0">
      <cs:styleClr val="0"/>
    </cs:lnRef>
    <cs:fillRef idx="0"/>
    <cs:effectRef idx="0"/>
    <cs:fontRef idx="minor">
      <a:schemeClr val="lt1"/>
    </cs:fontRef>
    <cs:spPr>
      <a:ln w="12700" cap="flat" cmpd="sng" algn="ctr">
        <a:solidFill>
          <a:schemeClr val="lt1"/>
        </a:solidFill>
        <a:round/>
      </a:ln>
    </cs:spPr>
    <cs:defRPr sz="900" kern="1200" spc="10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34925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22225">
        <a:solidFill>
          <a:schemeClr val="lt1"/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900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lt1"/>
            </a:gs>
            <a:gs pos="100000">
              <a:schemeClr val="lt1">
                <a:alpha val="0"/>
              </a:schemeClr>
            </a:gs>
          </a:gsLst>
          <a:lin ang="5400000" scaled="0"/>
        </a:gradFill>
        <a:round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/>
    <cs:effectRef idx="0"/>
    <cs:fontRef idx="minor">
      <a:schemeClr val="dk1"/>
    </cs:fontRef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5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alpha val="1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900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500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900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29">
  <cs:axisTitle>
    <cs:lnRef idx="0"/>
    <cs:fillRef idx="0"/>
    <cs:effectRef idx="0"/>
    <cs:fontRef idx="minor">
      <a:schemeClr val="lt1"/>
    </cs:fontRef>
    <cs:defRPr sz="900" b="1" kern="1200"/>
  </cs:axisTitle>
  <cs:categoryAxis>
    <cs:lnRef idx="0">
      <cs:styleClr val="0"/>
    </cs:lnRef>
    <cs:fillRef idx="0"/>
    <cs:effectRef idx="0"/>
    <cs:fontRef idx="minor">
      <a:schemeClr val="lt1"/>
    </cs:fontRef>
    <cs:spPr>
      <a:ln w="12700" cap="flat" cmpd="sng" algn="ctr">
        <a:solidFill>
          <a:schemeClr val="lt1"/>
        </a:solidFill>
        <a:round/>
      </a:ln>
    </cs:spPr>
    <cs:defRPr sz="900" kern="1200" spc="10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  <cs:defRPr sz="10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34925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22225">
        <a:solidFill>
          <a:schemeClr val="lt1"/>
        </a:solidFill>
        <a:round/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900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lt1"/>
            </a:gs>
            <a:gs pos="100000">
              <a:schemeClr val="lt1">
                <a:alpha val="0"/>
              </a:schemeClr>
            </a:gs>
          </a:gsLst>
          <a:lin ang="5400000" scaled="0"/>
        </a:gradFill>
        <a:round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/>
    <cs:effectRef idx="0"/>
    <cs:fontRef idx="minor">
      <a:schemeClr val="dk1"/>
    </cs:fontRef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5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alpha val="1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spPr>
      <a:ln w="3175" cap="flat" cmpd="sng" algn="ctr">
        <a:solidFill>
          <a:schemeClr val="phClr">
            <a:lumMod val="60000"/>
            <a:lumOff val="40000"/>
          </a:schemeClr>
        </a:solidFill>
        <a:round/>
      </a:ln>
    </cs:spPr>
    <cs:defRPr sz="900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500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900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38">
  <cs:axisTitle>
    <cs:lnRef idx="0"/>
    <cs:fillRef idx="0"/>
    <cs:effectRef idx="0"/>
    <cs:fontRef idx="minor">
      <a:schemeClr val="lt1"/>
    </cs:fontRef>
    <cs:defRPr sz="900" b="1" kern="1200"/>
  </cs:axisTitle>
  <cs:categoryAxis>
    <cs:lnRef idx="0">
      <cs:styleClr val="0"/>
    </cs:lnRef>
    <cs:fillRef idx="0"/>
    <cs:effectRef idx="0"/>
    <cs:fontRef idx="minor">
      <a:schemeClr val="lt1"/>
    </cs:fontRef>
    <cs:defRPr sz="900" kern="1200" spc="3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lt1">
            <a:lumMod val="85000"/>
          </a:schemeClr>
        </a:solidFill>
        <a:round/>
      </a:ln>
    </cs:spPr>
    <cs:defRPr sz="1000" kern="1200"/>
  </cs:chartArea>
  <cs:dataLabel>
    <cs:lnRef idx="0"/>
    <cs:fillRef idx="0">
      <cs:styleClr val="0"/>
    </cs:fillRef>
    <cs:effectRef idx="0"/>
    <cs:fontRef idx="minor">
      <a:schemeClr val="lt1"/>
    </cs:fontRef>
    <cs:spPr>
      <a:solidFill>
        <a:schemeClr val="phClr"/>
      </a:solidFill>
    </cs:spPr>
    <cs:defRPr sz="900" b="1" kern="120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25400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900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lt1"/>
            </a:gs>
            <a:gs pos="100000">
              <a:schemeClr val="lt1">
                <a:alpha val="0"/>
              </a:schemeClr>
            </a:gs>
          </a:gsLst>
          <a:lin ang="5400000" scaled="0"/>
        </a:gradFill>
        <a:round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/>
    <cs:effectRef idx="0"/>
    <cs:fontRef idx="minor">
      <a:schemeClr val="dk1"/>
    </cs:fontRef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5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alpha val="1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defRPr sz="900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500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900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38">
  <cs:axisTitle>
    <cs:lnRef idx="0"/>
    <cs:fillRef idx="0"/>
    <cs:effectRef idx="0"/>
    <cs:fontRef idx="minor">
      <a:schemeClr val="lt1"/>
    </cs:fontRef>
    <cs:defRPr sz="900" b="1" kern="1200"/>
  </cs:axisTitle>
  <cs:categoryAxis>
    <cs:lnRef idx="0">
      <cs:styleClr val="0"/>
    </cs:lnRef>
    <cs:fillRef idx="0"/>
    <cs:effectRef idx="0"/>
    <cs:fontRef idx="minor">
      <a:schemeClr val="lt1"/>
    </cs:fontRef>
    <cs:defRPr sz="900" kern="1200" spc="3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lt1">
            <a:lumMod val="85000"/>
          </a:schemeClr>
        </a:solidFill>
        <a:round/>
      </a:ln>
    </cs:spPr>
    <cs:defRPr sz="1000" kern="1200"/>
  </cs:chartArea>
  <cs:dataLabel>
    <cs:lnRef idx="0"/>
    <cs:fillRef idx="0">
      <cs:styleClr val="0"/>
    </cs:fillRef>
    <cs:effectRef idx="0"/>
    <cs:fontRef idx="minor">
      <a:schemeClr val="lt1"/>
    </cs:fontRef>
    <cs:spPr>
      <a:solidFill>
        <a:schemeClr val="phClr"/>
      </a:solidFill>
    </cs:spPr>
    <cs:defRPr sz="900" b="1" kern="120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25400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900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lt1"/>
            </a:gs>
            <a:gs pos="100000">
              <a:schemeClr val="lt1">
                <a:alpha val="0"/>
              </a:schemeClr>
            </a:gs>
          </a:gsLst>
          <a:lin ang="5400000" scaled="0"/>
        </a:gradFill>
        <a:round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/>
    <cs:effectRef idx="0"/>
    <cs:fontRef idx="minor">
      <a:schemeClr val="dk1"/>
    </cs:fontRef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5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alpha val="1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defRPr sz="900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500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900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38">
  <cs:axisTitle>
    <cs:lnRef idx="0"/>
    <cs:fillRef idx="0"/>
    <cs:effectRef idx="0"/>
    <cs:fontRef idx="minor">
      <a:schemeClr val="lt1"/>
    </cs:fontRef>
    <cs:defRPr sz="900" b="1" kern="1200"/>
  </cs:axisTitle>
  <cs:categoryAxis>
    <cs:lnRef idx="0">
      <cs:styleClr val="0"/>
    </cs:lnRef>
    <cs:fillRef idx="0"/>
    <cs:effectRef idx="0"/>
    <cs:fontRef idx="minor">
      <a:schemeClr val="lt1"/>
    </cs:fontRef>
    <cs:defRPr sz="900" kern="1200" spc="3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lt1">
            <a:lumMod val="85000"/>
          </a:schemeClr>
        </a:solidFill>
        <a:round/>
      </a:ln>
    </cs:spPr>
    <cs:defRPr sz="1000" kern="1200"/>
  </cs:chartArea>
  <cs:dataLabel>
    <cs:lnRef idx="0"/>
    <cs:fillRef idx="0">
      <cs:styleClr val="0"/>
    </cs:fillRef>
    <cs:effectRef idx="0"/>
    <cs:fontRef idx="minor">
      <a:schemeClr val="lt1"/>
    </cs:fontRef>
    <cs:spPr>
      <a:solidFill>
        <a:schemeClr val="phClr"/>
      </a:solidFill>
    </cs:spPr>
    <cs:defRPr sz="900" b="1" kern="120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25400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900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lt1"/>
            </a:gs>
            <a:gs pos="100000">
              <a:schemeClr val="lt1">
                <a:alpha val="0"/>
              </a:schemeClr>
            </a:gs>
          </a:gsLst>
          <a:lin ang="5400000" scaled="0"/>
        </a:gradFill>
        <a:round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/>
    <cs:effectRef idx="0"/>
    <cs:fontRef idx="minor">
      <a:schemeClr val="dk1"/>
    </cs:fontRef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5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alpha val="1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defRPr sz="900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500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900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38">
  <cs:axisTitle>
    <cs:lnRef idx="0"/>
    <cs:fillRef idx="0"/>
    <cs:effectRef idx="0"/>
    <cs:fontRef idx="minor">
      <a:schemeClr val="lt1"/>
    </cs:fontRef>
    <cs:defRPr sz="900" b="1" kern="1200"/>
  </cs:axisTitle>
  <cs:categoryAxis>
    <cs:lnRef idx="0">
      <cs:styleClr val="0"/>
    </cs:lnRef>
    <cs:fillRef idx="0"/>
    <cs:effectRef idx="0"/>
    <cs:fontRef idx="minor">
      <a:schemeClr val="lt1"/>
    </cs:fontRef>
    <cs:defRPr sz="900" kern="1200" spc="3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lt1">
            <a:lumMod val="85000"/>
          </a:schemeClr>
        </a:solidFill>
        <a:round/>
      </a:ln>
    </cs:spPr>
    <cs:defRPr sz="1000" kern="1200"/>
  </cs:chartArea>
  <cs:dataLabel>
    <cs:lnRef idx="0"/>
    <cs:fillRef idx="0">
      <cs:styleClr val="0"/>
    </cs:fillRef>
    <cs:effectRef idx="0"/>
    <cs:fontRef idx="minor">
      <a:schemeClr val="lt1"/>
    </cs:fontRef>
    <cs:spPr>
      <a:solidFill>
        <a:schemeClr val="phClr"/>
      </a:solidFill>
    </cs:spPr>
    <cs:defRPr sz="900" b="1" kern="120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25400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900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lt1"/>
            </a:gs>
            <a:gs pos="100000">
              <a:schemeClr val="lt1">
                <a:alpha val="0"/>
              </a:schemeClr>
            </a:gs>
          </a:gsLst>
          <a:lin ang="5400000" scaled="0"/>
        </a:gradFill>
        <a:round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/>
    <cs:effectRef idx="0"/>
    <cs:fontRef idx="minor">
      <a:schemeClr val="dk1"/>
    </cs:fontRef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5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alpha val="1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defRPr sz="900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500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900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38">
  <cs:axisTitle>
    <cs:lnRef idx="0"/>
    <cs:fillRef idx="0"/>
    <cs:effectRef idx="0"/>
    <cs:fontRef idx="minor">
      <a:schemeClr val="lt1"/>
    </cs:fontRef>
    <cs:defRPr sz="900" b="1" kern="1200"/>
  </cs:axisTitle>
  <cs:categoryAxis>
    <cs:lnRef idx="0">
      <cs:styleClr val="0"/>
    </cs:lnRef>
    <cs:fillRef idx="0"/>
    <cs:effectRef idx="0"/>
    <cs:fontRef idx="minor">
      <a:schemeClr val="lt1"/>
    </cs:fontRef>
    <cs:defRPr sz="900" kern="1200" spc="3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lt1">
            <a:lumMod val="85000"/>
          </a:schemeClr>
        </a:solidFill>
        <a:round/>
      </a:ln>
    </cs:spPr>
    <cs:defRPr sz="1000" kern="1200"/>
  </cs:chartArea>
  <cs:dataLabel>
    <cs:lnRef idx="0"/>
    <cs:fillRef idx="0">
      <cs:styleClr val="0"/>
    </cs:fillRef>
    <cs:effectRef idx="0"/>
    <cs:fontRef idx="minor">
      <a:schemeClr val="lt1"/>
    </cs:fontRef>
    <cs:spPr>
      <a:solidFill>
        <a:schemeClr val="phClr"/>
      </a:solidFill>
    </cs:spPr>
    <cs:defRPr sz="900" b="1" kern="120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25400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900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lt1"/>
            </a:gs>
            <a:gs pos="100000">
              <a:schemeClr val="lt1">
                <a:alpha val="0"/>
              </a:schemeClr>
            </a:gs>
          </a:gsLst>
          <a:lin ang="5400000" scaled="0"/>
        </a:gradFill>
        <a:round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/>
    <cs:effectRef idx="0"/>
    <cs:fontRef idx="minor">
      <a:schemeClr val="dk1"/>
    </cs:fontRef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5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alpha val="1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defRPr sz="900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500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900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238">
  <cs:axisTitle>
    <cs:lnRef idx="0"/>
    <cs:fillRef idx="0"/>
    <cs:effectRef idx="0"/>
    <cs:fontRef idx="minor">
      <a:schemeClr val="lt1"/>
    </cs:fontRef>
    <cs:defRPr sz="900" b="1" kern="1200"/>
  </cs:axisTitle>
  <cs:categoryAxis>
    <cs:lnRef idx="0">
      <cs:styleClr val="0"/>
    </cs:lnRef>
    <cs:fillRef idx="0"/>
    <cs:effectRef idx="0"/>
    <cs:fontRef idx="minor">
      <a:schemeClr val="lt1"/>
    </cs:fontRef>
    <cs:defRPr sz="900" kern="1200" spc="30" baseline="0"/>
  </cs:categoryAxis>
  <cs:chartArea>
    <cs:lnRef idx="0">
      <cs:styleClr val="0"/>
    </cs:lnRef>
    <cs:fillRef idx="0">
      <cs:styleClr val="0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lt1">
            <a:lumMod val="85000"/>
          </a:schemeClr>
        </a:solidFill>
        <a:round/>
      </a:ln>
    </cs:spPr>
    <cs:defRPr sz="1000" kern="1200"/>
  </cs:chartArea>
  <cs:dataLabel>
    <cs:lnRef idx="0"/>
    <cs:fillRef idx="0">
      <cs:styleClr val="0"/>
    </cs:fillRef>
    <cs:effectRef idx="0"/>
    <cs:fontRef idx="minor">
      <a:schemeClr val="lt1"/>
    </cs:fontRef>
    <cs:spPr>
      <a:solidFill>
        <a:schemeClr val="phClr"/>
      </a:solidFill>
    </cs:spPr>
    <cs:defRPr sz="900" b="1" kern="120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ltUpDiag">
        <a:fgClr>
          <a:schemeClr val="phClr"/>
        </a:fgClr>
        <a:bgClr>
          <a:schemeClr val="lt1"/>
        </a:bgClr>
      </a:pattFill>
    </cs:spPr>
  </cs:dataPoint3D>
  <cs:dataPointLine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25400" cap="rnd">
        <a:solidFill>
          <a:schemeClr val="lt1"/>
        </a:solidFill>
        <a:round/>
      </a:ln>
      <a:effectLst>
        <a:outerShdw dist="25400" dir="2700000" algn="tl" rotWithShape="0">
          <a:schemeClr val="phClr"/>
        </a:outerShdw>
      </a:effectLst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>
      <cs:styleClr val="0"/>
    </cs:lnRef>
    <cs:fillRef idx="0"/>
    <cs:effectRef idx="0"/>
    <cs:fontRef idx="minor">
      <a:schemeClr val="lt1"/>
    </cs:fontRef>
    <cs:spPr>
      <a:ln w="9525">
        <a:solidFill>
          <a:schemeClr val="phClr">
            <a:lumMod val="60000"/>
            <a:lumOff val="40000"/>
          </a:schemeClr>
        </a:solidFill>
      </a:ln>
    </cs:spPr>
    <cs:defRPr sz="900" kern="1200"/>
  </cs:dataTable>
  <cs:downBar>
    <cs:lnRef idx="0">
      <cs:styleClr val="0"/>
    </cs:lnRef>
    <cs:fillRef idx="0"/>
    <cs:effectRef idx="0"/>
    <cs:fontRef idx="minor">
      <a:schemeClr val="dk1"/>
    </cs:fontRef>
    <cs:spPr>
      <a:solidFill>
        <a:schemeClr val="dk1">
          <a:lumMod val="35000"/>
          <a:lumOff val="6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lt1"/>
            </a:gs>
            <a:gs pos="100000">
              <a:schemeClr val="lt1">
                <a:alpha val="0"/>
              </a:schemeClr>
            </a:gs>
          </a:gsLst>
          <a:lin ang="5400000" scaled="0"/>
        </a:gradFill>
        <a:round/>
      </a:ln>
    </cs:spPr>
  </cs:dropLine>
  <cs:errorBar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round/>
      </a:ln>
      <a:effectLst>
        <a:glow rad="25400">
          <a:schemeClr val="lt1"/>
        </a:glow>
      </a:effectLst>
    </cs:spPr>
  </cs:errorBar>
  <cs:floor>
    <cs:lnRef idx="0"/>
    <cs:fillRef idx="0"/>
    <cs:effectRef idx="0"/>
    <cs:fontRef idx="minor">
      <a:schemeClr val="dk1"/>
    </cs:fontRef>
  </cs:floor>
  <cs:gridlineMajor>
    <cs:lnRef idx="0">
      <cs:styleClr val="0"/>
    </cs:lnRef>
    <cs:fillRef idx="0"/>
    <cs:effectRef idx="0"/>
    <cs:fontRef idx="minor">
      <a:schemeClr val="dk1"/>
    </cs:fontRef>
    <cs:spPr>
      <a:ln w="9525" cap="flat" cmpd="sng" algn="ctr">
        <a:solidFill>
          <a:schemeClr val="lt1">
            <a:alpha val="25000"/>
          </a:schemeClr>
        </a:solidFill>
        <a:round/>
      </a:ln>
    </cs:spPr>
  </cs:gridlineMajor>
  <cs:gridlineMinor>
    <cs:lnRef idx="0">
      <cs:styleClr val="0"/>
    </cs:lnRef>
    <cs:fillRef idx="0"/>
    <cs:effectRef idx="0"/>
    <cs:fontRef idx="minor">
      <a:schemeClr val="dk1"/>
    </cs:fontRef>
    <cs:spPr>
      <a:ln>
        <a:solidFill>
          <a:schemeClr val="lt1">
            <a:alpha val="10000"/>
          </a:schemeClr>
        </a:solidFill>
      </a:ln>
    </cs:spPr>
  </cs:gridlineMinor>
  <cs:hiLo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  <a:prstDash val="dash"/>
      </a:ln>
    </cs:spPr>
  </cs:hiLoLine>
  <cs:leader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</a:schemeClr>
        </a:solidFill>
      </a:ln>
    </cs:spPr>
  </cs:leaderLine>
  <cs:legend>
    <cs:lnRef idx="0"/>
    <cs:fillRef idx="0"/>
    <cs:effectRef idx="0"/>
    <cs:fontRef idx="minor">
      <a:schemeClr val="lt1"/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>
      <cs:styleClr val="0"/>
    </cs:lnRef>
    <cs:fillRef idx="0"/>
    <cs:effectRef idx="0"/>
    <cs:fontRef idx="minor">
      <a:schemeClr val="lt1"/>
    </cs:fontRef>
    <cs:defRPr sz="900" kern="1200"/>
  </cs:seriesAxis>
  <cs:seriesLine>
    <cs:lnRef idx="0">
      <cs:styleClr val="0"/>
    </cs:lnRef>
    <cs:fillRef idx="0"/>
    <cs:effectRef idx="0"/>
    <cs:fontRef idx="minor">
      <a:schemeClr val="dk1"/>
    </cs:fontRef>
    <cs:spPr>
      <a:ln w="9525">
        <a:solidFill>
          <a:schemeClr val="phClr">
            <a:lumMod val="60000"/>
            <a:lumOff val="40000"/>
            <a:tint val="5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lt1"/>
    </cs:fontRef>
    <cs:defRPr sz="1500" b="1" kern="1200" cap="all" spc="100" normalizeH="0" baseline="0"/>
  </cs:title>
  <cs:trendline>
    <cs:lnRef idx="0"/>
    <cs:fillRef idx="0"/>
    <cs:effectRef idx="0"/>
    <cs:fontRef idx="minor">
      <a:schemeClr val="dk1"/>
    </cs:fontRef>
    <cs:spPr>
      <a:ln w="28575" cap="rnd">
        <a:solidFill>
          <a:schemeClr val="lt1">
            <a:alpha val="50000"/>
          </a:schemeClr>
        </a:solidFill>
        <a:round/>
      </a:ln>
    </cs:spPr>
  </cs:trendline>
  <cs:trendlineLabel>
    <cs:lnRef idx="0"/>
    <cs:fillRef idx="0"/>
    <cs:effectRef idx="0"/>
    <cs:fontRef idx="minor">
      <a:schemeClr val="lt1"/>
    </cs:fontRef>
    <cs:defRPr sz="900" kern="1200"/>
  </cs:trendlineLabel>
  <cs:upBar>
    <cs:lnRef idx="0">
      <cs:styleClr val="0"/>
    </cs:lnRef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ln w="9525">
        <a:solidFill>
          <a:schemeClr val="phClr">
            <a:lumMod val="60000"/>
            <a:lumOff val="40000"/>
          </a:schemeClr>
        </a:solidFill>
      </a:ln>
    </cs:spPr>
  </cs:upBar>
  <cs:valueAxis>
    <cs:lnRef idx="0"/>
    <cs:fillRef idx="0"/>
    <cs:effectRef idx="0"/>
    <cs:fontRef idx="minor">
      <a:schemeClr val="lt1"/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D015B8-5B77-46DA-814B-CD602E1E232A}" type="datetimeFigureOut">
              <a:rPr lang="pt-BR" smtClean="0"/>
              <a:t>08/03/2024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D60D77-2720-4FDE-81AB-9FB230C91F7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19424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226901-5043-D84C-874C-0FDFEAE8EAE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7668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226901-5043-D84C-874C-0FDFEAE8EAE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6938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226901-5043-D84C-874C-0FDFEAE8EAE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2500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226901-5043-D84C-874C-0FDFEAE8EAE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7485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226901-5043-D84C-874C-0FDFEAE8EAE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5844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226901-5043-D84C-874C-0FDFEAE8EAE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8050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226901-5043-D84C-874C-0FDFEAE8EAE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4093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226901-5043-D84C-874C-0FDFEAE8EAE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8689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226901-5043-D84C-874C-0FDFEAE8EAE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7551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226901-5043-D84C-874C-0FDFEAE8EAE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5234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226901-5043-D84C-874C-0FDFEAE8EAE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2518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226901-5043-D84C-874C-0FDFEAE8EAE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80924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226901-5043-D84C-874C-0FDFEAE8EAE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3874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29A8500-FAEB-B468-3DB5-C017D5A2FF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EC9DB40-ED39-984F-C588-514E668335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8921BDB-9253-F985-9D49-58185A896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B95B4-422B-4595-9088-32B165111800}" type="datetimeFigureOut">
              <a:rPr lang="pt-BR" smtClean="0"/>
              <a:t>08/03/2024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9214DAD-E87A-581E-7C11-0BE2B23BF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3E5E837-79DF-E01D-BD07-DBAF92210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187ED-5039-4547-A523-93FE4E8DF15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305830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3925FF6-CDFC-1CA5-7D0A-7C3D07B8A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DBD1E8B0-32C6-33F8-3EB7-0BE0B731A0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9FF514B-DA89-F69E-DFD9-16424683C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B95B4-422B-4595-9088-32B165111800}" type="datetimeFigureOut">
              <a:rPr lang="pt-BR" smtClean="0"/>
              <a:t>08/03/2024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36727C5-3547-43A2-CF2C-8877F59EE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C843613-9896-10BB-2F62-F2A7322511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187ED-5039-4547-A523-93FE4E8DF15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7784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68A59E4-DDFA-3E5A-2CB3-591A92832CA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F91137F6-5771-426E-7484-2CAE1921D8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740E84C-C51E-0137-A330-DE2D60B90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B95B4-422B-4595-9088-32B165111800}" type="datetimeFigureOut">
              <a:rPr lang="pt-BR" smtClean="0"/>
              <a:t>08/03/2024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7E76F16-7723-3E88-3760-4FBA983636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3D5B4E9-94E2-1FDD-0A92-648434F55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187ED-5039-4547-A523-93FE4E8DF15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91629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a com títul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 descr="Uma imagem contendo talheres, desenho, placa, copo&#10;&#10;Descrição gerada automaticamente">
            <a:extLst>
              <a:ext uri="{FF2B5EF4-FFF2-40B4-BE49-F238E27FC236}">
                <a16:creationId xmlns:a16="http://schemas.microsoft.com/office/drawing/2014/main" id="{87A58E9B-AFBC-9348-92D0-970D6317EA2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7474" y="2953661"/>
            <a:ext cx="2357051" cy="950677"/>
          </a:xfrm>
          <a:prstGeom prst="rect">
            <a:avLst/>
          </a:prstGeom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256BC79B-AC72-634B-9AB7-C917475EAEB7}"/>
              </a:ext>
            </a:extLst>
          </p:cNvPr>
          <p:cNvSpPr txBox="1"/>
          <p:nvPr/>
        </p:nvSpPr>
        <p:spPr>
          <a:xfrm>
            <a:off x="3563094" y="6209726"/>
            <a:ext cx="50658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spc="300">
                <a:solidFill>
                  <a:srgbClr val="333333"/>
                </a:solidFill>
                <a:latin typeface="Museo Sans 500" panose="02000000000000000000" pitchFamily="2" charset="77"/>
              </a:rPr>
              <a:t>CONFIDENTIAL</a:t>
            </a:r>
          </a:p>
        </p:txBody>
      </p:sp>
      <p:pic>
        <p:nvPicPr>
          <p:cNvPr id="5" name="Imagem 4" descr="Uma imagem contendo talheres, desenho, placa, copo&#10;&#10;Descrição gerada automaticamente">
            <a:extLst>
              <a:ext uri="{FF2B5EF4-FFF2-40B4-BE49-F238E27FC236}">
                <a16:creationId xmlns:a16="http://schemas.microsoft.com/office/drawing/2014/main" id="{15D96AA8-A3DD-1AEC-06FF-17C55E374D4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7474" y="2953661"/>
            <a:ext cx="2357051" cy="950677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D12C0A44-32AA-2DF7-BBFF-B7A87ACAFA66}"/>
              </a:ext>
            </a:extLst>
          </p:cNvPr>
          <p:cNvSpPr txBox="1"/>
          <p:nvPr/>
        </p:nvSpPr>
        <p:spPr>
          <a:xfrm>
            <a:off x="3563094" y="6209726"/>
            <a:ext cx="50658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spc="300">
                <a:solidFill>
                  <a:srgbClr val="333333"/>
                </a:solidFill>
                <a:latin typeface="Museo Sans 500" panose="02000000000000000000" pitchFamily="2" charset="77"/>
              </a:rPr>
              <a:t>CONFIDENTIAL</a:t>
            </a:r>
          </a:p>
        </p:txBody>
      </p:sp>
      <p:cxnSp>
        <p:nvCxnSpPr>
          <p:cNvPr id="14" name="Conector de Seta Reta 13">
            <a:extLst>
              <a:ext uri="{FF2B5EF4-FFF2-40B4-BE49-F238E27FC236}">
                <a16:creationId xmlns:a16="http://schemas.microsoft.com/office/drawing/2014/main" id="{3435F67A-FA6E-ED7E-BD3B-7C1FF4A63051}"/>
              </a:ext>
            </a:extLst>
          </p:cNvPr>
          <p:cNvCxnSpPr>
            <a:cxnSpLocks/>
          </p:cNvCxnSpPr>
          <p:nvPr/>
        </p:nvCxnSpPr>
        <p:spPr>
          <a:xfrm>
            <a:off x="695325" y="-347976"/>
            <a:ext cx="10801352" cy="0"/>
          </a:xfrm>
          <a:prstGeom prst="straightConnector1">
            <a:avLst/>
          </a:prstGeom>
          <a:ln w="25400" cap="rnd">
            <a:solidFill>
              <a:srgbClr val="E85975"/>
            </a:solidFill>
            <a:prstDash val="sysDot"/>
            <a:round/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spaço Reservado para Texto 2">
            <a:extLst>
              <a:ext uri="{FF2B5EF4-FFF2-40B4-BE49-F238E27FC236}">
                <a16:creationId xmlns:a16="http://schemas.microsoft.com/office/drawing/2014/main" id="{1A818C55-7886-0EA8-F997-ADB1EDC8ED9A}"/>
              </a:ext>
            </a:extLst>
          </p:cNvPr>
          <p:cNvSpPr txBox="1">
            <a:spLocks/>
          </p:cNvSpPr>
          <p:nvPr/>
        </p:nvSpPr>
        <p:spPr>
          <a:xfrm>
            <a:off x="695323" y="-661908"/>
            <a:ext cx="10801352" cy="313932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1600">
                <a:latin typeface="Museo Sans 300" panose="02000000000000000000" pitchFamily="2" charset="77"/>
              </a:rPr>
              <a:t>Mantenha seu conteúdo dentro deste espaço</a:t>
            </a:r>
          </a:p>
        </p:txBody>
      </p:sp>
      <p:cxnSp>
        <p:nvCxnSpPr>
          <p:cNvPr id="16" name="Conector de Seta Reta 15">
            <a:extLst>
              <a:ext uri="{FF2B5EF4-FFF2-40B4-BE49-F238E27FC236}">
                <a16:creationId xmlns:a16="http://schemas.microsoft.com/office/drawing/2014/main" id="{F2221AE1-91A2-B822-DA99-F5665B431FAF}"/>
              </a:ext>
            </a:extLst>
          </p:cNvPr>
          <p:cNvCxnSpPr>
            <a:cxnSpLocks/>
          </p:cNvCxnSpPr>
          <p:nvPr/>
        </p:nvCxnSpPr>
        <p:spPr>
          <a:xfrm>
            <a:off x="695325" y="7528696"/>
            <a:ext cx="10801352" cy="0"/>
          </a:xfrm>
          <a:prstGeom prst="straightConnector1">
            <a:avLst/>
          </a:prstGeom>
          <a:ln w="25400" cap="rnd">
            <a:solidFill>
              <a:srgbClr val="E85975"/>
            </a:solidFill>
            <a:prstDash val="sysDot"/>
            <a:round/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Espaço Reservado para Texto 2">
            <a:extLst>
              <a:ext uri="{FF2B5EF4-FFF2-40B4-BE49-F238E27FC236}">
                <a16:creationId xmlns:a16="http://schemas.microsoft.com/office/drawing/2014/main" id="{CC675407-4211-818B-E71F-88DFA8C79DAD}"/>
              </a:ext>
            </a:extLst>
          </p:cNvPr>
          <p:cNvSpPr txBox="1">
            <a:spLocks/>
          </p:cNvSpPr>
          <p:nvPr/>
        </p:nvSpPr>
        <p:spPr>
          <a:xfrm>
            <a:off x="695323" y="7214764"/>
            <a:ext cx="10801352" cy="313932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1600">
                <a:latin typeface="Museo Sans 300" panose="02000000000000000000" pitchFamily="2" charset="77"/>
              </a:rPr>
              <a:t>Mantenha seu conteúdo dentro deste espaço</a:t>
            </a:r>
          </a:p>
        </p:txBody>
      </p:sp>
      <p:sp>
        <p:nvSpPr>
          <p:cNvPr id="11" name="Espaço Reservado para Texto 9">
            <a:extLst>
              <a:ext uri="{FF2B5EF4-FFF2-40B4-BE49-F238E27FC236}">
                <a16:creationId xmlns:a16="http://schemas.microsoft.com/office/drawing/2014/main" id="{88E7E8A8-A705-7938-7F37-8649753E922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094738" y="4243876"/>
            <a:ext cx="6002522" cy="363537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buNone/>
              <a:defRPr sz="1400" b="0" i="0" spc="300">
                <a:solidFill>
                  <a:schemeClr val="bg1"/>
                </a:solidFill>
                <a:latin typeface="Museo Sans 500" panose="02000000000000000000" pitchFamily="2" charset="77"/>
              </a:defRPr>
            </a:lvl1pPr>
            <a:lvl2pPr algn="ctr">
              <a:defRPr sz="1400" b="0" i="0">
                <a:solidFill>
                  <a:schemeClr val="bg1"/>
                </a:solidFill>
                <a:latin typeface="Museo Sans 500" panose="02000000000000000000" pitchFamily="2" charset="77"/>
              </a:defRPr>
            </a:lvl2pPr>
            <a:lvl3pPr algn="ctr">
              <a:defRPr sz="1400" b="0" i="0">
                <a:solidFill>
                  <a:schemeClr val="bg1"/>
                </a:solidFill>
                <a:latin typeface="Museo Sans 500" panose="02000000000000000000" pitchFamily="2" charset="77"/>
              </a:defRPr>
            </a:lvl3pPr>
            <a:lvl4pPr algn="ctr">
              <a:defRPr sz="1400" b="0" i="0">
                <a:solidFill>
                  <a:schemeClr val="bg1"/>
                </a:solidFill>
                <a:latin typeface="Museo Sans 500" panose="02000000000000000000" pitchFamily="2" charset="77"/>
              </a:defRPr>
            </a:lvl4pPr>
            <a:lvl5pPr algn="ctr">
              <a:defRPr sz="1400" b="0" i="0">
                <a:solidFill>
                  <a:schemeClr val="bg1"/>
                </a:solidFill>
                <a:latin typeface="Museo Sans 500" panose="02000000000000000000" pitchFamily="2" charset="77"/>
              </a:defRPr>
            </a:lvl5pPr>
          </a:lstStyle>
          <a:p>
            <a:pPr lvl="0"/>
            <a:r>
              <a:rPr lang="pt-BR"/>
              <a:t>TÍTULO EM LETRAS MAIÚSCULAS</a:t>
            </a:r>
          </a:p>
        </p:txBody>
      </p:sp>
      <p:pic>
        <p:nvPicPr>
          <p:cNvPr id="12" name="Imagem 11" descr="Uma imagem contendo talheres, desenho, placa, copo&#10;&#10;Descrição gerada automaticamente">
            <a:extLst>
              <a:ext uri="{FF2B5EF4-FFF2-40B4-BE49-F238E27FC236}">
                <a16:creationId xmlns:a16="http://schemas.microsoft.com/office/drawing/2014/main" id="{B91B5D45-B24B-4402-9B6B-CBD1F1DB904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7474" y="2953661"/>
            <a:ext cx="2357051" cy="950677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697107E4-318F-1979-B6DC-636C799563F6}"/>
              </a:ext>
            </a:extLst>
          </p:cNvPr>
          <p:cNvSpPr txBox="1"/>
          <p:nvPr userDrawn="1"/>
        </p:nvSpPr>
        <p:spPr>
          <a:xfrm>
            <a:off x="3563094" y="6209726"/>
            <a:ext cx="50658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spc="300">
                <a:solidFill>
                  <a:srgbClr val="333333"/>
                </a:solidFill>
                <a:latin typeface="Museo Sans 500" panose="02000000000000000000" pitchFamily="2" charset="77"/>
              </a:rPr>
              <a:t>CONFIDENTIAL</a:t>
            </a:r>
          </a:p>
        </p:txBody>
      </p:sp>
      <p:pic>
        <p:nvPicPr>
          <p:cNvPr id="18" name="Imagem 17" descr="Uma imagem contendo talheres, desenho, placa, copo&#10;&#10;Descrição gerada automaticamente">
            <a:extLst>
              <a:ext uri="{FF2B5EF4-FFF2-40B4-BE49-F238E27FC236}">
                <a16:creationId xmlns:a16="http://schemas.microsoft.com/office/drawing/2014/main" id="{C32E8F40-99B0-50FF-0C55-3362008289A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7474" y="2953661"/>
            <a:ext cx="2357051" cy="950677"/>
          </a:xfrm>
          <a:prstGeom prst="rect">
            <a:avLst/>
          </a:prstGeom>
        </p:spPr>
      </p:pic>
      <p:sp>
        <p:nvSpPr>
          <p:cNvPr id="19" name="CaixaDeTexto 18">
            <a:extLst>
              <a:ext uri="{FF2B5EF4-FFF2-40B4-BE49-F238E27FC236}">
                <a16:creationId xmlns:a16="http://schemas.microsoft.com/office/drawing/2014/main" id="{2B3E84F6-0D5D-5D27-D639-5C57DB4C8B16}"/>
              </a:ext>
            </a:extLst>
          </p:cNvPr>
          <p:cNvSpPr txBox="1"/>
          <p:nvPr userDrawn="1"/>
        </p:nvSpPr>
        <p:spPr>
          <a:xfrm>
            <a:off x="3563094" y="6209726"/>
            <a:ext cx="50658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spc="300">
                <a:solidFill>
                  <a:srgbClr val="333333"/>
                </a:solidFill>
                <a:latin typeface="Museo Sans 500" panose="02000000000000000000" pitchFamily="2" charset="77"/>
              </a:rPr>
              <a:t>CONFIDENTIAL</a:t>
            </a:r>
          </a:p>
        </p:txBody>
      </p:sp>
      <p:cxnSp>
        <p:nvCxnSpPr>
          <p:cNvPr id="20" name="Conector de Seta Reta 19">
            <a:extLst>
              <a:ext uri="{FF2B5EF4-FFF2-40B4-BE49-F238E27FC236}">
                <a16:creationId xmlns:a16="http://schemas.microsoft.com/office/drawing/2014/main" id="{C62F34BE-0D51-4A67-BF20-771C0D646417}"/>
              </a:ext>
            </a:extLst>
          </p:cNvPr>
          <p:cNvCxnSpPr>
            <a:cxnSpLocks/>
          </p:cNvCxnSpPr>
          <p:nvPr userDrawn="1"/>
        </p:nvCxnSpPr>
        <p:spPr>
          <a:xfrm>
            <a:off x="695325" y="-347976"/>
            <a:ext cx="10801352" cy="0"/>
          </a:xfrm>
          <a:prstGeom prst="straightConnector1">
            <a:avLst/>
          </a:prstGeom>
          <a:ln w="25400" cap="rnd">
            <a:solidFill>
              <a:srgbClr val="E85975"/>
            </a:solidFill>
            <a:prstDash val="sysDot"/>
            <a:round/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Espaço Reservado para Texto 2">
            <a:extLst>
              <a:ext uri="{FF2B5EF4-FFF2-40B4-BE49-F238E27FC236}">
                <a16:creationId xmlns:a16="http://schemas.microsoft.com/office/drawing/2014/main" id="{6A36D156-2FB0-E8D8-C333-754CC485E87C}"/>
              </a:ext>
            </a:extLst>
          </p:cNvPr>
          <p:cNvSpPr txBox="1">
            <a:spLocks/>
          </p:cNvSpPr>
          <p:nvPr userDrawn="1"/>
        </p:nvSpPr>
        <p:spPr>
          <a:xfrm>
            <a:off x="695323" y="-661908"/>
            <a:ext cx="10801352" cy="313932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1600">
                <a:latin typeface="Museo Sans 300" panose="02000000000000000000" pitchFamily="2" charset="77"/>
              </a:rPr>
              <a:t>Mantenha seu conteúdo dentro deste espaço</a:t>
            </a:r>
          </a:p>
        </p:txBody>
      </p:sp>
      <p:cxnSp>
        <p:nvCxnSpPr>
          <p:cNvPr id="22" name="Conector de Seta Reta 21">
            <a:extLst>
              <a:ext uri="{FF2B5EF4-FFF2-40B4-BE49-F238E27FC236}">
                <a16:creationId xmlns:a16="http://schemas.microsoft.com/office/drawing/2014/main" id="{015F9C05-E55C-E199-5C89-2096B5164DD2}"/>
              </a:ext>
            </a:extLst>
          </p:cNvPr>
          <p:cNvCxnSpPr>
            <a:cxnSpLocks/>
          </p:cNvCxnSpPr>
          <p:nvPr userDrawn="1"/>
        </p:nvCxnSpPr>
        <p:spPr>
          <a:xfrm>
            <a:off x="695325" y="7528696"/>
            <a:ext cx="10801352" cy="0"/>
          </a:xfrm>
          <a:prstGeom prst="straightConnector1">
            <a:avLst/>
          </a:prstGeom>
          <a:ln w="25400" cap="rnd">
            <a:solidFill>
              <a:srgbClr val="E85975"/>
            </a:solidFill>
            <a:prstDash val="sysDot"/>
            <a:round/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Espaço Reservado para Texto 2">
            <a:extLst>
              <a:ext uri="{FF2B5EF4-FFF2-40B4-BE49-F238E27FC236}">
                <a16:creationId xmlns:a16="http://schemas.microsoft.com/office/drawing/2014/main" id="{FA5C666B-0B62-9FB4-8A53-842F2132E6CC}"/>
              </a:ext>
            </a:extLst>
          </p:cNvPr>
          <p:cNvSpPr txBox="1">
            <a:spLocks/>
          </p:cNvSpPr>
          <p:nvPr userDrawn="1"/>
        </p:nvSpPr>
        <p:spPr>
          <a:xfrm>
            <a:off x="695323" y="7214764"/>
            <a:ext cx="10801352" cy="313932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1600">
                <a:latin typeface="Museo Sans 300" panose="02000000000000000000" pitchFamily="2" charset="77"/>
              </a:rPr>
              <a:t>Mantenha seu conteúdo dentro deste espaço</a:t>
            </a:r>
          </a:p>
        </p:txBody>
      </p:sp>
    </p:spTree>
    <p:extLst>
      <p:ext uri="{BB962C8B-B14F-4D97-AF65-F5344CB8AC3E}">
        <p14:creationId xmlns:p14="http://schemas.microsoft.com/office/powerpoint/2010/main" val="15558008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genda de tópicos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Texto 9">
            <a:extLst>
              <a:ext uri="{FF2B5EF4-FFF2-40B4-BE49-F238E27FC236}">
                <a16:creationId xmlns:a16="http://schemas.microsoft.com/office/drawing/2014/main" id="{A0EB7239-5E02-7546-B9D1-DAC75DB9E6C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4313" y="657225"/>
            <a:ext cx="5357446" cy="504092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="1" i="0" spc="-150">
                <a:solidFill>
                  <a:schemeClr val="accent1"/>
                </a:solidFill>
                <a:latin typeface="Museo Sans 700" panose="02000000000000000000" pitchFamily="2" charset="77"/>
              </a:defRPr>
            </a:lvl1pPr>
            <a:lvl2pPr algn="ctr">
              <a:defRPr sz="1400" b="0" i="0">
                <a:solidFill>
                  <a:schemeClr val="bg1"/>
                </a:solidFill>
                <a:latin typeface="Museo Sans 500" panose="02000000000000000000" pitchFamily="2" charset="77"/>
              </a:defRPr>
            </a:lvl2pPr>
            <a:lvl3pPr algn="ctr">
              <a:defRPr sz="1400" b="0" i="0">
                <a:solidFill>
                  <a:schemeClr val="bg1"/>
                </a:solidFill>
                <a:latin typeface="Museo Sans 500" panose="02000000000000000000" pitchFamily="2" charset="77"/>
              </a:defRPr>
            </a:lvl3pPr>
            <a:lvl4pPr algn="ctr">
              <a:defRPr sz="1400" b="0" i="0">
                <a:solidFill>
                  <a:schemeClr val="bg1"/>
                </a:solidFill>
                <a:latin typeface="Museo Sans 500" panose="02000000000000000000" pitchFamily="2" charset="77"/>
              </a:defRPr>
            </a:lvl4pPr>
            <a:lvl5pPr algn="ctr">
              <a:defRPr sz="1400" b="0" i="0">
                <a:solidFill>
                  <a:schemeClr val="bg1"/>
                </a:solidFill>
                <a:latin typeface="Museo Sans 500" panose="02000000000000000000" pitchFamily="2" charset="77"/>
              </a:defRPr>
            </a:lvl5pPr>
          </a:lstStyle>
          <a:p>
            <a:pPr lvl="0"/>
            <a:r>
              <a:rPr lang="pt-BR"/>
              <a:t>Agenda</a:t>
            </a:r>
          </a:p>
        </p:txBody>
      </p:sp>
      <p:cxnSp>
        <p:nvCxnSpPr>
          <p:cNvPr id="9" name="Conector de Seta Reta 8">
            <a:extLst>
              <a:ext uri="{FF2B5EF4-FFF2-40B4-BE49-F238E27FC236}">
                <a16:creationId xmlns:a16="http://schemas.microsoft.com/office/drawing/2014/main" id="{0F35C8F0-D661-AAD3-3352-4801808C1320}"/>
              </a:ext>
            </a:extLst>
          </p:cNvPr>
          <p:cNvCxnSpPr>
            <a:cxnSpLocks/>
          </p:cNvCxnSpPr>
          <p:nvPr/>
        </p:nvCxnSpPr>
        <p:spPr>
          <a:xfrm>
            <a:off x="695325" y="-347976"/>
            <a:ext cx="10801352" cy="0"/>
          </a:xfrm>
          <a:prstGeom prst="straightConnector1">
            <a:avLst/>
          </a:prstGeom>
          <a:ln w="25400" cap="rnd">
            <a:solidFill>
              <a:srgbClr val="E85975"/>
            </a:solidFill>
            <a:prstDash val="sysDot"/>
            <a:round/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spaço Reservado para Texto 2">
            <a:extLst>
              <a:ext uri="{FF2B5EF4-FFF2-40B4-BE49-F238E27FC236}">
                <a16:creationId xmlns:a16="http://schemas.microsoft.com/office/drawing/2014/main" id="{4A2EC036-3D68-681D-B898-F558A5707CDD}"/>
              </a:ext>
            </a:extLst>
          </p:cNvPr>
          <p:cNvSpPr txBox="1">
            <a:spLocks/>
          </p:cNvSpPr>
          <p:nvPr/>
        </p:nvSpPr>
        <p:spPr>
          <a:xfrm>
            <a:off x="695323" y="-661908"/>
            <a:ext cx="10801352" cy="313932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1600">
                <a:latin typeface="Museo Sans 300" panose="02000000000000000000" pitchFamily="2" charset="77"/>
              </a:rPr>
              <a:t>Mantenha seu conteúdo dentro deste espaço</a:t>
            </a:r>
          </a:p>
        </p:txBody>
      </p:sp>
      <p:cxnSp>
        <p:nvCxnSpPr>
          <p:cNvPr id="12" name="Conector de Seta Reta 11">
            <a:extLst>
              <a:ext uri="{FF2B5EF4-FFF2-40B4-BE49-F238E27FC236}">
                <a16:creationId xmlns:a16="http://schemas.microsoft.com/office/drawing/2014/main" id="{552490F8-2BB3-8220-CD3A-FD6783DE593C}"/>
              </a:ext>
            </a:extLst>
          </p:cNvPr>
          <p:cNvCxnSpPr>
            <a:cxnSpLocks/>
          </p:cNvCxnSpPr>
          <p:nvPr/>
        </p:nvCxnSpPr>
        <p:spPr>
          <a:xfrm>
            <a:off x="695325" y="7528696"/>
            <a:ext cx="10801352" cy="0"/>
          </a:xfrm>
          <a:prstGeom prst="straightConnector1">
            <a:avLst/>
          </a:prstGeom>
          <a:ln w="25400" cap="rnd">
            <a:solidFill>
              <a:srgbClr val="E85975"/>
            </a:solidFill>
            <a:prstDash val="sysDot"/>
            <a:round/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spaço Reservado para Texto 2">
            <a:extLst>
              <a:ext uri="{FF2B5EF4-FFF2-40B4-BE49-F238E27FC236}">
                <a16:creationId xmlns:a16="http://schemas.microsoft.com/office/drawing/2014/main" id="{E309C3B9-8DCE-88CB-8009-513C55624192}"/>
              </a:ext>
            </a:extLst>
          </p:cNvPr>
          <p:cNvSpPr txBox="1">
            <a:spLocks/>
          </p:cNvSpPr>
          <p:nvPr/>
        </p:nvSpPr>
        <p:spPr>
          <a:xfrm>
            <a:off x="695323" y="7214764"/>
            <a:ext cx="10801352" cy="313932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1600">
                <a:latin typeface="Museo Sans 300" panose="02000000000000000000" pitchFamily="2" charset="77"/>
              </a:rPr>
              <a:t>Mantenha seu conteúdo dentro deste espaço</a:t>
            </a:r>
          </a:p>
        </p:txBody>
      </p:sp>
      <p:sp>
        <p:nvSpPr>
          <p:cNvPr id="10" name="Espaço Reservado para Texto 7">
            <a:extLst>
              <a:ext uri="{FF2B5EF4-FFF2-40B4-BE49-F238E27FC236}">
                <a16:creationId xmlns:a16="http://schemas.microsoft.com/office/drawing/2014/main" id="{C6CC2649-D1FD-C582-FF99-4EF56BEEE808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95325" y="1770184"/>
            <a:ext cx="10801350" cy="4430591"/>
          </a:xfrm>
          <a:prstGeom prst="rect">
            <a:avLst/>
          </a:prstGeom>
        </p:spPr>
        <p:txBody>
          <a:bodyPr numCol="2" spcCol="720000"/>
          <a:lstStyle>
            <a:lvl1pPr marL="222250" marR="0" indent="-2222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20000"/>
              <a:buFontTx/>
              <a:buBlip>
                <a:blip r:embed="rId2"/>
              </a:buBlip>
              <a:tabLst/>
              <a:defRPr sz="1400" b="0" i="0">
                <a:solidFill>
                  <a:schemeClr val="tx2"/>
                </a:solidFill>
                <a:latin typeface="Museo Sans 300" panose="02000000000000000000" pitchFamily="2" charset="77"/>
              </a:defRPr>
            </a:lvl1pPr>
            <a:lvl2pPr marL="762000" marR="0" indent="-2222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20000"/>
              <a:buFontTx/>
              <a:buBlip>
                <a:blip r:embed="rId2"/>
              </a:buBlip>
              <a:tabLst/>
              <a:defRPr sz="1400" b="0" i="0">
                <a:solidFill>
                  <a:schemeClr val="tx2"/>
                </a:solidFill>
                <a:latin typeface="Museo Sans 300" panose="02000000000000000000" pitchFamily="2" charset="77"/>
              </a:defRPr>
            </a:lvl2pPr>
            <a:lvl3pPr marL="1206500" marR="0" indent="-2222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20000"/>
              <a:buFontTx/>
              <a:buBlip>
                <a:blip r:embed="rId2"/>
              </a:buBlip>
              <a:tabLst/>
              <a:defRPr sz="1400" b="0" i="0">
                <a:solidFill>
                  <a:schemeClr val="tx2"/>
                </a:solidFill>
                <a:latin typeface="Museo Sans 300" panose="02000000000000000000" pitchFamily="2" charset="77"/>
              </a:defRPr>
            </a:lvl3pPr>
            <a:lvl4pPr marL="1651000" marR="0" indent="-2222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20000"/>
              <a:buFontTx/>
              <a:buBlip>
                <a:blip r:embed="rId2"/>
              </a:buBlip>
              <a:tabLst/>
              <a:defRPr sz="1400" b="0" i="0">
                <a:solidFill>
                  <a:schemeClr val="tx2"/>
                </a:solidFill>
                <a:latin typeface="Museo Sans 300" panose="02000000000000000000" pitchFamily="2" charset="77"/>
              </a:defRPr>
            </a:lvl4pPr>
            <a:lvl5pPr marL="2044700" indent="-222250">
              <a:lnSpc>
                <a:spcPct val="100000"/>
              </a:lnSpc>
              <a:spcBef>
                <a:spcPts val="1000"/>
              </a:spcBef>
              <a:buSzPct val="120000"/>
              <a:buFontTx/>
              <a:buBlip>
                <a:blip r:embed="rId2"/>
              </a:buBlip>
              <a:tabLst>
                <a:tab pos="611188" algn="l"/>
                <a:tab pos="1727200" algn="l"/>
              </a:tabLst>
              <a:defRPr sz="1400" b="0" i="0">
                <a:solidFill>
                  <a:schemeClr val="tx2"/>
                </a:solidFill>
                <a:latin typeface="Museo Sans 300" panose="02000000000000000000" pitchFamily="2" charset="77"/>
              </a:defRPr>
            </a:lvl5pPr>
          </a:lstStyle>
          <a:p>
            <a:pPr lvl="0"/>
            <a:r>
              <a:rPr lang="pt-BR"/>
              <a:t>Tópico da apresentação</a:t>
            </a:r>
          </a:p>
          <a:p>
            <a:pPr lvl="0"/>
            <a:r>
              <a:rPr lang="pt-BR"/>
              <a:t>Tópico da apresentação</a:t>
            </a:r>
          </a:p>
          <a:p>
            <a:pPr marL="222250" marR="0" lvl="0" indent="-22225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Pct val="120000"/>
              <a:buFontTx/>
              <a:buBlip>
                <a:blip r:embed="rId2"/>
              </a:buBlip>
              <a:tabLst/>
              <a:defRPr/>
            </a:pPr>
            <a:r>
              <a:rPr lang="pt-BR"/>
              <a:t>Tópico da apresentação</a:t>
            </a: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5D01AA4B-7C40-5731-96D6-3B5EE3B1743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63039" y="0"/>
            <a:ext cx="333636" cy="573437"/>
          </a:xfrm>
          <a:prstGeom prst="rect">
            <a:avLst/>
          </a:prstGeom>
        </p:spPr>
      </p:pic>
      <p:cxnSp>
        <p:nvCxnSpPr>
          <p:cNvPr id="15" name="Conector de Seta Reta 14">
            <a:extLst>
              <a:ext uri="{FF2B5EF4-FFF2-40B4-BE49-F238E27FC236}">
                <a16:creationId xmlns:a16="http://schemas.microsoft.com/office/drawing/2014/main" id="{7F3D587D-E65D-08F4-8D18-1F5896A13E10}"/>
              </a:ext>
            </a:extLst>
          </p:cNvPr>
          <p:cNvCxnSpPr>
            <a:cxnSpLocks/>
          </p:cNvCxnSpPr>
          <p:nvPr userDrawn="1"/>
        </p:nvCxnSpPr>
        <p:spPr>
          <a:xfrm>
            <a:off x="695325" y="-347976"/>
            <a:ext cx="10801352" cy="0"/>
          </a:xfrm>
          <a:prstGeom prst="straightConnector1">
            <a:avLst/>
          </a:prstGeom>
          <a:ln w="25400" cap="rnd">
            <a:solidFill>
              <a:srgbClr val="E85975"/>
            </a:solidFill>
            <a:prstDash val="sysDot"/>
            <a:round/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ço Reservado para Texto 2">
            <a:extLst>
              <a:ext uri="{FF2B5EF4-FFF2-40B4-BE49-F238E27FC236}">
                <a16:creationId xmlns:a16="http://schemas.microsoft.com/office/drawing/2014/main" id="{073FA501-4A2B-0FFD-01DC-F83745A42892}"/>
              </a:ext>
            </a:extLst>
          </p:cNvPr>
          <p:cNvSpPr txBox="1">
            <a:spLocks/>
          </p:cNvSpPr>
          <p:nvPr userDrawn="1"/>
        </p:nvSpPr>
        <p:spPr>
          <a:xfrm>
            <a:off x="695323" y="-661908"/>
            <a:ext cx="10801352" cy="313932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1600">
                <a:latin typeface="Museo Sans 300" panose="02000000000000000000" pitchFamily="2" charset="77"/>
              </a:rPr>
              <a:t>Mantenha seu conteúdo dentro deste espaço</a:t>
            </a:r>
          </a:p>
        </p:txBody>
      </p:sp>
      <p:cxnSp>
        <p:nvCxnSpPr>
          <p:cNvPr id="17" name="Conector de Seta Reta 16">
            <a:extLst>
              <a:ext uri="{FF2B5EF4-FFF2-40B4-BE49-F238E27FC236}">
                <a16:creationId xmlns:a16="http://schemas.microsoft.com/office/drawing/2014/main" id="{42159D8F-3283-92DD-7C16-F46CFC4B8450}"/>
              </a:ext>
            </a:extLst>
          </p:cNvPr>
          <p:cNvCxnSpPr>
            <a:cxnSpLocks/>
          </p:cNvCxnSpPr>
          <p:nvPr userDrawn="1"/>
        </p:nvCxnSpPr>
        <p:spPr>
          <a:xfrm>
            <a:off x="695325" y="7528696"/>
            <a:ext cx="10801352" cy="0"/>
          </a:xfrm>
          <a:prstGeom prst="straightConnector1">
            <a:avLst/>
          </a:prstGeom>
          <a:ln w="25400" cap="rnd">
            <a:solidFill>
              <a:srgbClr val="E85975"/>
            </a:solidFill>
            <a:prstDash val="sysDot"/>
            <a:round/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spaço Reservado para Texto 2">
            <a:extLst>
              <a:ext uri="{FF2B5EF4-FFF2-40B4-BE49-F238E27FC236}">
                <a16:creationId xmlns:a16="http://schemas.microsoft.com/office/drawing/2014/main" id="{9F78A676-B282-0873-95FB-1CD5C682A9B5}"/>
              </a:ext>
            </a:extLst>
          </p:cNvPr>
          <p:cNvSpPr txBox="1">
            <a:spLocks/>
          </p:cNvSpPr>
          <p:nvPr userDrawn="1"/>
        </p:nvSpPr>
        <p:spPr>
          <a:xfrm>
            <a:off x="695323" y="7214764"/>
            <a:ext cx="10801352" cy="313932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1600">
                <a:latin typeface="Museo Sans 300" panose="02000000000000000000" pitchFamily="2" charset="77"/>
              </a:rPr>
              <a:t>Mantenha seu conteúdo dentro deste espaço</a:t>
            </a:r>
          </a:p>
        </p:txBody>
      </p:sp>
      <p:pic>
        <p:nvPicPr>
          <p:cNvPr id="19" name="Imagem 18">
            <a:extLst>
              <a:ext uri="{FF2B5EF4-FFF2-40B4-BE49-F238E27FC236}">
                <a16:creationId xmlns:a16="http://schemas.microsoft.com/office/drawing/2014/main" id="{F0004FCF-3B1F-9839-9367-E06D6BE5D23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63039" y="0"/>
            <a:ext cx="333636" cy="573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3390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3840">
          <p15:clr>
            <a:srgbClr val="A4A3A4"/>
          </p15:clr>
        </p15:guide>
        <p15:guide id="4" pos="4044">
          <p15:clr>
            <a:srgbClr val="A4A3A4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Agradeciment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Texto 8">
            <a:extLst>
              <a:ext uri="{FF2B5EF4-FFF2-40B4-BE49-F238E27FC236}">
                <a16:creationId xmlns:a16="http://schemas.microsoft.com/office/drawing/2014/main" id="{313533E9-CE2B-0D43-B9BA-229094305F5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921125" y="2977843"/>
            <a:ext cx="4349750" cy="90231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800" b="1" i="0" spc="-150">
                <a:solidFill>
                  <a:schemeClr val="bg1"/>
                </a:solidFill>
                <a:latin typeface="Museo Sans 700" panose="02000000000000000000" pitchFamily="2" charset="77"/>
              </a:defRPr>
            </a:lvl1pPr>
            <a:lvl2pPr marL="457200" indent="0">
              <a:buNone/>
              <a:defRPr sz="1400" b="0" i="0" spc="300">
                <a:solidFill>
                  <a:schemeClr val="tx1">
                    <a:lumMod val="50000"/>
                    <a:lumOff val="50000"/>
                  </a:schemeClr>
                </a:solidFill>
                <a:latin typeface="Museo Sans 500" panose="02000000000000000000" pitchFamily="2" charset="77"/>
              </a:defRPr>
            </a:lvl2pPr>
            <a:lvl3pPr marL="914400" indent="0">
              <a:buNone/>
              <a:defRPr sz="1400" b="0" i="0" spc="300">
                <a:solidFill>
                  <a:schemeClr val="tx1">
                    <a:lumMod val="50000"/>
                    <a:lumOff val="50000"/>
                  </a:schemeClr>
                </a:solidFill>
                <a:latin typeface="Museo Sans 500" panose="02000000000000000000" pitchFamily="2" charset="77"/>
              </a:defRPr>
            </a:lvl3pPr>
            <a:lvl4pPr marL="1371600" indent="0">
              <a:buNone/>
              <a:defRPr sz="1400" b="0" i="0" spc="300">
                <a:solidFill>
                  <a:schemeClr val="tx1">
                    <a:lumMod val="50000"/>
                    <a:lumOff val="50000"/>
                  </a:schemeClr>
                </a:solidFill>
                <a:latin typeface="Museo Sans 500" panose="02000000000000000000" pitchFamily="2" charset="77"/>
              </a:defRPr>
            </a:lvl4pPr>
            <a:lvl5pPr marL="1828800" indent="0">
              <a:buNone/>
              <a:defRPr sz="1400" b="0" i="0" spc="300">
                <a:solidFill>
                  <a:schemeClr val="tx1">
                    <a:lumMod val="50000"/>
                    <a:lumOff val="50000"/>
                  </a:schemeClr>
                </a:solidFill>
                <a:latin typeface="Museo Sans 500" panose="02000000000000000000" pitchFamily="2" charset="77"/>
              </a:defRPr>
            </a:lvl5pPr>
          </a:lstStyle>
          <a:p>
            <a:pPr lvl="0"/>
            <a:r>
              <a:rPr lang="pt-BR"/>
              <a:t>Obrigado!</a:t>
            </a:r>
          </a:p>
        </p:txBody>
      </p:sp>
      <p:cxnSp>
        <p:nvCxnSpPr>
          <p:cNvPr id="8" name="Conector de Seta Reta 7">
            <a:extLst>
              <a:ext uri="{FF2B5EF4-FFF2-40B4-BE49-F238E27FC236}">
                <a16:creationId xmlns:a16="http://schemas.microsoft.com/office/drawing/2014/main" id="{F20353F4-05F9-FF3E-3D8E-554BF04DD450}"/>
              </a:ext>
            </a:extLst>
          </p:cNvPr>
          <p:cNvCxnSpPr>
            <a:cxnSpLocks/>
          </p:cNvCxnSpPr>
          <p:nvPr/>
        </p:nvCxnSpPr>
        <p:spPr>
          <a:xfrm>
            <a:off x="695325" y="-347976"/>
            <a:ext cx="10801352" cy="0"/>
          </a:xfrm>
          <a:prstGeom prst="straightConnector1">
            <a:avLst/>
          </a:prstGeom>
          <a:ln w="25400" cap="rnd">
            <a:solidFill>
              <a:srgbClr val="E85975"/>
            </a:solidFill>
            <a:prstDash val="sysDot"/>
            <a:round/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spaço Reservado para Texto 2">
            <a:extLst>
              <a:ext uri="{FF2B5EF4-FFF2-40B4-BE49-F238E27FC236}">
                <a16:creationId xmlns:a16="http://schemas.microsoft.com/office/drawing/2014/main" id="{91A77D2F-9FE9-C1A0-7F03-7C77B3D0380D}"/>
              </a:ext>
            </a:extLst>
          </p:cNvPr>
          <p:cNvSpPr txBox="1">
            <a:spLocks/>
          </p:cNvSpPr>
          <p:nvPr/>
        </p:nvSpPr>
        <p:spPr>
          <a:xfrm>
            <a:off x="695323" y="-661908"/>
            <a:ext cx="10801352" cy="313932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1600">
                <a:latin typeface="Museo Sans 300" panose="02000000000000000000" pitchFamily="2" charset="77"/>
              </a:rPr>
              <a:t>Mantenha seu conteúdo dentro deste espaço</a:t>
            </a:r>
          </a:p>
        </p:txBody>
      </p:sp>
      <p:cxnSp>
        <p:nvCxnSpPr>
          <p:cNvPr id="10" name="Conector de Seta Reta 9">
            <a:extLst>
              <a:ext uri="{FF2B5EF4-FFF2-40B4-BE49-F238E27FC236}">
                <a16:creationId xmlns:a16="http://schemas.microsoft.com/office/drawing/2014/main" id="{6D41A597-0EEF-D0F4-BF8C-EDD717E84D45}"/>
              </a:ext>
            </a:extLst>
          </p:cNvPr>
          <p:cNvCxnSpPr>
            <a:cxnSpLocks/>
          </p:cNvCxnSpPr>
          <p:nvPr/>
        </p:nvCxnSpPr>
        <p:spPr>
          <a:xfrm>
            <a:off x="695325" y="7528696"/>
            <a:ext cx="10801352" cy="0"/>
          </a:xfrm>
          <a:prstGeom prst="straightConnector1">
            <a:avLst/>
          </a:prstGeom>
          <a:ln w="25400" cap="rnd">
            <a:solidFill>
              <a:srgbClr val="E85975"/>
            </a:solidFill>
            <a:prstDash val="sysDot"/>
            <a:round/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Espaço Reservado para Texto 2">
            <a:extLst>
              <a:ext uri="{FF2B5EF4-FFF2-40B4-BE49-F238E27FC236}">
                <a16:creationId xmlns:a16="http://schemas.microsoft.com/office/drawing/2014/main" id="{A28111BC-1005-78B2-5394-687780C63375}"/>
              </a:ext>
            </a:extLst>
          </p:cNvPr>
          <p:cNvSpPr txBox="1">
            <a:spLocks/>
          </p:cNvSpPr>
          <p:nvPr/>
        </p:nvSpPr>
        <p:spPr>
          <a:xfrm>
            <a:off x="695323" y="7214764"/>
            <a:ext cx="10801352" cy="313932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1600">
                <a:latin typeface="Museo Sans 300" panose="02000000000000000000" pitchFamily="2" charset="77"/>
              </a:rPr>
              <a:t>Mantenha seu conteúdo dentro deste espaço</a:t>
            </a:r>
          </a:p>
        </p:txBody>
      </p:sp>
      <p:cxnSp>
        <p:nvCxnSpPr>
          <p:cNvPr id="12" name="Conector de Seta Reta 11">
            <a:extLst>
              <a:ext uri="{FF2B5EF4-FFF2-40B4-BE49-F238E27FC236}">
                <a16:creationId xmlns:a16="http://schemas.microsoft.com/office/drawing/2014/main" id="{C02D5B5B-A26D-07BA-AD74-88EB0D8D6048}"/>
              </a:ext>
            </a:extLst>
          </p:cNvPr>
          <p:cNvCxnSpPr>
            <a:cxnSpLocks/>
          </p:cNvCxnSpPr>
          <p:nvPr userDrawn="1"/>
        </p:nvCxnSpPr>
        <p:spPr>
          <a:xfrm>
            <a:off x="695325" y="-347976"/>
            <a:ext cx="10801352" cy="0"/>
          </a:xfrm>
          <a:prstGeom prst="straightConnector1">
            <a:avLst/>
          </a:prstGeom>
          <a:ln w="25400" cap="rnd">
            <a:solidFill>
              <a:srgbClr val="E85975"/>
            </a:solidFill>
            <a:prstDash val="sysDot"/>
            <a:round/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spaço Reservado para Texto 2">
            <a:extLst>
              <a:ext uri="{FF2B5EF4-FFF2-40B4-BE49-F238E27FC236}">
                <a16:creationId xmlns:a16="http://schemas.microsoft.com/office/drawing/2014/main" id="{6AD03C6D-4FA3-59BE-BA2B-7460ECCF6286}"/>
              </a:ext>
            </a:extLst>
          </p:cNvPr>
          <p:cNvSpPr txBox="1">
            <a:spLocks/>
          </p:cNvSpPr>
          <p:nvPr userDrawn="1"/>
        </p:nvSpPr>
        <p:spPr>
          <a:xfrm>
            <a:off x="695323" y="-661908"/>
            <a:ext cx="10801352" cy="313932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1600">
                <a:latin typeface="Museo Sans 300" panose="02000000000000000000" pitchFamily="2" charset="77"/>
              </a:rPr>
              <a:t>Mantenha seu conteúdo dentro deste espaço</a:t>
            </a:r>
          </a:p>
        </p:txBody>
      </p:sp>
      <p:cxnSp>
        <p:nvCxnSpPr>
          <p:cNvPr id="14" name="Conector de Seta Reta 13">
            <a:extLst>
              <a:ext uri="{FF2B5EF4-FFF2-40B4-BE49-F238E27FC236}">
                <a16:creationId xmlns:a16="http://schemas.microsoft.com/office/drawing/2014/main" id="{85404923-6B40-6D6D-CEA9-C16468BA3079}"/>
              </a:ext>
            </a:extLst>
          </p:cNvPr>
          <p:cNvCxnSpPr>
            <a:cxnSpLocks/>
          </p:cNvCxnSpPr>
          <p:nvPr userDrawn="1"/>
        </p:nvCxnSpPr>
        <p:spPr>
          <a:xfrm>
            <a:off x="695325" y="7528696"/>
            <a:ext cx="10801352" cy="0"/>
          </a:xfrm>
          <a:prstGeom prst="straightConnector1">
            <a:avLst/>
          </a:prstGeom>
          <a:ln w="25400" cap="rnd">
            <a:solidFill>
              <a:srgbClr val="E85975"/>
            </a:solidFill>
            <a:prstDash val="sysDot"/>
            <a:round/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Espaço Reservado para Texto 2">
            <a:extLst>
              <a:ext uri="{FF2B5EF4-FFF2-40B4-BE49-F238E27FC236}">
                <a16:creationId xmlns:a16="http://schemas.microsoft.com/office/drawing/2014/main" id="{79DD0764-6665-C41D-C8FE-D6A0A7D38753}"/>
              </a:ext>
            </a:extLst>
          </p:cNvPr>
          <p:cNvSpPr txBox="1">
            <a:spLocks/>
          </p:cNvSpPr>
          <p:nvPr userDrawn="1"/>
        </p:nvSpPr>
        <p:spPr>
          <a:xfrm>
            <a:off x="695323" y="7214764"/>
            <a:ext cx="10801352" cy="313932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1600">
                <a:latin typeface="Museo Sans 300" panose="02000000000000000000" pitchFamily="2" charset="77"/>
              </a:rPr>
              <a:t>Mantenha seu conteúdo dentro deste espaço</a:t>
            </a:r>
          </a:p>
        </p:txBody>
      </p:sp>
    </p:spTree>
    <p:extLst>
      <p:ext uri="{BB962C8B-B14F-4D97-AF65-F5344CB8AC3E}">
        <p14:creationId xmlns:p14="http://schemas.microsoft.com/office/powerpoint/2010/main" val="10829009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xto e 1 foto gran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tângulo Arredondado 32">
            <a:extLst>
              <a:ext uri="{FF2B5EF4-FFF2-40B4-BE49-F238E27FC236}">
                <a16:creationId xmlns:a16="http://schemas.microsoft.com/office/drawing/2014/main" id="{3A8C8DB6-61B6-17AC-44E2-2515980EA01E}"/>
              </a:ext>
            </a:extLst>
          </p:cNvPr>
          <p:cNvSpPr>
            <a:spLocks noChangeAspect="1"/>
          </p:cNvSpPr>
          <p:nvPr userDrawn="1"/>
        </p:nvSpPr>
        <p:spPr>
          <a:xfrm>
            <a:off x="6384768" y="1261494"/>
            <a:ext cx="4512160" cy="4335011"/>
          </a:xfrm>
          <a:prstGeom prst="roundRect">
            <a:avLst>
              <a:gd name="adj" fmla="val 22271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4" name="Retângulo Arredondado 23">
            <a:extLst>
              <a:ext uri="{FF2B5EF4-FFF2-40B4-BE49-F238E27FC236}">
                <a16:creationId xmlns:a16="http://schemas.microsoft.com/office/drawing/2014/main" id="{1F29DF9D-5DC5-8059-68E1-7478DDA7B3E6}"/>
              </a:ext>
            </a:extLst>
          </p:cNvPr>
          <p:cNvSpPr>
            <a:spLocks noChangeAspect="1"/>
          </p:cNvSpPr>
          <p:nvPr userDrawn="1"/>
        </p:nvSpPr>
        <p:spPr>
          <a:xfrm>
            <a:off x="6384768" y="1261494"/>
            <a:ext cx="4512160" cy="4335011"/>
          </a:xfrm>
          <a:prstGeom prst="roundRect">
            <a:avLst>
              <a:gd name="adj" fmla="val 22271"/>
            </a:avLst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5" name="Conector de Seta Reta 24">
            <a:extLst>
              <a:ext uri="{FF2B5EF4-FFF2-40B4-BE49-F238E27FC236}">
                <a16:creationId xmlns:a16="http://schemas.microsoft.com/office/drawing/2014/main" id="{11B27291-D0B7-73CB-9B80-4C76F9A7D18D}"/>
              </a:ext>
            </a:extLst>
          </p:cNvPr>
          <p:cNvCxnSpPr>
            <a:cxnSpLocks/>
          </p:cNvCxnSpPr>
          <p:nvPr/>
        </p:nvCxnSpPr>
        <p:spPr>
          <a:xfrm>
            <a:off x="8639798" y="2671948"/>
            <a:ext cx="0" cy="415636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ector de Seta Reta 33">
            <a:extLst>
              <a:ext uri="{FF2B5EF4-FFF2-40B4-BE49-F238E27FC236}">
                <a16:creationId xmlns:a16="http://schemas.microsoft.com/office/drawing/2014/main" id="{6E8833CA-C94E-E3F3-CD8C-3A1452E95616}"/>
              </a:ext>
            </a:extLst>
          </p:cNvPr>
          <p:cNvCxnSpPr>
            <a:cxnSpLocks/>
          </p:cNvCxnSpPr>
          <p:nvPr userDrawn="1"/>
        </p:nvCxnSpPr>
        <p:spPr>
          <a:xfrm>
            <a:off x="8639798" y="2671948"/>
            <a:ext cx="0" cy="415636"/>
          </a:xfrm>
          <a:prstGeom prst="straightConnector1">
            <a:avLst/>
          </a:prstGeom>
          <a:ln w="38100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de Seta Reta 10">
            <a:extLst>
              <a:ext uri="{FF2B5EF4-FFF2-40B4-BE49-F238E27FC236}">
                <a16:creationId xmlns:a16="http://schemas.microsoft.com/office/drawing/2014/main" id="{D4A87811-1449-7975-0DBC-BB1F043F0116}"/>
              </a:ext>
            </a:extLst>
          </p:cNvPr>
          <p:cNvCxnSpPr>
            <a:cxnSpLocks/>
          </p:cNvCxnSpPr>
          <p:nvPr/>
        </p:nvCxnSpPr>
        <p:spPr>
          <a:xfrm flipH="1">
            <a:off x="5160600" y="-349976"/>
            <a:ext cx="6336075" cy="0"/>
          </a:xfrm>
          <a:prstGeom prst="straightConnector1">
            <a:avLst/>
          </a:prstGeom>
          <a:ln w="25400" cap="rnd">
            <a:solidFill>
              <a:srgbClr val="E85975"/>
            </a:solidFill>
            <a:prstDash val="sysDot"/>
            <a:round/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spaço Reservado para Texto 2">
            <a:extLst>
              <a:ext uri="{FF2B5EF4-FFF2-40B4-BE49-F238E27FC236}">
                <a16:creationId xmlns:a16="http://schemas.microsoft.com/office/drawing/2014/main" id="{89C7612D-27A4-1432-12F3-BC9498B30D42}"/>
              </a:ext>
            </a:extLst>
          </p:cNvPr>
          <p:cNvSpPr txBox="1">
            <a:spLocks/>
          </p:cNvSpPr>
          <p:nvPr/>
        </p:nvSpPr>
        <p:spPr>
          <a:xfrm>
            <a:off x="5422616" y="-663908"/>
            <a:ext cx="5863927" cy="313932"/>
          </a:xfrm>
          <a:prstGeom prst="rect">
            <a:avLst/>
          </a:prstGeom>
        </p:spPr>
        <p:txBody>
          <a:bodyPr anchor="ctr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1600">
                <a:latin typeface="Museo Sans 300" panose="02000000000000000000" pitchFamily="2" charset="77"/>
              </a:rPr>
              <a:t>Espaço para inserir gráficos, fotos ou complementos</a:t>
            </a:r>
          </a:p>
        </p:txBody>
      </p:sp>
      <p:cxnSp>
        <p:nvCxnSpPr>
          <p:cNvPr id="13" name="Conector de Seta Reta 12">
            <a:extLst>
              <a:ext uri="{FF2B5EF4-FFF2-40B4-BE49-F238E27FC236}">
                <a16:creationId xmlns:a16="http://schemas.microsoft.com/office/drawing/2014/main" id="{4A29B4F5-A890-BE4E-A5F6-3A373B954749}"/>
              </a:ext>
            </a:extLst>
          </p:cNvPr>
          <p:cNvCxnSpPr>
            <a:cxnSpLocks/>
          </p:cNvCxnSpPr>
          <p:nvPr/>
        </p:nvCxnSpPr>
        <p:spPr>
          <a:xfrm flipH="1">
            <a:off x="695325" y="-349976"/>
            <a:ext cx="4118328" cy="0"/>
          </a:xfrm>
          <a:prstGeom prst="straightConnector1">
            <a:avLst/>
          </a:prstGeom>
          <a:ln w="25400" cap="rnd">
            <a:solidFill>
              <a:srgbClr val="E85975"/>
            </a:solidFill>
            <a:prstDash val="sysDot"/>
            <a:round/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Espaço Reservado para Texto 2">
            <a:extLst>
              <a:ext uri="{FF2B5EF4-FFF2-40B4-BE49-F238E27FC236}">
                <a16:creationId xmlns:a16="http://schemas.microsoft.com/office/drawing/2014/main" id="{8C20073C-801D-A356-793D-A2042E39BFEB}"/>
              </a:ext>
            </a:extLst>
          </p:cNvPr>
          <p:cNvSpPr txBox="1">
            <a:spLocks/>
          </p:cNvSpPr>
          <p:nvPr/>
        </p:nvSpPr>
        <p:spPr>
          <a:xfrm>
            <a:off x="930828" y="-663908"/>
            <a:ext cx="3882826" cy="313932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1600">
                <a:latin typeface="Museo Sans 300" panose="02000000000000000000" pitchFamily="2" charset="77"/>
              </a:rPr>
              <a:t>Espaço para inserir texto</a:t>
            </a:r>
          </a:p>
        </p:txBody>
      </p:sp>
      <p:cxnSp>
        <p:nvCxnSpPr>
          <p:cNvPr id="15" name="Conector de Seta Reta 14">
            <a:extLst>
              <a:ext uri="{FF2B5EF4-FFF2-40B4-BE49-F238E27FC236}">
                <a16:creationId xmlns:a16="http://schemas.microsoft.com/office/drawing/2014/main" id="{E2B4FBCA-81F9-EF93-B8C3-12E2E6B33E17}"/>
              </a:ext>
            </a:extLst>
          </p:cNvPr>
          <p:cNvCxnSpPr>
            <a:cxnSpLocks/>
          </p:cNvCxnSpPr>
          <p:nvPr/>
        </p:nvCxnSpPr>
        <p:spPr>
          <a:xfrm flipH="1">
            <a:off x="5160600" y="7542740"/>
            <a:ext cx="6336075" cy="0"/>
          </a:xfrm>
          <a:prstGeom prst="straightConnector1">
            <a:avLst/>
          </a:prstGeom>
          <a:ln w="25400" cap="rnd">
            <a:solidFill>
              <a:srgbClr val="E85975"/>
            </a:solidFill>
            <a:prstDash val="sysDot"/>
            <a:round/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ço Reservado para Texto 2">
            <a:extLst>
              <a:ext uri="{FF2B5EF4-FFF2-40B4-BE49-F238E27FC236}">
                <a16:creationId xmlns:a16="http://schemas.microsoft.com/office/drawing/2014/main" id="{5B7A5554-CC57-3EFF-F597-AB8917A0238F}"/>
              </a:ext>
            </a:extLst>
          </p:cNvPr>
          <p:cNvSpPr txBox="1">
            <a:spLocks/>
          </p:cNvSpPr>
          <p:nvPr/>
        </p:nvSpPr>
        <p:spPr>
          <a:xfrm>
            <a:off x="5422616" y="7228808"/>
            <a:ext cx="5863927" cy="313932"/>
          </a:xfrm>
          <a:prstGeom prst="rect">
            <a:avLst/>
          </a:prstGeom>
        </p:spPr>
        <p:txBody>
          <a:bodyPr anchor="ctr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1600">
                <a:latin typeface="Museo Sans 300" panose="02000000000000000000" pitchFamily="2" charset="77"/>
              </a:rPr>
              <a:t>Espaço para inserir gráficos, fotos ou complementos</a:t>
            </a:r>
          </a:p>
        </p:txBody>
      </p:sp>
      <p:cxnSp>
        <p:nvCxnSpPr>
          <p:cNvPr id="17" name="Conector de Seta Reta 16">
            <a:extLst>
              <a:ext uri="{FF2B5EF4-FFF2-40B4-BE49-F238E27FC236}">
                <a16:creationId xmlns:a16="http://schemas.microsoft.com/office/drawing/2014/main" id="{4E847D96-624E-311B-4EC1-6547598CF965}"/>
              </a:ext>
            </a:extLst>
          </p:cNvPr>
          <p:cNvCxnSpPr>
            <a:cxnSpLocks/>
          </p:cNvCxnSpPr>
          <p:nvPr/>
        </p:nvCxnSpPr>
        <p:spPr>
          <a:xfrm flipH="1" flipV="1">
            <a:off x="658813" y="7520901"/>
            <a:ext cx="4154840" cy="21839"/>
          </a:xfrm>
          <a:prstGeom prst="straightConnector1">
            <a:avLst/>
          </a:prstGeom>
          <a:ln w="25400" cap="rnd">
            <a:solidFill>
              <a:srgbClr val="E85975"/>
            </a:solidFill>
            <a:prstDash val="sysDot"/>
            <a:round/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spaço Reservado para Texto 2">
            <a:extLst>
              <a:ext uri="{FF2B5EF4-FFF2-40B4-BE49-F238E27FC236}">
                <a16:creationId xmlns:a16="http://schemas.microsoft.com/office/drawing/2014/main" id="{A90D49D1-27B1-0DF0-39A0-BED9513F7F14}"/>
              </a:ext>
            </a:extLst>
          </p:cNvPr>
          <p:cNvSpPr txBox="1">
            <a:spLocks/>
          </p:cNvSpPr>
          <p:nvPr/>
        </p:nvSpPr>
        <p:spPr>
          <a:xfrm>
            <a:off x="930828" y="7228808"/>
            <a:ext cx="3882826" cy="313932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1600">
                <a:latin typeface="Museo Sans 300" panose="02000000000000000000" pitchFamily="2" charset="77"/>
              </a:rPr>
              <a:t>Espaço para inserir texto</a:t>
            </a:r>
          </a:p>
        </p:txBody>
      </p:sp>
      <p:pic>
        <p:nvPicPr>
          <p:cNvPr id="20" name="Imagem 19">
            <a:extLst>
              <a:ext uri="{FF2B5EF4-FFF2-40B4-BE49-F238E27FC236}">
                <a16:creationId xmlns:a16="http://schemas.microsoft.com/office/drawing/2014/main" id="{29738C1F-8B8F-21ED-5FF9-152C21ADBCEB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63039" y="0"/>
            <a:ext cx="333636" cy="573437"/>
          </a:xfrm>
          <a:prstGeom prst="rect">
            <a:avLst/>
          </a:prstGeom>
        </p:spPr>
      </p:pic>
      <p:sp>
        <p:nvSpPr>
          <p:cNvPr id="26" name="Espaço Reservado para Imagem 2">
            <a:extLst>
              <a:ext uri="{FF2B5EF4-FFF2-40B4-BE49-F238E27FC236}">
                <a16:creationId xmlns:a16="http://schemas.microsoft.com/office/drawing/2014/main" id="{410179D7-2F16-5F5B-4A69-D92E9059227F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384768" y="1261494"/>
            <a:ext cx="4512160" cy="4335011"/>
          </a:xfrm>
          <a:prstGeom prst="roundRect">
            <a:avLst>
              <a:gd name="adj" fmla="val 22862"/>
            </a:avLst>
          </a:prstGeom>
          <a:ln w="28575">
            <a:solidFill>
              <a:schemeClr val="bg2"/>
            </a:solidFill>
          </a:ln>
        </p:spPr>
        <p:txBody>
          <a:bodyPr lIns="720000" rIns="720000"/>
          <a:lstStyle>
            <a:lvl1pPr marL="0" indent="0" algn="ctr">
              <a:lnSpc>
                <a:spcPct val="100000"/>
              </a:lnSpc>
              <a:buNone/>
              <a:defRPr sz="1600" b="0" i="0">
                <a:solidFill>
                  <a:schemeClr val="tx2"/>
                </a:solidFill>
                <a:latin typeface="Museo Sans 300" panose="02000000000000000000" pitchFamily="2" charset="77"/>
              </a:defRPr>
            </a:lvl1pPr>
          </a:lstStyle>
          <a:p>
            <a:r>
              <a:rPr lang="pt-BR"/>
              <a:t>clique no ícone para escolher uma imagem</a:t>
            </a:r>
          </a:p>
        </p:txBody>
      </p:sp>
      <p:sp>
        <p:nvSpPr>
          <p:cNvPr id="35" name="Espaço Reservado para Texto 16">
            <a:extLst>
              <a:ext uri="{FF2B5EF4-FFF2-40B4-BE49-F238E27FC236}">
                <a16:creationId xmlns:a16="http://schemas.microsoft.com/office/drawing/2014/main" id="{C13658FF-DE9D-41EE-F564-17F10A8E21F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5324" y="678927"/>
            <a:ext cx="4140201" cy="279003"/>
          </a:xfrm>
          <a:prstGeom prst="rect">
            <a:avLst/>
          </a:prstGeom>
        </p:spPr>
        <p:txBody>
          <a:bodyPr lIns="36000" tIns="0" rIns="36000"/>
          <a:lstStyle>
            <a:lvl1pPr marL="0" indent="0">
              <a:buNone/>
              <a:defRPr sz="1400" b="0" i="0" spc="300">
                <a:solidFill>
                  <a:srgbClr val="55565E"/>
                </a:solidFill>
                <a:latin typeface="Museo Sans 300" panose="02000000000000000000" pitchFamily="2" charset="77"/>
              </a:defRPr>
            </a:lvl1pPr>
          </a:lstStyle>
          <a:p>
            <a:pPr lvl="0"/>
            <a:r>
              <a:rPr lang="pt-BR"/>
              <a:t>TEMA OU TÓPICO</a:t>
            </a:r>
            <a:endParaRPr lang="en-US"/>
          </a:p>
        </p:txBody>
      </p:sp>
      <p:sp>
        <p:nvSpPr>
          <p:cNvPr id="36" name="Espaço Reservado para Texto 16">
            <a:extLst>
              <a:ext uri="{FF2B5EF4-FFF2-40B4-BE49-F238E27FC236}">
                <a16:creationId xmlns:a16="http://schemas.microsoft.com/office/drawing/2014/main" id="{569A4E67-2DC4-60F7-76B5-3FB3305A4BB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5326" y="971045"/>
            <a:ext cx="4140200" cy="888235"/>
          </a:xfrm>
          <a:prstGeom prst="rect">
            <a:avLst/>
          </a:prstGeom>
        </p:spPr>
        <p:txBody>
          <a:bodyPr lIns="36000" rIns="36000"/>
          <a:lstStyle>
            <a:lvl1pPr marL="0" indent="0">
              <a:buNone/>
              <a:defRPr sz="2800" b="1" i="0" spc="-150">
                <a:latin typeface="Museo Sans 700" panose="02000000000000000000" pitchFamily="2" charset="77"/>
              </a:defRPr>
            </a:lvl1pPr>
          </a:lstStyle>
          <a:p>
            <a:pPr lvl="0"/>
            <a:r>
              <a:rPr lang="pt-BR"/>
              <a:t>Chamada principal do slide com até 2 linhas </a:t>
            </a:r>
          </a:p>
        </p:txBody>
      </p:sp>
      <p:sp>
        <p:nvSpPr>
          <p:cNvPr id="37" name="Espaço Reservado para Texto 16">
            <a:extLst>
              <a:ext uri="{FF2B5EF4-FFF2-40B4-BE49-F238E27FC236}">
                <a16:creationId xmlns:a16="http://schemas.microsoft.com/office/drawing/2014/main" id="{F81513AB-D9A2-1F6D-A1C0-E3EC8DDC1EA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3" y="2183483"/>
            <a:ext cx="4140202" cy="646841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1800" b="1" i="0">
                <a:solidFill>
                  <a:srgbClr val="55565E"/>
                </a:solidFill>
                <a:latin typeface="Museo Sans 700" panose="02000000000000000000" pitchFamily="2" charset="77"/>
              </a:defRPr>
            </a:lvl1pPr>
          </a:lstStyle>
          <a:p>
            <a:pPr lvl="0"/>
            <a:r>
              <a:rPr lang="pt-BR"/>
              <a:t>Subtítulo em peso 700 e tamanho de 18pt sem ultrapassar 2 linhas </a:t>
            </a:r>
          </a:p>
        </p:txBody>
      </p:sp>
      <p:sp>
        <p:nvSpPr>
          <p:cNvPr id="47" name="Espaço Reservado para Texto 16">
            <a:extLst>
              <a:ext uri="{FF2B5EF4-FFF2-40B4-BE49-F238E27FC236}">
                <a16:creationId xmlns:a16="http://schemas.microsoft.com/office/drawing/2014/main" id="{01EBB3EC-0636-51B4-9AB6-F33B56D550B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5323" y="2866901"/>
            <a:ext cx="4140202" cy="2660760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rgbClr val="55565E"/>
                </a:solidFill>
                <a:latin typeface="Museo Sans 300" panose="02000000000000000000" pitchFamily="2" charset="77"/>
              </a:defRPr>
            </a:lvl1pPr>
          </a:lstStyle>
          <a:p>
            <a:pPr lvl="0"/>
            <a:r>
              <a:rPr lang="pt-BR"/>
              <a:t>O corpo de texto dos conteúdos deve ser sempre com a fonte Museo </a:t>
            </a:r>
            <a:r>
              <a:rPr lang="pt-BR" err="1"/>
              <a:t>Sans</a:t>
            </a:r>
            <a:r>
              <a:rPr lang="pt-BR"/>
              <a:t> com peso 300 e tamanho de 14pt na cor Cinza escuro para fundos claros e Branco para fundos escuros caso seja necessário.  A área de texto máxima deve ser 40% do slide. Lembre-se uma apresentação visual é muito mais atraente e engajante, evite textos longos  e maçantes. Use de infográficos, fotos e ícones para deixar sua apresentação mais atraente, em nosso </a:t>
            </a:r>
            <a:r>
              <a:rPr lang="pt-BR" err="1"/>
              <a:t>Notion</a:t>
            </a:r>
            <a:r>
              <a:rPr lang="pt-BR"/>
              <a:t> você pode encontrar diversos </a:t>
            </a:r>
            <a:r>
              <a:rPr lang="pt-BR" err="1"/>
              <a:t>assets</a:t>
            </a:r>
            <a:r>
              <a:rPr lang="pt-BR"/>
              <a:t> para elaborar uma apresentação profissional. </a:t>
            </a:r>
          </a:p>
        </p:txBody>
      </p:sp>
      <p:sp>
        <p:nvSpPr>
          <p:cNvPr id="19" name="Espaço Reservado para Texto 7">
            <a:extLst>
              <a:ext uri="{FF2B5EF4-FFF2-40B4-BE49-F238E27FC236}">
                <a16:creationId xmlns:a16="http://schemas.microsoft.com/office/drawing/2014/main" id="{686C3B0D-4596-878D-86E7-F0B577EB727C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95324" y="5611571"/>
            <a:ext cx="4118330" cy="370824"/>
          </a:xfrm>
          <a:prstGeom prst="rect">
            <a:avLst/>
          </a:prstGeom>
        </p:spPr>
        <p:txBody>
          <a:bodyPr lIns="216000" rIns="108000"/>
          <a:lstStyle>
            <a:lvl1pPr marL="269875" indent="-269875">
              <a:lnSpc>
                <a:spcPct val="100000"/>
              </a:lnSpc>
              <a:spcBef>
                <a:spcPts val="1000"/>
              </a:spcBef>
              <a:buSzPct val="120000"/>
              <a:buFontTx/>
              <a:buBlip>
                <a:blip r:embed="rId4"/>
              </a:buBlip>
              <a:tabLst/>
              <a:defRPr sz="1400" b="0" i="0">
                <a:solidFill>
                  <a:schemeClr val="tx2"/>
                </a:solidFill>
                <a:latin typeface="Museo Sans 300" panose="02000000000000000000" pitchFamily="2" charset="77"/>
              </a:defRPr>
            </a:lvl1pPr>
            <a:lvl2pPr marL="762000" indent="-304800">
              <a:lnSpc>
                <a:spcPct val="100000"/>
              </a:lnSpc>
              <a:spcBef>
                <a:spcPts val="1000"/>
              </a:spcBef>
              <a:buSzPct val="120000"/>
              <a:buFontTx/>
              <a:buBlip>
                <a:blip r:embed="rId4"/>
              </a:buBlip>
              <a:tabLst>
                <a:tab pos="746125" algn="l"/>
              </a:tabLst>
              <a:defRPr sz="1400" b="0" i="0">
                <a:solidFill>
                  <a:schemeClr val="tx2"/>
                </a:solidFill>
                <a:latin typeface="Museo Sans 300" panose="02000000000000000000" pitchFamily="2" charset="77"/>
              </a:defRPr>
            </a:lvl2pPr>
            <a:lvl3pPr marL="1206500" indent="-292100">
              <a:lnSpc>
                <a:spcPct val="100000"/>
              </a:lnSpc>
              <a:spcBef>
                <a:spcPts val="1000"/>
              </a:spcBef>
              <a:buSzPct val="120000"/>
              <a:buFontTx/>
              <a:buBlip>
                <a:blip r:embed="rId4"/>
              </a:buBlip>
              <a:tabLst/>
              <a:defRPr sz="1400" b="0" i="0">
                <a:solidFill>
                  <a:schemeClr val="tx2"/>
                </a:solidFill>
                <a:latin typeface="Museo Sans 300" panose="02000000000000000000" pitchFamily="2" charset="77"/>
              </a:defRPr>
            </a:lvl3pPr>
            <a:lvl4pPr marL="1651000" indent="-279400">
              <a:lnSpc>
                <a:spcPct val="100000"/>
              </a:lnSpc>
              <a:spcBef>
                <a:spcPts val="1000"/>
              </a:spcBef>
              <a:buSzPct val="120000"/>
              <a:buFontTx/>
              <a:buBlip>
                <a:blip r:embed="rId4"/>
              </a:buBlip>
              <a:tabLst/>
              <a:defRPr sz="1400" b="0" i="0">
                <a:solidFill>
                  <a:schemeClr val="tx2"/>
                </a:solidFill>
                <a:latin typeface="Museo Sans 300" panose="02000000000000000000" pitchFamily="2" charset="77"/>
              </a:defRPr>
            </a:lvl4pPr>
            <a:lvl5pPr marL="2095500" indent="-266700">
              <a:lnSpc>
                <a:spcPct val="100000"/>
              </a:lnSpc>
              <a:spcBef>
                <a:spcPts val="1000"/>
              </a:spcBef>
              <a:buSzPct val="120000"/>
              <a:buFontTx/>
              <a:buBlip>
                <a:blip r:embed="rId4"/>
              </a:buBlip>
              <a:tabLst/>
              <a:defRPr sz="1400" b="0" i="0">
                <a:solidFill>
                  <a:schemeClr val="tx2"/>
                </a:solidFill>
                <a:latin typeface="Museo Sans 300" panose="02000000000000000000" pitchFamily="2" charset="77"/>
              </a:defRPr>
            </a:lvl5pPr>
          </a:lstStyle>
          <a:p>
            <a:pPr lvl="0"/>
            <a:r>
              <a:rPr lang="pt-BR"/>
              <a:t>Item</a:t>
            </a:r>
          </a:p>
        </p:txBody>
      </p:sp>
      <p:cxnSp>
        <p:nvCxnSpPr>
          <p:cNvPr id="21" name="Conector de Seta Reta 20">
            <a:extLst>
              <a:ext uri="{FF2B5EF4-FFF2-40B4-BE49-F238E27FC236}">
                <a16:creationId xmlns:a16="http://schemas.microsoft.com/office/drawing/2014/main" id="{250A48FF-5743-AFF3-AD34-5E65653B1410}"/>
              </a:ext>
            </a:extLst>
          </p:cNvPr>
          <p:cNvCxnSpPr>
            <a:cxnSpLocks/>
          </p:cNvCxnSpPr>
          <p:nvPr userDrawn="1"/>
        </p:nvCxnSpPr>
        <p:spPr>
          <a:xfrm flipH="1">
            <a:off x="5160600" y="-349976"/>
            <a:ext cx="6336075" cy="0"/>
          </a:xfrm>
          <a:prstGeom prst="straightConnector1">
            <a:avLst/>
          </a:prstGeom>
          <a:ln w="25400" cap="rnd">
            <a:solidFill>
              <a:srgbClr val="E85975"/>
            </a:solidFill>
            <a:prstDash val="sysDot"/>
            <a:round/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Espaço Reservado para Texto 2">
            <a:extLst>
              <a:ext uri="{FF2B5EF4-FFF2-40B4-BE49-F238E27FC236}">
                <a16:creationId xmlns:a16="http://schemas.microsoft.com/office/drawing/2014/main" id="{42A27011-42D5-1C85-E2B9-28EC26A87FDD}"/>
              </a:ext>
            </a:extLst>
          </p:cNvPr>
          <p:cNvSpPr txBox="1">
            <a:spLocks/>
          </p:cNvSpPr>
          <p:nvPr userDrawn="1"/>
        </p:nvSpPr>
        <p:spPr>
          <a:xfrm>
            <a:off x="5422616" y="-663908"/>
            <a:ext cx="5863927" cy="313932"/>
          </a:xfrm>
          <a:prstGeom prst="rect">
            <a:avLst/>
          </a:prstGeom>
        </p:spPr>
        <p:txBody>
          <a:bodyPr anchor="ctr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1600">
                <a:latin typeface="Museo Sans 300" panose="02000000000000000000" pitchFamily="2" charset="77"/>
              </a:rPr>
              <a:t>Espaço para inserir gráficos, fotos ou complementos</a:t>
            </a:r>
          </a:p>
        </p:txBody>
      </p:sp>
      <p:cxnSp>
        <p:nvCxnSpPr>
          <p:cNvPr id="23" name="Conector de Seta Reta 22">
            <a:extLst>
              <a:ext uri="{FF2B5EF4-FFF2-40B4-BE49-F238E27FC236}">
                <a16:creationId xmlns:a16="http://schemas.microsoft.com/office/drawing/2014/main" id="{7271EC00-47C0-6781-DB10-8775C607161C}"/>
              </a:ext>
            </a:extLst>
          </p:cNvPr>
          <p:cNvCxnSpPr>
            <a:cxnSpLocks/>
          </p:cNvCxnSpPr>
          <p:nvPr userDrawn="1"/>
        </p:nvCxnSpPr>
        <p:spPr>
          <a:xfrm flipH="1">
            <a:off x="695325" y="-349976"/>
            <a:ext cx="4118328" cy="0"/>
          </a:xfrm>
          <a:prstGeom prst="straightConnector1">
            <a:avLst/>
          </a:prstGeom>
          <a:ln w="25400" cap="rnd">
            <a:solidFill>
              <a:srgbClr val="E85975"/>
            </a:solidFill>
            <a:prstDash val="sysDot"/>
            <a:round/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Espaço Reservado para Texto 2">
            <a:extLst>
              <a:ext uri="{FF2B5EF4-FFF2-40B4-BE49-F238E27FC236}">
                <a16:creationId xmlns:a16="http://schemas.microsoft.com/office/drawing/2014/main" id="{3E702C0B-CF25-0BEE-BE33-AA7050B6A354}"/>
              </a:ext>
            </a:extLst>
          </p:cNvPr>
          <p:cNvSpPr txBox="1">
            <a:spLocks/>
          </p:cNvSpPr>
          <p:nvPr userDrawn="1"/>
        </p:nvSpPr>
        <p:spPr>
          <a:xfrm>
            <a:off x="930828" y="-663908"/>
            <a:ext cx="3882826" cy="313932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1600">
                <a:latin typeface="Museo Sans 300" panose="02000000000000000000" pitchFamily="2" charset="77"/>
              </a:rPr>
              <a:t>Espaço para inserir texto</a:t>
            </a:r>
          </a:p>
        </p:txBody>
      </p:sp>
      <p:cxnSp>
        <p:nvCxnSpPr>
          <p:cNvPr id="28" name="Conector de Seta Reta 27">
            <a:extLst>
              <a:ext uri="{FF2B5EF4-FFF2-40B4-BE49-F238E27FC236}">
                <a16:creationId xmlns:a16="http://schemas.microsoft.com/office/drawing/2014/main" id="{FE860AFB-64A2-EAAB-6EC7-9EE841AB6F70}"/>
              </a:ext>
            </a:extLst>
          </p:cNvPr>
          <p:cNvCxnSpPr>
            <a:cxnSpLocks/>
          </p:cNvCxnSpPr>
          <p:nvPr userDrawn="1"/>
        </p:nvCxnSpPr>
        <p:spPr>
          <a:xfrm flipH="1">
            <a:off x="5160600" y="7542740"/>
            <a:ext cx="6336075" cy="0"/>
          </a:xfrm>
          <a:prstGeom prst="straightConnector1">
            <a:avLst/>
          </a:prstGeom>
          <a:ln w="25400" cap="rnd">
            <a:solidFill>
              <a:srgbClr val="E85975"/>
            </a:solidFill>
            <a:prstDash val="sysDot"/>
            <a:round/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Espaço Reservado para Texto 2">
            <a:extLst>
              <a:ext uri="{FF2B5EF4-FFF2-40B4-BE49-F238E27FC236}">
                <a16:creationId xmlns:a16="http://schemas.microsoft.com/office/drawing/2014/main" id="{B992E961-25A1-16FC-82B4-FA5B98F9BC08}"/>
              </a:ext>
            </a:extLst>
          </p:cNvPr>
          <p:cNvSpPr txBox="1">
            <a:spLocks/>
          </p:cNvSpPr>
          <p:nvPr userDrawn="1"/>
        </p:nvSpPr>
        <p:spPr>
          <a:xfrm>
            <a:off x="5422616" y="7228808"/>
            <a:ext cx="5863927" cy="313932"/>
          </a:xfrm>
          <a:prstGeom prst="rect">
            <a:avLst/>
          </a:prstGeom>
        </p:spPr>
        <p:txBody>
          <a:bodyPr anchor="ctr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1600">
                <a:latin typeface="Museo Sans 300" panose="02000000000000000000" pitchFamily="2" charset="77"/>
              </a:rPr>
              <a:t>Espaço para inserir gráficos, fotos ou complementos</a:t>
            </a:r>
          </a:p>
        </p:txBody>
      </p:sp>
      <p:cxnSp>
        <p:nvCxnSpPr>
          <p:cNvPr id="30" name="Conector de Seta Reta 29">
            <a:extLst>
              <a:ext uri="{FF2B5EF4-FFF2-40B4-BE49-F238E27FC236}">
                <a16:creationId xmlns:a16="http://schemas.microsoft.com/office/drawing/2014/main" id="{50147356-1FF5-1AF0-5DB3-445CA9A1BB17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658813" y="7520901"/>
            <a:ext cx="4154840" cy="21839"/>
          </a:xfrm>
          <a:prstGeom prst="straightConnector1">
            <a:avLst/>
          </a:prstGeom>
          <a:ln w="25400" cap="rnd">
            <a:solidFill>
              <a:srgbClr val="E85975"/>
            </a:solidFill>
            <a:prstDash val="sysDot"/>
            <a:round/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Espaço Reservado para Texto 2">
            <a:extLst>
              <a:ext uri="{FF2B5EF4-FFF2-40B4-BE49-F238E27FC236}">
                <a16:creationId xmlns:a16="http://schemas.microsoft.com/office/drawing/2014/main" id="{24082E8D-AEBA-7BF7-CE43-40C7B68E6DA0}"/>
              </a:ext>
            </a:extLst>
          </p:cNvPr>
          <p:cNvSpPr txBox="1">
            <a:spLocks/>
          </p:cNvSpPr>
          <p:nvPr userDrawn="1"/>
        </p:nvSpPr>
        <p:spPr>
          <a:xfrm>
            <a:off x="930828" y="7228808"/>
            <a:ext cx="3882826" cy="313932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1600">
                <a:latin typeface="Museo Sans 300" panose="02000000000000000000" pitchFamily="2" charset="77"/>
              </a:rPr>
              <a:t>Espaço para inserir texto</a:t>
            </a:r>
          </a:p>
        </p:txBody>
      </p:sp>
      <p:pic>
        <p:nvPicPr>
          <p:cNvPr id="32" name="Imagem 31">
            <a:extLst>
              <a:ext uri="{FF2B5EF4-FFF2-40B4-BE49-F238E27FC236}">
                <a16:creationId xmlns:a16="http://schemas.microsoft.com/office/drawing/2014/main" id="{04D157B8-9B0D-C22C-3630-4C0C69E85E4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63039" y="0"/>
            <a:ext cx="333636" cy="573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5064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3046">
          <p15:clr>
            <a:srgbClr val="A4A3A4"/>
          </p15:clr>
        </p15:guide>
        <p15:guide id="4" pos="3250">
          <p15:clr>
            <a:srgbClr val="A4A3A4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exto e área liv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Espaço Reservado para Texto 16">
            <a:extLst>
              <a:ext uri="{FF2B5EF4-FFF2-40B4-BE49-F238E27FC236}">
                <a16:creationId xmlns:a16="http://schemas.microsoft.com/office/drawing/2014/main" id="{D8A4BCB2-7416-866B-D244-D1A44E6D5C1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95324" y="678927"/>
            <a:ext cx="4140201" cy="279003"/>
          </a:xfrm>
          <a:prstGeom prst="rect">
            <a:avLst/>
          </a:prstGeom>
        </p:spPr>
        <p:txBody>
          <a:bodyPr lIns="36000" tIns="0" rIns="36000"/>
          <a:lstStyle>
            <a:lvl1pPr marL="0" indent="0">
              <a:buNone/>
              <a:defRPr sz="1400" b="0" i="0" spc="300">
                <a:solidFill>
                  <a:srgbClr val="55565E"/>
                </a:solidFill>
                <a:latin typeface="Museo Sans 300" panose="02000000000000000000" pitchFamily="2" charset="77"/>
              </a:defRPr>
            </a:lvl1pPr>
          </a:lstStyle>
          <a:p>
            <a:pPr lvl="0"/>
            <a:r>
              <a:rPr lang="pt-BR"/>
              <a:t>TEMA OU TÓPICO</a:t>
            </a:r>
            <a:endParaRPr lang="en-US"/>
          </a:p>
        </p:txBody>
      </p:sp>
      <p:sp>
        <p:nvSpPr>
          <p:cNvPr id="18" name="Espaço Reservado para Texto 16">
            <a:extLst>
              <a:ext uri="{FF2B5EF4-FFF2-40B4-BE49-F238E27FC236}">
                <a16:creationId xmlns:a16="http://schemas.microsoft.com/office/drawing/2014/main" id="{4F3BDF6F-C072-87A0-38CD-58C80BFBBB5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5326" y="971045"/>
            <a:ext cx="4140200" cy="888235"/>
          </a:xfrm>
          <a:prstGeom prst="rect">
            <a:avLst/>
          </a:prstGeom>
        </p:spPr>
        <p:txBody>
          <a:bodyPr lIns="36000" rIns="36000"/>
          <a:lstStyle>
            <a:lvl1pPr marL="0" indent="0">
              <a:buNone/>
              <a:defRPr sz="2800" b="1" i="0" spc="-150">
                <a:latin typeface="Museo Sans 700" panose="02000000000000000000" pitchFamily="2" charset="77"/>
              </a:defRPr>
            </a:lvl1pPr>
          </a:lstStyle>
          <a:p>
            <a:pPr lvl="0"/>
            <a:r>
              <a:rPr lang="pt-BR"/>
              <a:t>Chamada principal do slide com até 2 linhas </a:t>
            </a:r>
          </a:p>
        </p:txBody>
      </p:sp>
      <p:sp>
        <p:nvSpPr>
          <p:cNvPr id="19" name="Espaço Reservado para Texto 16">
            <a:extLst>
              <a:ext uri="{FF2B5EF4-FFF2-40B4-BE49-F238E27FC236}">
                <a16:creationId xmlns:a16="http://schemas.microsoft.com/office/drawing/2014/main" id="{1BB059CC-08A0-F286-74AF-B605C4A725E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95323" y="2183483"/>
            <a:ext cx="4140202" cy="646841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1800" b="1" i="0">
                <a:solidFill>
                  <a:srgbClr val="55565E"/>
                </a:solidFill>
                <a:latin typeface="Museo Sans 700" panose="02000000000000000000" pitchFamily="2" charset="77"/>
              </a:defRPr>
            </a:lvl1pPr>
          </a:lstStyle>
          <a:p>
            <a:pPr lvl="0"/>
            <a:r>
              <a:rPr lang="pt-BR"/>
              <a:t>Subtítulo em peso 700 e tamanho de 18pt sem ultrapassar 2 linhas </a:t>
            </a:r>
          </a:p>
        </p:txBody>
      </p:sp>
      <p:pic>
        <p:nvPicPr>
          <p:cNvPr id="22" name="Imagem 21">
            <a:extLst>
              <a:ext uri="{FF2B5EF4-FFF2-40B4-BE49-F238E27FC236}">
                <a16:creationId xmlns:a16="http://schemas.microsoft.com/office/drawing/2014/main" id="{22E62817-F564-04EE-B8FB-CDD906D1A35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63039" y="0"/>
            <a:ext cx="333636" cy="573437"/>
          </a:xfrm>
          <a:prstGeom prst="rect">
            <a:avLst/>
          </a:prstGeom>
        </p:spPr>
      </p:pic>
      <p:cxnSp>
        <p:nvCxnSpPr>
          <p:cNvPr id="39" name="Conector de Seta Reta 38">
            <a:extLst>
              <a:ext uri="{FF2B5EF4-FFF2-40B4-BE49-F238E27FC236}">
                <a16:creationId xmlns:a16="http://schemas.microsoft.com/office/drawing/2014/main" id="{BD499A52-96B8-8EA1-95F3-6EBC828EC04F}"/>
              </a:ext>
            </a:extLst>
          </p:cNvPr>
          <p:cNvCxnSpPr>
            <a:cxnSpLocks/>
          </p:cNvCxnSpPr>
          <p:nvPr/>
        </p:nvCxnSpPr>
        <p:spPr>
          <a:xfrm flipH="1">
            <a:off x="5160600" y="-349976"/>
            <a:ext cx="6336075" cy="0"/>
          </a:xfrm>
          <a:prstGeom prst="straightConnector1">
            <a:avLst/>
          </a:prstGeom>
          <a:ln w="25400" cap="rnd">
            <a:solidFill>
              <a:srgbClr val="E85975"/>
            </a:solidFill>
            <a:prstDash val="sysDot"/>
            <a:round/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Espaço Reservado para Texto 2">
            <a:extLst>
              <a:ext uri="{FF2B5EF4-FFF2-40B4-BE49-F238E27FC236}">
                <a16:creationId xmlns:a16="http://schemas.microsoft.com/office/drawing/2014/main" id="{FABFEDC0-EA95-7CCA-2721-41A71EEDE82E}"/>
              </a:ext>
            </a:extLst>
          </p:cNvPr>
          <p:cNvSpPr txBox="1">
            <a:spLocks/>
          </p:cNvSpPr>
          <p:nvPr/>
        </p:nvSpPr>
        <p:spPr>
          <a:xfrm>
            <a:off x="5422616" y="-663908"/>
            <a:ext cx="5863927" cy="313932"/>
          </a:xfrm>
          <a:prstGeom prst="rect">
            <a:avLst/>
          </a:prstGeom>
        </p:spPr>
        <p:txBody>
          <a:bodyPr anchor="ctr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1600">
                <a:latin typeface="Museo Sans 300" panose="02000000000000000000" pitchFamily="2" charset="77"/>
              </a:rPr>
              <a:t>Espaço para inserir gráficos, fotos ou complementos</a:t>
            </a:r>
          </a:p>
        </p:txBody>
      </p:sp>
      <p:cxnSp>
        <p:nvCxnSpPr>
          <p:cNvPr id="41" name="Conector de Seta Reta 40">
            <a:extLst>
              <a:ext uri="{FF2B5EF4-FFF2-40B4-BE49-F238E27FC236}">
                <a16:creationId xmlns:a16="http://schemas.microsoft.com/office/drawing/2014/main" id="{9D2181E3-9279-A2BF-248F-014E648CD08B}"/>
              </a:ext>
            </a:extLst>
          </p:cNvPr>
          <p:cNvCxnSpPr>
            <a:cxnSpLocks/>
          </p:cNvCxnSpPr>
          <p:nvPr/>
        </p:nvCxnSpPr>
        <p:spPr>
          <a:xfrm flipH="1">
            <a:off x="695325" y="-349976"/>
            <a:ext cx="4118328" cy="0"/>
          </a:xfrm>
          <a:prstGeom prst="straightConnector1">
            <a:avLst/>
          </a:prstGeom>
          <a:ln w="25400" cap="rnd">
            <a:solidFill>
              <a:srgbClr val="E85975"/>
            </a:solidFill>
            <a:prstDash val="sysDot"/>
            <a:round/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Espaço Reservado para Texto 2">
            <a:extLst>
              <a:ext uri="{FF2B5EF4-FFF2-40B4-BE49-F238E27FC236}">
                <a16:creationId xmlns:a16="http://schemas.microsoft.com/office/drawing/2014/main" id="{EF838A01-FF60-665E-8EFE-567C5156AA32}"/>
              </a:ext>
            </a:extLst>
          </p:cNvPr>
          <p:cNvSpPr txBox="1">
            <a:spLocks/>
          </p:cNvSpPr>
          <p:nvPr/>
        </p:nvSpPr>
        <p:spPr>
          <a:xfrm>
            <a:off x="930828" y="-663908"/>
            <a:ext cx="3882826" cy="313932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1600">
                <a:latin typeface="Museo Sans 300" panose="02000000000000000000" pitchFamily="2" charset="77"/>
              </a:rPr>
              <a:t>Espaço para inserir texto</a:t>
            </a:r>
          </a:p>
        </p:txBody>
      </p:sp>
      <p:sp>
        <p:nvSpPr>
          <p:cNvPr id="15" name="Espaço Reservado para Texto 16">
            <a:extLst>
              <a:ext uri="{FF2B5EF4-FFF2-40B4-BE49-F238E27FC236}">
                <a16:creationId xmlns:a16="http://schemas.microsoft.com/office/drawing/2014/main" id="{4DC5DD27-5EDF-ED3E-6B9E-BF690B03518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5323" y="2866901"/>
            <a:ext cx="4140202" cy="2628733"/>
          </a:xfrm>
          <a:prstGeom prst="rect">
            <a:avLst/>
          </a:prstGeom>
        </p:spPr>
        <p:txBody>
          <a:bodyPr lIns="0" rIns="0"/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rgbClr val="55565E"/>
                </a:solidFill>
                <a:latin typeface="Museo Sans 300" panose="02000000000000000000" pitchFamily="2" charset="77"/>
              </a:defRPr>
            </a:lvl1pPr>
          </a:lstStyle>
          <a:p>
            <a:pPr lvl="0"/>
            <a:r>
              <a:rPr lang="pt-BR"/>
              <a:t>O corpo de texto dos conteúdos deve ser sempre com a fonte Museo </a:t>
            </a:r>
            <a:r>
              <a:rPr lang="pt-BR" err="1"/>
              <a:t>Sans</a:t>
            </a:r>
            <a:r>
              <a:rPr lang="pt-BR"/>
              <a:t> com peso 300 e tamanho de 14pt na cor Cinza escuro para fundos claros e Branco para fundos escuros caso seja necessário.  A área de texto máxima deve ser 40% do slide. Lembre-se uma apresentação visual é muito mais atraente e engajante, evite textos longos  e maçantes. Use de infográficos, fotos e ícones para deixar sua apresentação mais atraente, em nosso </a:t>
            </a:r>
            <a:r>
              <a:rPr lang="pt-BR" err="1"/>
              <a:t>Notion</a:t>
            </a:r>
            <a:r>
              <a:rPr lang="pt-BR"/>
              <a:t> você pode encontrar diversos </a:t>
            </a:r>
            <a:r>
              <a:rPr lang="pt-BR" err="1"/>
              <a:t>assets</a:t>
            </a:r>
            <a:r>
              <a:rPr lang="pt-BR"/>
              <a:t> para elaborar uma apresentação profissional. </a:t>
            </a:r>
          </a:p>
        </p:txBody>
      </p:sp>
      <p:cxnSp>
        <p:nvCxnSpPr>
          <p:cNvPr id="16" name="Conector de Seta Reta 15">
            <a:extLst>
              <a:ext uri="{FF2B5EF4-FFF2-40B4-BE49-F238E27FC236}">
                <a16:creationId xmlns:a16="http://schemas.microsoft.com/office/drawing/2014/main" id="{49EEE6F6-5B26-081C-FBC1-59A2ABA142A0}"/>
              </a:ext>
            </a:extLst>
          </p:cNvPr>
          <p:cNvCxnSpPr>
            <a:cxnSpLocks/>
          </p:cNvCxnSpPr>
          <p:nvPr/>
        </p:nvCxnSpPr>
        <p:spPr>
          <a:xfrm flipH="1">
            <a:off x="5160600" y="7542740"/>
            <a:ext cx="6336075" cy="0"/>
          </a:xfrm>
          <a:prstGeom prst="straightConnector1">
            <a:avLst/>
          </a:prstGeom>
          <a:ln w="25400" cap="rnd">
            <a:solidFill>
              <a:srgbClr val="E85975"/>
            </a:solidFill>
            <a:prstDash val="sysDot"/>
            <a:round/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Espaço Reservado para Texto 2">
            <a:extLst>
              <a:ext uri="{FF2B5EF4-FFF2-40B4-BE49-F238E27FC236}">
                <a16:creationId xmlns:a16="http://schemas.microsoft.com/office/drawing/2014/main" id="{3E6B33CA-5DAC-0A93-1C3B-49B5AF90C71F}"/>
              </a:ext>
            </a:extLst>
          </p:cNvPr>
          <p:cNvSpPr txBox="1">
            <a:spLocks/>
          </p:cNvSpPr>
          <p:nvPr/>
        </p:nvSpPr>
        <p:spPr>
          <a:xfrm>
            <a:off x="5422616" y="7228808"/>
            <a:ext cx="5863927" cy="313932"/>
          </a:xfrm>
          <a:prstGeom prst="rect">
            <a:avLst/>
          </a:prstGeom>
        </p:spPr>
        <p:txBody>
          <a:bodyPr anchor="ctr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1600">
                <a:latin typeface="Museo Sans 300" panose="02000000000000000000" pitchFamily="2" charset="77"/>
              </a:rPr>
              <a:t>Espaço para inserir gráficos, fotos ou complementos</a:t>
            </a:r>
          </a:p>
        </p:txBody>
      </p:sp>
      <p:cxnSp>
        <p:nvCxnSpPr>
          <p:cNvPr id="23" name="Conector de Seta Reta 22">
            <a:extLst>
              <a:ext uri="{FF2B5EF4-FFF2-40B4-BE49-F238E27FC236}">
                <a16:creationId xmlns:a16="http://schemas.microsoft.com/office/drawing/2014/main" id="{7A5A32B7-1356-E2DC-E479-E21F2FDFF792}"/>
              </a:ext>
            </a:extLst>
          </p:cNvPr>
          <p:cNvCxnSpPr>
            <a:cxnSpLocks/>
          </p:cNvCxnSpPr>
          <p:nvPr/>
        </p:nvCxnSpPr>
        <p:spPr>
          <a:xfrm flipH="1" flipV="1">
            <a:off x="658813" y="7520901"/>
            <a:ext cx="4154840" cy="21839"/>
          </a:xfrm>
          <a:prstGeom prst="straightConnector1">
            <a:avLst/>
          </a:prstGeom>
          <a:ln w="25400" cap="rnd">
            <a:solidFill>
              <a:srgbClr val="E85975"/>
            </a:solidFill>
            <a:prstDash val="sysDot"/>
            <a:round/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Espaço Reservado para Texto 2">
            <a:extLst>
              <a:ext uri="{FF2B5EF4-FFF2-40B4-BE49-F238E27FC236}">
                <a16:creationId xmlns:a16="http://schemas.microsoft.com/office/drawing/2014/main" id="{56A0D43D-4E93-3575-17C1-202041F35CDC}"/>
              </a:ext>
            </a:extLst>
          </p:cNvPr>
          <p:cNvSpPr txBox="1">
            <a:spLocks/>
          </p:cNvSpPr>
          <p:nvPr/>
        </p:nvSpPr>
        <p:spPr>
          <a:xfrm>
            <a:off x="930828" y="7228808"/>
            <a:ext cx="3882826" cy="313932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1600">
                <a:latin typeface="Museo Sans 300" panose="02000000000000000000" pitchFamily="2" charset="77"/>
              </a:rPr>
              <a:t>Espaço para inserir texto</a:t>
            </a:r>
          </a:p>
        </p:txBody>
      </p:sp>
      <p:sp>
        <p:nvSpPr>
          <p:cNvPr id="26" name="Espaço Reservado para Texto 7">
            <a:extLst>
              <a:ext uri="{FF2B5EF4-FFF2-40B4-BE49-F238E27FC236}">
                <a16:creationId xmlns:a16="http://schemas.microsoft.com/office/drawing/2014/main" id="{96007665-A1D9-37F5-F345-04795BCBF764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95324" y="5611571"/>
            <a:ext cx="4118330" cy="370824"/>
          </a:xfrm>
          <a:prstGeom prst="rect">
            <a:avLst/>
          </a:prstGeom>
        </p:spPr>
        <p:txBody>
          <a:bodyPr lIns="216000" rIns="108000"/>
          <a:lstStyle>
            <a:lvl1pPr marL="269875" indent="-269875">
              <a:lnSpc>
                <a:spcPct val="100000"/>
              </a:lnSpc>
              <a:spcBef>
                <a:spcPts val="1000"/>
              </a:spcBef>
              <a:buSzPct val="120000"/>
              <a:buFontTx/>
              <a:buBlip>
                <a:blip r:embed="rId3"/>
              </a:buBlip>
              <a:tabLst/>
              <a:defRPr sz="1400" b="0" i="0">
                <a:solidFill>
                  <a:schemeClr val="tx2"/>
                </a:solidFill>
                <a:latin typeface="Museo Sans 300" panose="02000000000000000000" pitchFamily="2" charset="77"/>
              </a:defRPr>
            </a:lvl1pPr>
            <a:lvl2pPr marL="762000" indent="-304800">
              <a:lnSpc>
                <a:spcPct val="100000"/>
              </a:lnSpc>
              <a:spcBef>
                <a:spcPts val="1000"/>
              </a:spcBef>
              <a:buSzPct val="120000"/>
              <a:buFontTx/>
              <a:buBlip>
                <a:blip r:embed="rId3"/>
              </a:buBlip>
              <a:tabLst>
                <a:tab pos="746125" algn="l"/>
              </a:tabLst>
              <a:defRPr sz="1400" b="0" i="0">
                <a:solidFill>
                  <a:schemeClr val="tx2"/>
                </a:solidFill>
                <a:latin typeface="Museo Sans 300" panose="02000000000000000000" pitchFamily="2" charset="77"/>
              </a:defRPr>
            </a:lvl2pPr>
            <a:lvl3pPr marL="1206500" indent="-292100">
              <a:lnSpc>
                <a:spcPct val="100000"/>
              </a:lnSpc>
              <a:spcBef>
                <a:spcPts val="1000"/>
              </a:spcBef>
              <a:buSzPct val="120000"/>
              <a:buFontTx/>
              <a:buBlip>
                <a:blip r:embed="rId3"/>
              </a:buBlip>
              <a:tabLst/>
              <a:defRPr sz="1400" b="0" i="0">
                <a:solidFill>
                  <a:schemeClr val="tx2"/>
                </a:solidFill>
                <a:latin typeface="Museo Sans 300" panose="02000000000000000000" pitchFamily="2" charset="77"/>
              </a:defRPr>
            </a:lvl3pPr>
            <a:lvl4pPr marL="1651000" indent="-279400">
              <a:lnSpc>
                <a:spcPct val="100000"/>
              </a:lnSpc>
              <a:spcBef>
                <a:spcPts val="1000"/>
              </a:spcBef>
              <a:buSzPct val="120000"/>
              <a:buFontTx/>
              <a:buBlip>
                <a:blip r:embed="rId3"/>
              </a:buBlip>
              <a:tabLst/>
              <a:defRPr sz="1400" b="0" i="0">
                <a:solidFill>
                  <a:schemeClr val="tx2"/>
                </a:solidFill>
                <a:latin typeface="Museo Sans 300" panose="02000000000000000000" pitchFamily="2" charset="77"/>
              </a:defRPr>
            </a:lvl4pPr>
            <a:lvl5pPr marL="2095500" indent="-266700">
              <a:lnSpc>
                <a:spcPct val="100000"/>
              </a:lnSpc>
              <a:spcBef>
                <a:spcPts val="1000"/>
              </a:spcBef>
              <a:buSzPct val="120000"/>
              <a:buFontTx/>
              <a:buBlip>
                <a:blip r:embed="rId3"/>
              </a:buBlip>
              <a:tabLst/>
              <a:defRPr sz="1400" b="0" i="0">
                <a:solidFill>
                  <a:schemeClr val="tx2"/>
                </a:solidFill>
                <a:latin typeface="Museo Sans 300" panose="02000000000000000000" pitchFamily="2" charset="77"/>
              </a:defRPr>
            </a:lvl5pPr>
          </a:lstStyle>
          <a:p>
            <a:pPr lvl="0"/>
            <a:r>
              <a:rPr lang="pt-BR"/>
              <a:t>Item</a:t>
            </a:r>
          </a:p>
        </p:txBody>
      </p:sp>
      <p:pic>
        <p:nvPicPr>
          <p:cNvPr id="20" name="Imagem 19">
            <a:extLst>
              <a:ext uri="{FF2B5EF4-FFF2-40B4-BE49-F238E27FC236}">
                <a16:creationId xmlns:a16="http://schemas.microsoft.com/office/drawing/2014/main" id="{C84D05B0-5E1B-8DC8-5242-A54745F2C58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63039" y="0"/>
            <a:ext cx="333636" cy="573437"/>
          </a:xfrm>
          <a:prstGeom prst="rect">
            <a:avLst/>
          </a:prstGeom>
        </p:spPr>
      </p:pic>
      <p:cxnSp>
        <p:nvCxnSpPr>
          <p:cNvPr id="25" name="Conector de Seta Reta 24">
            <a:extLst>
              <a:ext uri="{FF2B5EF4-FFF2-40B4-BE49-F238E27FC236}">
                <a16:creationId xmlns:a16="http://schemas.microsoft.com/office/drawing/2014/main" id="{F2AF1B24-A069-603C-45ED-ED4D7BA95784}"/>
              </a:ext>
            </a:extLst>
          </p:cNvPr>
          <p:cNvCxnSpPr>
            <a:cxnSpLocks/>
          </p:cNvCxnSpPr>
          <p:nvPr userDrawn="1"/>
        </p:nvCxnSpPr>
        <p:spPr>
          <a:xfrm flipH="1">
            <a:off x="5160600" y="-349976"/>
            <a:ext cx="6336075" cy="0"/>
          </a:xfrm>
          <a:prstGeom prst="straightConnector1">
            <a:avLst/>
          </a:prstGeom>
          <a:ln w="25400" cap="rnd">
            <a:solidFill>
              <a:srgbClr val="E85975"/>
            </a:solidFill>
            <a:prstDash val="sysDot"/>
            <a:round/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Espaço Reservado para Texto 2">
            <a:extLst>
              <a:ext uri="{FF2B5EF4-FFF2-40B4-BE49-F238E27FC236}">
                <a16:creationId xmlns:a16="http://schemas.microsoft.com/office/drawing/2014/main" id="{DBBA5520-4405-DFFC-C770-A632CA11F1AC}"/>
              </a:ext>
            </a:extLst>
          </p:cNvPr>
          <p:cNvSpPr txBox="1">
            <a:spLocks/>
          </p:cNvSpPr>
          <p:nvPr userDrawn="1"/>
        </p:nvSpPr>
        <p:spPr>
          <a:xfrm>
            <a:off x="5422616" y="-663908"/>
            <a:ext cx="5863927" cy="313932"/>
          </a:xfrm>
          <a:prstGeom prst="rect">
            <a:avLst/>
          </a:prstGeom>
        </p:spPr>
        <p:txBody>
          <a:bodyPr anchor="ctr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1600">
                <a:latin typeface="Museo Sans 300" panose="02000000000000000000" pitchFamily="2" charset="77"/>
              </a:rPr>
              <a:t>Espaço para inserir gráficos, fotos ou complementos</a:t>
            </a:r>
          </a:p>
        </p:txBody>
      </p:sp>
      <p:cxnSp>
        <p:nvCxnSpPr>
          <p:cNvPr id="28" name="Conector de Seta Reta 27">
            <a:extLst>
              <a:ext uri="{FF2B5EF4-FFF2-40B4-BE49-F238E27FC236}">
                <a16:creationId xmlns:a16="http://schemas.microsoft.com/office/drawing/2014/main" id="{2FEBD794-F5BD-C4D4-D503-71F48C20268B}"/>
              </a:ext>
            </a:extLst>
          </p:cNvPr>
          <p:cNvCxnSpPr>
            <a:cxnSpLocks/>
          </p:cNvCxnSpPr>
          <p:nvPr userDrawn="1"/>
        </p:nvCxnSpPr>
        <p:spPr>
          <a:xfrm flipH="1">
            <a:off x="695325" y="-349976"/>
            <a:ext cx="4118328" cy="0"/>
          </a:xfrm>
          <a:prstGeom prst="straightConnector1">
            <a:avLst/>
          </a:prstGeom>
          <a:ln w="25400" cap="rnd">
            <a:solidFill>
              <a:srgbClr val="E85975"/>
            </a:solidFill>
            <a:prstDash val="sysDot"/>
            <a:round/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Espaço Reservado para Texto 2">
            <a:extLst>
              <a:ext uri="{FF2B5EF4-FFF2-40B4-BE49-F238E27FC236}">
                <a16:creationId xmlns:a16="http://schemas.microsoft.com/office/drawing/2014/main" id="{85BFA3B7-B7DC-107F-AC3B-171B148E343C}"/>
              </a:ext>
            </a:extLst>
          </p:cNvPr>
          <p:cNvSpPr txBox="1">
            <a:spLocks/>
          </p:cNvSpPr>
          <p:nvPr userDrawn="1"/>
        </p:nvSpPr>
        <p:spPr>
          <a:xfrm>
            <a:off x="930828" y="-663908"/>
            <a:ext cx="3882826" cy="313932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1600">
                <a:latin typeface="Museo Sans 300" panose="02000000000000000000" pitchFamily="2" charset="77"/>
              </a:rPr>
              <a:t>Espaço para inserir texto</a:t>
            </a:r>
          </a:p>
        </p:txBody>
      </p:sp>
      <p:cxnSp>
        <p:nvCxnSpPr>
          <p:cNvPr id="30" name="Conector de Seta Reta 29">
            <a:extLst>
              <a:ext uri="{FF2B5EF4-FFF2-40B4-BE49-F238E27FC236}">
                <a16:creationId xmlns:a16="http://schemas.microsoft.com/office/drawing/2014/main" id="{9DD67C2F-609C-57C9-2C0E-98D7E68F01AB}"/>
              </a:ext>
            </a:extLst>
          </p:cNvPr>
          <p:cNvCxnSpPr>
            <a:cxnSpLocks/>
          </p:cNvCxnSpPr>
          <p:nvPr userDrawn="1"/>
        </p:nvCxnSpPr>
        <p:spPr>
          <a:xfrm flipH="1">
            <a:off x="5160600" y="7542740"/>
            <a:ext cx="6336075" cy="0"/>
          </a:xfrm>
          <a:prstGeom prst="straightConnector1">
            <a:avLst/>
          </a:prstGeom>
          <a:ln w="25400" cap="rnd">
            <a:solidFill>
              <a:srgbClr val="E85975"/>
            </a:solidFill>
            <a:prstDash val="sysDot"/>
            <a:round/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Espaço Reservado para Texto 2">
            <a:extLst>
              <a:ext uri="{FF2B5EF4-FFF2-40B4-BE49-F238E27FC236}">
                <a16:creationId xmlns:a16="http://schemas.microsoft.com/office/drawing/2014/main" id="{A64FAEB8-5EAB-44B7-6502-A23C99CE0E62}"/>
              </a:ext>
            </a:extLst>
          </p:cNvPr>
          <p:cNvSpPr txBox="1">
            <a:spLocks/>
          </p:cNvSpPr>
          <p:nvPr userDrawn="1"/>
        </p:nvSpPr>
        <p:spPr>
          <a:xfrm>
            <a:off x="5422616" y="7228808"/>
            <a:ext cx="5863927" cy="313932"/>
          </a:xfrm>
          <a:prstGeom prst="rect">
            <a:avLst/>
          </a:prstGeom>
        </p:spPr>
        <p:txBody>
          <a:bodyPr anchor="ctr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1600">
                <a:latin typeface="Museo Sans 300" panose="02000000000000000000" pitchFamily="2" charset="77"/>
              </a:rPr>
              <a:t>Espaço para inserir gráficos, fotos ou complementos</a:t>
            </a:r>
          </a:p>
        </p:txBody>
      </p:sp>
      <p:cxnSp>
        <p:nvCxnSpPr>
          <p:cNvPr id="32" name="Conector de Seta Reta 31">
            <a:extLst>
              <a:ext uri="{FF2B5EF4-FFF2-40B4-BE49-F238E27FC236}">
                <a16:creationId xmlns:a16="http://schemas.microsoft.com/office/drawing/2014/main" id="{D8B17825-7428-C2FF-B316-B2DAF9285779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658813" y="7520901"/>
            <a:ext cx="4154840" cy="21839"/>
          </a:xfrm>
          <a:prstGeom prst="straightConnector1">
            <a:avLst/>
          </a:prstGeom>
          <a:ln w="25400" cap="rnd">
            <a:solidFill>
              <a:srgbClr val="E85975"/>
            </a:solidFill>
            <a:prstDash val="sysDot"/>
            <a:round/>
            <a:headEnd type="triangle" w="lg" len="med"/>
            <a:tailEnd type="triangl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Espaço Reservado para Texto 2">
            <a:extLst>
              <a:ext uri="{FF2B5EF4-FFF2-40B4-BE49-F238E27FC236}">
                <a16:creationId xmlns:a16="http://schemas.microsoft.com/office/drawing/2014/main" id="{AA03BB42-D78B-3555-17AA-484E5EBD6945}"/>
              </a:ext>
            </a:extLst>
          </p:cNvPr>
          <p:cNvSpPr txBox="1">
            <a:spLocks/>
          </p:cNvSpPr>
          <p:nvPr userDrawn="1"/>
        </p:nvSpPr>
        <p:spPr>
          <a:xfrm>
            <a:off x="930828" y="7228808"/>
            <a:ext cx="3882826" cy="313932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1600">
                <a:latin typeface="Museo Sans 300" panose="02000000000000000000" pitchFamily="2" charset="77"/>
              </a:rPr>
              <a:t>Espaço para inserir texto</a:t>
            </a:r>
          </a:p>
        </p:txBody>
      </p:sp>
    </p:spTree>
    <p:extLst>
      <p:ext uri="{BB962C8B-B14F-4D97-AF65-F5344CB8AC3E}">
        <p14:creationId xmlns:p14="http://schemas.microsoft.com/office/powerpoint/2010/main" val="28179795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3" pos="3046">
          <p15:clr>
            <a:srgbClr val="A4A3A4"/>
          </p15:clr>
        </p15:guide>
        <p15:guide id="4" pos="3250">
          <p15:clr>
            <a:srgbClr val="A4A3A4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BB3464-E97B-5122-0FE5-4B6378BAA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F9F8CFF-AED0-3559-DDBC-C6BD1435DF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E622F76-1322-B095-CDB1-E19E56758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B95B4-422B-4595-9088-32B165111800}" type="datetimeFigureOut">
              <a:rPr lang="pt-BR" smtClean="0"/>
              <a:t>08/03/2024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4A3E68C-8EE9-6DE2-B552-5BD8DD505B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82484F2-18FA-C52A-77FC-AD72F5128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187ED-5039-4547-A523-93FE4E8DF15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0457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0FC667-EB3D-DFAB-3E97-938180EAF9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66BA6FF-37FF-6FE6-D177-2DCCB8AF9E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C33A139-96E4-1168-B7D6-C8CDB46ED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B95B4-422B-4595-9088-32B165111800}" type="datetimeFigureOut">
              <a:rPr lang="pt-BR" smtClean="0"/>
              <a:t>08/03/2024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C1EC847-DC4F-E3B5-196D-540D8E53E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CC89F21-532F-FA74-477D-290635B3E7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187ED-5039-4547-A523-93FE4E8DF15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0749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31D5B9-56A6-A9B5-8D3F-A8CD357CB7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579696D-8080-1377-AAA8-393AD459AF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BC7D65D6-BF64-66F4-BBEA-7FDD108BBA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F2195A5-ECE7-0F34-44D4-161742462D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B95B4-422B-4595-9088-32B165111800}" type="datetimeFigureOut">
              <a:rPr lang="pt-BR" smtClean="0"/>
              <a:t>08/03/2024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3F12360-6C0E-B441-8F87-9C0AC651ED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35541D6-BA88-8FBE-29E4-30AD12DDE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187ED-5039-4547-A523-93FE4E8DF15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374016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6EB4B9-3252-0335-D05D-61993825C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1626AEA-4526-6838-644E-1F6CD13699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8A91381-6743-8601-7CD9-A3359A33A0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0BFDABC1-C398-7FA0-D3A8-D8A5B8B530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9DF44EB7-C22C-3349-BE96-FA53F61924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43528AE0-39B4-B2BF-BA58-8B06D31F7B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B95B4-422B-4595-9088-32B165111800}" type="datetimeFigureOut">
              <a:rPr lang="pt-BR" smtClean="0"/>
              <a:t>08/03/2024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4298F46B-5936-45FC-CC82-941C9F342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C9DC2899-EAE8-D1A6-8B5F-AAD5E724C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187ED-5039-4547-A523-93FE4E8DF15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1932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DEAA06-E247-F244-6D0E-EC8CC20B4B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D0ED4CAE-0D4A-3C63-9830-0CB613E9EC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B95B4-422B-4595-9088-32B165111800}" type="datetimeFigureOut">
              <a:rPr lang="pt-BR" smtClean="0"/>
              <a:t>08/03/2024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7EF6A622-55AC-0FD9-BEF0-AE1D5E70FA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3E43862C-6377-88E1-55B5-D94BF6FFC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187ED-5039-4547-A523-93FE4E8DF15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4237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99408775-096E-9E22-4320-89205FF5D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B95B4-422B-4595-9088-32B165111800}" type="datetimeFigureOut">
              <a:rPr lang="pt-BR" smtClean="0"/>
              <a:t>08/03/2024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56FCA2DB-12E0-4FFF-B152-5825E1447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9697A47-45D9-47E8-795A-B184277E09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187ED-5039-4547-A523-93FE4E8DF15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69854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E419EA-0F89-6474-A087-F77D8A6E1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D57D4EB-E589-DCB6-F897-13D252E9F3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E09E4C0-DDFC-6F7D-62F1-6C28D52F4A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9580A43-1BB1-CE1F-DB1C-28DCAC331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B95B4-422B-4595-9088-32B165111800}" type="datetimeFigureOut">
              <a:rPr lang="pt-BR" smtClean="0"/>
              <a:t>08/03/2024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9A1DFB6B-98E1-2F01-783F-74430DA38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9DD8335-95BA-810B-153F-F0AAD2701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187ED-5039-4547-A523-93FE4E8DF15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82906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8D82F1-E076-FB67-1504-B558812C3A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51F0954E-8983-8FEF-E987-3135FEF26F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5EA6588E-5E7E-D5BB-088E-9606B51E09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A69ECC5-4B48-7BB8-C65E-B10A414CA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B95B4-422B-4595-9088-32B165111800}" type="datetimeFigureOut">
              <a:rPr lang="pt-BR" smtClean="0"/>
              <a:t>08/03/2024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A72735C2-93E7-CDC3-82AE-320974473F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EB817194-D6AD-F527-CC99-BC28A788A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C187ED-5039-4547-A523-93FE4E8DF15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4847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F643A78F-381D-6851-21AC-2A66AED83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E2E9B5DE-1953-1616-D8D5-17D7FAB3E6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A7A7AA2-089E-DB12-3E95-AFFB634710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2B95B4-422B-4595-9088-32B165111800}" type="datetimeFigureOut">
              <a:rPr lang="pt-BR" smtClean="0"/>
              <a:t>08/03/2024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B153BA0-A588-BEF6-9857-ABF1450ADB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B95724D-301B-3191-CDE6-B1941811685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C187ED-5039-4547-A523-93FE4E8DF158}" type="slidenum">
              <a:rPr lang="pt-BR" smtClean="0"/>
              <a:t>‹nº›</a:t>
            </a:fld>
            <a:endParaRPr lang="pt-BR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2A4036BC-9224-3F31-3DA8-48705CD1B5C6}"/>
              </a:ext>
            </a:extLst>
          </p:cNvPr>
          <p:cNvSpPr txBox="1"/>
          <p:nvPr userDrawn="1">
            <p:extLst>
              <p:ext uri="{1162E1C5-73C7-4A58-AE30-91384D911F3F}">
                <p184:classification xmlns:p184="http://schemas.microsoft.com/office/powerpoint/2018/4/main" val="ftr"/>
              </p:ext>
            </p:extLst>
          </p:nvPr>
        </p:nvSpPr>
        <p:spPr>
          <a:xfrm>
            <a:off x="11401425" y="6766560"/>
            <a:ext cx="808038" cy="9144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pt-BR" sz="6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Classificação Confidencial</a:t>
            </a:r>
          </a:p>
        </p:txBody>
      </p:sp>
    </p:spTree>
    <p:extLst>
      <p:ext uri="{BB962C8B-B14F-4D97-AF65-F5344CB8AC3E}">
        <p14:creationId xmlns:p14="http://schemas.microsoft.com/office/powerpoint/2010/main" val="3517531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74" r:id="rId14"/>
    <p:sldLayoutId id="2147483676" r:id="rId15"/>
    <p:sldLayoutId id="2147483677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chart" Target="../charts/chart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6" Type="http://schemas.openxmlformats.org/officeDocument/2006/relationships/chart" Target="../charts/chart5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6" Type="http://schemas.openxmlformats.org/officeDocument/2006/relationships/chart" Target="../charts/chart8.xml"/><Relationship Id="rId5" Type="http://schemas.openxmlformats.org/officeDocument/2006/relationships/chart" Target="../charts/chart7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chart" Target="../charts/chart10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Relationship Id="rId6" Type="http://schemas.openxmlformats.org/officeDocument/2006/relationships/chart" Target="../charts/chart9.xml"/><Relationship Id="rId5" Type="http://schemas.openxmlformats.org/officeDocument/2006/relationships/image" Target="../media/image16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Relationship Id="rId6" Type="http://schemas.openxmlformats.org/officeDocument/2006/relationships/chart" Target="../charts/chart12.xml"/><Relationship Id="rId5" Type="http://schemas.openxmlformats.org/officeDocument/2006/relationships/chart" Target="../charts/chart11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chart" Target="../charts/chart14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Relationship Id="rId6" Type="http://schemas.openxmlformats.org/officeDocument/2006/relationships/chart" Target="../charts/chart13.xml"/><Relationship Id="rId5" Type="http://schemas.openxmlformats.org/officeDocument/2006/relationships/image" Target="../media/image18.png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Relationship Id="rId6" Type="http://schemas.openxmlformats.org/officeDocument/2006/relationships/chart" Target="../charts/chart16.xml"/><Relationship Id="rId5" Type="http://schemas.openxmlformats.org/officeDocument/2006/relationships/chart" Target="../charts/chart15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0.xml"/><Relationship Id="rId3" Type="http://schemas.openxmlformats.org/officeDocument/2006/relationships/image" Target="../media/image2.png"/><Relationship Id="rId7" Type="http://schemas.openxmlformats.org/officeDocument/2006/relationships/chart" Target="../charts/chart19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Relationship Id="rId6" Type="http://schemas.openxmlformats.org/officeDocument/2006/relationships/chart" Target="../charts/chart18.xml"/><Relationship Id="rId5" Type="http://schemas.openxmlformats.org/officeDocument/2006/relationships/chart" Target="../charts/chart17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mariana.libanio@iugu.com" TargetMode="External"/><Relationship Id="rId2" Type="http://schemas.openxmlformats.org/officeDocument/2006/relationships/hyperlink" Target="mailto:simone.Gordon@iugu.com" TargetMode="External"/><Relationship Id="rId1" Type="http://schemas.openxmlformats.org/officeDocument/2006/relationships/slideLayout" Target="../slideLayouts/slideLayout14.xml"/><Relationship Id="rId6" Type="http://schemas.openxmlformats.org/officeDocument/2006/relationships/hyperlink" Target="mailto:bruno.vieira@iugu.com" TargetMode="External"/><Relationship Id="rId5" Type="http://schemas.openxmlformats.org/officeDocument/2006/relationships/hyperlink" Target="mailto:isabeli.campos@iugu.com" TargetMode="External"/><Relationship Id="rId4" Type="http://schemas.openxmlformats.org/officeDocument/2006/relationships/hyperlink" Target="mailto:alexsandro.fonseca@iugu.com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1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Relationship Id="rId6" Type="http://schemas.openxmlformats.org/officeDocument/2006/relationships/chart" Target="../charts/chart1.xml"/><Relationship Id="rId5" Type="http://schemas.openxmlformats.org/officeDocument/2006/relationships/image" Target="../media/image12.png"/><Relationship Id="rId4" Type="http://schemas.openxmlformats.org/officeDocument/2006/relationships/hyperlink" Target="mailto:ouvidoria@iugu.com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BB7EEA35-B5AD-3A4B-B534-C243FBDF03D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94739" y="4243876"/>
            <a:ext cx="6002522" cy="363537"/>
          </a:xfrm>
          <a:prstGeom prst="rect">
            <a:avLst/>
          </a:prstGeom>
        </p:spPr>
        <p:txBody>
          <a:bodyPr/>
          <a:lstStyle/>
          <a:p>
            <a:r>
              <a:rPr lang="en-US" err="1"/>
              <a:t>Relatório</a:t>
            </a:r>
            <a:r>
              <a:rPr lang="en-US"/>
              <a:t> de Ouvidoria.</a:t>
            </a:r>
            <a:br>
              <a:rPr lang="en-US"/>
            </a:br>
            <a:r>
              <a:rPr lang="en-US"/>
              <a:t>Ref.: 2º </a:t>
            </a:r>
            <a:r>
              <a:rPr lang="en-US" err="1"/>
              <a:t>Semestre</a:t>
            </a:r>
            <a:r>
              <a:rPr lang="en-US"/>
              <a:t>/2023.</a:t>
            </a:r>
          </a:p>
        </p:txBody>
      </p:sp>
    </p:spTree>
    <p:extLst>
      <p:ext uri="{BB962C8B-B14F-4D97-AF65-F5344CB8AC3E}">
        <p14:creationId xmlns:p14="http://schemas.microsoft.com/office/powerpoint/2010/main" val="25462430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Texto 16">
            <a:extLst>
              <a:ext uri="{FF2B5EF4-FFF2-40B4-BE49-F238E27FC236}">
                <a16:creationId xmlns:a16="http://schemas.microsoft.com/office/drawing/2014/main" id="{DA2EAC33-CDA6-B5EE-F687-EDABB950A3C9}"/>
              </a:ext>
            </a:extLst>
          </p:cNvPr>
          <p:cNvSpPr txBox="1">
            <a:spLocks/>
          </p:cNvSpPr>
          <p:nvPr/>
        </p:nvSpPr>
        <p:spPr>
          <a:xfrm>
            <a:off x="695324" y="678927"/>
            <a:ext cx="4947830" cy="208511"/>
          </a:xfrm>
          <a:prstGeom prst="rect">
            <a:avLst/>
          </a:prstGeom>
        </p:spPr>
        <p:txBody>
          <a:bodyPr lIns="36000" tIns="0" rIns="3600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0" i="0" kern="1200" spc="300">
                <a:solidFill>
                  <a:srgbClr val="55565E"/>
                </a:solidFill>
                <a:latin typeface="Museo Sans 300" panose="02000000000000000000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pt-BR"/>
              <a:t>Relatório - 2º Semestre de 2023- Ouvidoria.</a:t>
            </a:r>
            <a:endParaRPr lang="en-US"/>
          </a:p>
        </p:txBody>
      </p:sp>
      <p:sp>
        <p:nvSpPr>
          <p:cNvPr id="8" name="Espaço Reservado para Texto 16">
            <a:extLst>
              <a:ext uri="{FF2B5EF4-FFF2-40B4-BE49-F238E27FC236}">
                <a16:creationId xmlns:a16="http://schemas.microsoft.com/office/drawing/2014/main" id="{D1C24085-A235-A9BB-C341-4712700411CE}"/>
              </a:ext>
            </a:extLst>
          </p:cNvPr>
          <p:cNvSpPr txBox="1">
            <a:spLocks/>
          </p:cNvSpPr>
          <p:nvPr/>
        </p:nvSpPr>
        <p:spPr>
          <a:xfrm>
            <a:off x="717096" y="971045"/>
            <a:ext cx="5920770" cy="431035"/>
          </a:xfrm>
          <a:prstGeom prst="rect">
            <a:avLst/>
          </a:prstGeom>
        </p:spPr>
        <p:txBody>
          <a:bodyPr lIns="36000" tIns="45720" rIns="36000" bIns="45720"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i="0" kern="1200" spc="-150">
                <a:solidFill>
                  <a:schemeClr val="tx1"/>
                </a:solidFill>
                <a:latin typeface="Museo Sans 700" panose="02000000000000000000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>
                <a:latin typeface="Museo Sans 700"/>
              </a:rPr>
              <a:t>Comparativo entre Canais de Atendimento</a:t>
            </a:r>
            <a:r>
              <a:rPr lang="pt-BR" dirty="0">
                <a:solidFill>
                  <a:srgbClr val="5274FF"/>
                </a:solidFill>
                <a:latin typeface="Museo Sans 700"/>
              </a:rPr>
              <a:t>:</a:t>
            </a:r>
            <a:r>
              <a:rPr lang="pt-BR" dirty="0">
                <a:latin typeface="Museo Sans 700"/>
              </a:rPr>
              <a:t> </a:t>
            </a:r>
            <a:r>
              <a:rPr lang="pt-BR" dirty="0">
                <a:solidFill>
                  <a:srgbClr val="5274FF"/>
                </a:solidFill>
                <a:latin typeface="Museo Sans 700"/>
              </a:rPr>
              <a:t>Prazo Médio de Resolução</a:t>
            </a:r>
            <a:r>
              <a:rPr lang="pt-BR" dirty="0">
                <a:latin typeface="Museo Sans 700"/>
              </a:rPr>
              <a:t>.</a:t>
            </a:r>
          </a:p>
        </p:txBody>
      </p:sp>
      <p:sp>
        <p:nvSpPr>
          <p:cNvPr id="9" name="Espaço Reservado para Texto 16">
            <a:extLst>
              <a:ext uri="{FF2B5EF4-FFF2-40B4-BE49-F238E27FC236}">
                <a16:creationId xmlns:a16="http://schemas.microsoft.com/office/drawing/2014/main" id="{7F758C59-AA10-79A5-FFF3-D1F43E169971}"/>
              </a:ext>
            </a:extLst>
          </p:cNvPr>
          <p:cNvSpPr txBox="1">
            <a:spLocks/>
          </p:cNvSpPr>
          <p:nvPr/>
        </p:nvSpPr>
        <p:spPr>
          <a:xfrm>
            <a:off x="718305" y="1798953"/>
            <a:ext cx="4140202" cy="324217"/>
          </a:xfrm>
          <a:prstGeom prst="rect">
            <a:avLst/>
          </a:prstGeom>
        </p:spPr>
        <p:txBody>
          <a:bodyPr lIns="0" r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i="0" kern="1200">
                <a:solidFill>
                  <a:srgbClr val="55565E"/>
                </a:solidFill>
                <a:latin typeface="Museo Sans 700" panose="02000000000000000000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/>
              <a:t>Pontos Observados:</a:t>
            </a:r>
          </a:p>
        </p:txBody>
      </p:sp>
      <p:sp>
        <p:nvSpPr>
          <p:cNvPr id="12" name="Espaço Reservado para Texto 6">
            <a:extLst>
              <a:ext uri="{FF2B5EF4-FFF2-40B4-BE49-F238E27FC236}">
                <a16:creationId xmlns:a16="http://schemas.microsoft.com/office/drawing/2014/main" id="{C80148ED-E834-CC41-2CDD-FAD721A35F65}"/>
              </a:ext>
            </a:extLst>
          </p:cNvPr>
          <p:cNvSpPr txBox="1">
            <a:spLocks/>
          </p:cNvSpPr>
          <p:nvPr/>
        </p:nvSpPr>
        <p:spPr>
          <a:xfrm>
            <a:off x="558383" y="2126902"/>
            <a:ext cx="6540716" cy="1905729"/>
          </a:xfrm>
          <a:prstGeom prst="rect">
            <a:avLst/>
          </a:prstGeom>
        </p:spPr>
        <p:txBody>
          <a:bodyPr lIns="216000" tIns="45720" rIns="108000" bIns="45720" anchor="t"/>
          <a:lstStyle>
            <a:lvl1pPr marL="269875" indent="-269875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120000"/>
              <a:buFontTx/>
              <a:buBlip>
                <a:blip r:embed="rId3"/>
              </a:buBlip>
              <a:tabLst/>
              <a:defRPr sz="1400" b="0" i="0" kern="1200">
                <a:solidFill>
                  <a:schemeClr val="tx2"/>
                </a:solidFill>
                <a:latin typeface="Museo Sans 300" panose="02000000000000000000" pitchFamily="2" charset="77"/>
                <a:ea typeface="+mn-ea"/>
                <a:cs typeface="+mn-cs"/>
              </a:defRPr>
            </a:lvl1pPr>
            <a:lvl2pPr marL="762000" indent="-3048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120000"/>
              <a:buFontTx/>
              <a:buBlip>
                <a:blip r:embed="rId3"/>
              </a:buBlip>
              <a:tabLst>
                <a:tab pos="746125" algn="l"/>
              </a:tabLst>
              <a:defRPr sz="1400" b="0" i="0" kern="1200">
                <a:solidFill>
                  <a:schemeClr val="tx2"/>
                </a:solidFill>
                <a:latin typeface="Museo Sans 300" panose="02000000000000000000" pitchFamily="2" charset="77"/>
                <a:ea typeface="+mn-ea"/>
                <a:cs typeface="+mn-cs"/>
              </a:defRPr>
            </a:lvl2pPr>
            <a:lvl3pPr marL="1206500" indent="-2921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120000"/>
              <a:buFontTx/>
              <a:buBlip>
                <a:blip r:embed="rId3"/>
              </a:buBlip>
              <a:tabLst/>
              <a:defRPr sz="1400" b="0" i="0" kern="1200">
                <a:solidFill>
                  <a:schemeClr val="tx2"/>
                </a:solidFill>
                <a:latin typeface="Museo Sans 300" panose="02000000000000000000" pitchFamily="2" charset="77"/>
                <a:ea typeface="+mn-ea"/>
                <a:cs typeface="+mn-cs"/>
              </a:defRPr>
            </a:lvl3pPr>
            <a:lvl4pPr marL="1651000" indent="-2794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120000"/>
              <a:buFontTx/>
              <a:buBlip>
                <a:blip r:embed="rId3"/>
              </a:buBlip>
              <a:tabLst/>
              <a:defRPr sz="1400" b="0" i="0" kern="1200">
                <a:solidFill>
                  <a:schemeClr val="tx2"/>
                </a:solidFill>
                <a:latin typeface="Museo Sans 300" panose="02000000000000000000" pitchFamily="2" charset="77"/>
                <a:ea typeface="+mn-ea"/>
                <a:cs typeface="+mn-cs"/>
              </a:defRPr>
            </a:lvl4pPr>
            <a:lvl5pPr marL="2095500" indent="-2667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120000"/>
              <a:buFontTx/>
              <a:buBlip>
                <a:blip r:embed="rId3"/>
              </a:buBlip>
              <a:tabLst/>
              <a:defRPr sz="1400" b="0" i="0" kern="1200">
                <a:solidFill>
                  <a:schemeClr val="tx2"/>
                </a:solidFill>
                <a:latin typeface="Museo Sans 300" panose="02000000000000000000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dirty="0">
                <a:latin typeface="Museo Sans 300"/>
              </a:rPr>
              <a:t>Com exceção do </a:t>
            </a:r>
            <a:r>
              <a:rPr lang="pt-BR" sz="1200" dirty="0">
                <a:solidFill>
                  <a:srgbClr val="5274FF"/>
                </a:solidFill>
                <a:latin typeface="Museo Sans 300"/>
              </a:rPr>
              <a:t>Telefone 0800</a:t>
            </a:r>
            <a:r>
              <a:rPr lang="pt-BR" sz="1200" dirty="0">
                <a:latin typeface="Museo Sans 300"/>
              </a:rPr>
              <a:t> e do </a:t>
            </a:r>
            <a:r>
              <a:rPr lang="pt-BR" sz="1200" dirty="0">
                <a:solidFill>
                  <a:srgbClr val="5274FF"/>
                </a:solidFill>
                <a:latin typeface="Museo Sans 300"/>
              </a:rPr>
              <a:t>Consumidor.gov.br</a:t>
            </a:r>
            <a:r>
              <a:rPr lang="pt-BR" sz="1200" dirty="0">
                <a:latin typeface="Museo Sans 300"/>
              </a:rPr>
              <a:t>, houve uma diminuição na média de </a:t>
            </a:r>
            <a:r>
              <a:rPr lang="pt-BR" sz="1200" dirty="0" err="1">
                <a:latin typeface="Museo Sans 300"/>
              </a:rPr>
              <a:t>d.u</a:t>
            </a:r>
            <a:r>
              <a:rPr lang="pt-BR" sz="1200" dirty="0">
                <a:latin typeface="Museo Sans 300"/>
              </a:rPr>
              <a:t>. para a resolução das demandas </a:t>
            </a:r>
            <a:r>
              <a:rPr lang="pt-BR" sz="1200" i="1" dirty="0">
                <a:latin typeface="Museo Sans 300"/>
              </a:rPr>
              <a:t> </a:t>
            </a:r>
            <a:r>
              <a:rPr lang="pt-BR" sz="1200" dirty="0">
                <a:latin typeface="Museo Sans 300"/>
              </a:rPr>
              <a:t>nos demais</a:t>
            </a:r>
            <a:r>
              <a:rPr lang="pt-BR" sz="1200" i="1" dirty="0">
                <a:latin typeface="Museo Sans 300"/>
              </a:rPr>
              <a:t> </a:t>
            </a:r>
            <a:r>
              <a:rPr lang="pt-BR" sz="1200" dirty="0">
                <a:latin typeface="Museo Sans 300"/>
              </a:rPr>
              <a:t>canais de atendimento. A diminuição do prazo em tais canais (</a:t>
            </a:r>
            <a:r>
              <a:rPr lang="pt-BR" sz="1200" dirty="0">
                <a:solidFill>
                  <a:srgbClr val="5274FF"/>
                </a:solidFill>
                <a:latin typeface="Museo Sans 300"/>
              </a:rPr>
              <a:t>E-mail; RDR/BACEN</a:t>
            </a:r>
            <a:r>
              <a:rPr lang="pt-BR" sz="1200" dirty="0">
                <a:latin typeface="Museo Sans 300"/>
              </a:rPr>
              <a:t>) pode ser justificado pelos seguintes pontos:</a:t>
            </a:r>
          </a:p>
          <a:p>
            <a:pPr lvl="1">
              <a:spcBef>
                <a:spcPts val="200"/>
              </a:spcBef>
              <a:buBlip>
                <a:blip r:embed="rId4"/>
              </a:buBlip>
            </a:pPr>
            <a:r>
              <a:rPr lang="pt-BR" sz="1200" dirty="0">
                <a:latin typeface="Museo Sans 300"/>
              </a:rPr>
              <a:t>A diminuição exponencial de demandas recebidas no canal de E-mail posteriores ao processo de melhoria aplicado (</a:t>
            </a:r>
            <a:r>
              <a:rPr lang="pt-BR" sz="1200" i="1" dirty="0">
                <a:latin typeface="Museo Sans 300"/>
              </a:rPr>
              <a:t>filtro de demandas elegíveis – 2ª Instância</a:t>
            </a:r>
            <a:r>
              <a:rPr lang="pt-BR" sz="1200" dirty="0">
                <a:latin typeface="Museo Sans 300"/>
              </a:rPr>
              <a:t>);</a:t>
            </a:r>
          </a:p>
          <a:p>
            <a:pPr lvl="1">
              <a:spcBef>
                <a:spcPts val="200"/>
              </a:spcBef>
              <a:buBlip>
                <a:blip r:embed="rId4"/>
              </a:buBlip>
            </a:pPr>
            <a:r>
              <a:rPr lang="pt-BR" sz="1200" dirty="0">
                <a:solidFill>
                  <a:srgbClr val="4E5D72"/>
                </a:solidFill>
                <a:latin typeface="Museo Sans 300"/>
              </a:rPr>
              <a:t>A</a:t>
            </a:r>
            <a:r>
              <a:rPr lang="pt-BR" sz="1200" dirty="0">
                <a:solidFill>
                  <a:srgbClr val="5274FF"/>
                </a:solidFill>
                <a:latin typeface="Museo Sans 300"/>
              </a:rPr>
              <a:t> </a:t>
            </a:r>
            <a:r>
              <a:rPr lang="pt-BR" sz="1200" dirty="0">
                <a:solidFill>
                  <a:srgbClr val="4E5D72"/>
                </a:solidFill>
                <a:latin typeface="Museo Sans 300"/>
              </a:rPr>
              <a:t>normalização e conclusão do </a:t>
            </a:r>
            <a:r>
              <a:rPr lang="pt-BR" sz="1200" dirty="0">
                <a:solidFill>
                  <a:srgbClr val="44546A"/>
                </a:solidFill>
                <a:latin typeface="Museo Sans 300"/>
              </a:rPr>
              <a:t>cenário relacionado à aquisição de parte da carteira de clientes da Juno </a:t>
            </a:r>
            <a:r>
              <a:rPr lang="pt-BR" sz="1200" dirty="0" err="1">
                <a:solidFill>
                  <a:srgbClr val="44546A"/>
                </a:solidFill>
                <a:latin typeface="Museo Sans 300"/>
              </a:rPr>
              <a:t>by</a:t>
            </a:r>
            <a:r>
              <a:rPr lang="pt-BR" sz="1200" dirty="0">
                <a:solidFill>
                  <a:srgbClr val="44546A"/>
                </a:solidFill>
                <a:latin typeface="Museo Sans 300"/>
              </a:rPr>
              <a:t> </a:t>
            </a:r>
            <a:r>
              <a:rPr lang="pt-BR" sz="1200" dirty="0" err="1">
                <a:solidFill>
                  <a:srgbClr val="44546A"/>
                </a:solidFill>
                <a:latin typeface="Museo Sans 300"/>
              </a:rPr>
              <a:t>Ebanx</a:t>
            </a:r>
            <a:r>
              <a:rPr lang="pt-BR" sz="1200" dirty="0">
                <a:latin typeface="Museo Sans 300"/>
              </a:rPr>
              <a:t>.</a:t>
            </a:r>
          </a:p>
          <a:p>
            <a:r>
              <a:rPr lang="pt-BR" sz="1200" dirty="0">
                <a:latin typeface="Museo Sans 300"/>
              </a:rPr>
              <a:t>Ainda que os canais de </a:t>
            </a:r>
            <a:r>
              <a:rPr lang="pt-BR" sz="1200" dirty="0">
                <a:solidFill>
                  <a:srgbClr val="5274FF"/>
                </a:solidFill>
                <a:latin typeface="Museo Sans 300"/>
              </a:rPr>
              <a:t>Telefone 0800</a:t>
            </a:r>
            <a:r>
              <a:rPr lang="pt-BR" sz="1200" dirty="0">
                <a:latin typeface="Museo Sans 300"/>
              </a:rPr>
              <a:t> e </a:t>
            </a:r>
            <a:r>
              <a:rPr lang="pt-BR" sz="1200" dirty="0">
                <a:solidFill>
                  <a:srgbClr val="5274FF"/>
                </a:solidFill>
                <a:latin typeface="Museo Sans 300"/>
              </a:rPr>
              <a:t>Consumidor.gov.br</a:t>
            </a:r>
            <a:r>
              <a:rPr lang="pt-BR" sz="1200" dirty="0">
                <a:latin typeface="Museo Sans 300"/>
              </a:rPr>
              <a:t> tenham sofrido um aumento no prazo médio de resolução, esse prazo se mantive dentro do Prazo Regulamentar de </a:t>
            </a:r>
            <a:r>
              <a:rPr lang="pt-BR" sz="1200" dirty="0">
                <a:solidFill>
                  <a:srgbClr val="5274FF"/>
                </a:solidFill>
                <a:latin typeface="Museo Sans 300"/>
              </a:rPr>
              <a:t>10 dias úteis.</a:t>
            </a:r>
          </a:p>
          <a:p>
            <a:endParaRPr lang="pt-BR" sz="1200">
              <a:solidFill>
                <a:srgbClr val="5274FF"/>
              </a:solidFill>
            </a:endParaRPr>
          </a:p>
          <a:p>
            <a:pPr marL="457200" lvl="1" indent="0">
              <a:spcBef>
                <a:spcPts val="200"/>
              </a:spcBef>
              <a:buNone/>
            </a:pPr>
            <a:endParaRPr lang="pt-BR" sz="1200"/>
          </a:p>
        </p:txBody>
      </p:sp>
      <p:pic>
        <p:nvPicPr>
          <p:cNvPr id="13" name="Imagem 12" descr="Ícone&#10;&#10;Descrição gerada automaticamente">
            <a:extLst>
              <a:ext uri="{FF2B5EF4-FFF2-40B4-BE49-F238E27FC236}">
                <a16:creationId xmlns:a16="http://schemas.microsoft.com/office/drawing/2014/main" id="{A49848B5-724C-F433-114D-41BDEB6823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9661" y="1366286"/>
            <a:ext cx="439972" cy="439972"/>
          </a:xfrm>
          <a:prstGeom prst="rect">
            <a:avLst/>
          </a:prstGeom>
        </p:spPr>
      </p:pic>
      <p:graphicFrame>
        <p:nvGraphicFramePr>
          <p:cNvPr id="16" name="Tabela 5">
            <a:extLst>
              <a:ext uri="{FF2B5EF4-FFF2-40B4-BE49-F238E27FC236}">
                <a16:creationId xmlns:a16="http://schemas.microsoft.com/office/drawing/2014/main" id="{2FA4EE3C-B985-7949-6240-26F87BC9C2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5133887"/>
              </p:ext>
            </p:extLst>
          </p:nvPr>
        </p:nvGraphicFramePr>
        <p:xfrm>
          <a:off x="1075267" y="4195461"/>
          <a:ext cx="5436198" cy="22877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0523">
                  <a:extLst>
                    <a:ext uri="{9D8B030D-6E8A-4147-A177-3AD203B41FA5}">
                      <a16:colId xmlns:a16="http://schemas.microsoft.com/office/drawing/2014/main" val="1839836608"/>
                    </a:ext>
                  </a:extLst>
                </a:gridCol>
                <a:gridCol w="1216507">
                  <a:extLst>
                    <a:ext uri="{9D8B030D-6E8A-4147-A177-3AD203B41FA5}">
                      <a16:colId xmlns:a16="http://schemas.microsoft.com/office/drawing/2014/main" val="3813099335"/>
                    </a:ext>
                  </a:extLst>
                </a:gridCol>
                <a:gridCol w="1216507">
                  <a:extLst>
                    <a:ext uri="{9D8B030D-6E8A-4147-A177-3AD203B41FA5}">
                      <a16:colId xmlns:a16="http://schemas.microsoft.com/office/drawing/2014/main" val="3351666044"/>
                    </a:ext>
                  </a:extLst>
                </a:gridCol>
                <a:gridCol w="1002661">
                  <a:extLst>
                    <a:ext uri="{9D8B030D-6E8A-4147-A177-3AD203B41FA5}">
                      <a16:colId xmlns:a16="http://schemas.microsoft.com/office/drawing/2014/main" val="1088234757"/>
                    </a:ext>
                  </a:extLst>
                </a:gridCol>
              </a:tblGrid>
              <a:tr h="302715">
                <a:tc>
                  <a:txBody>
                    <a:bodyPr/>
                    <a:lstStyle/>
                    <a:p>
                      <a:pPr algn="ctr"/>
                      <a:r>
                        <a:rPr lang="pt-BR" sz="900" spc="0" dirty="0">
                          <a:latin typeface="Museo Sans 700"/>
                        </a:rPr>
                        <a:t>Canais de Atendimento:</a:t>
                      </a:r>
                    </a:p>
                  </a:txBody>
                  <a:tcPr>
                    <a:solidFill>
                      <a:srgbClr val="5274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ct val="100000"/>
                        </a:lnSpc>
                      </a:pPr>
                      <a:r>
                        <a:rPr lang="pt-BR" sz="900" b="1" i="0" spc="0" dirty="0">
                          <a:solidFill>
                            <a:schemeClr val="bg1"/>
                          </a:solidFill>
                          <a:effectLst/>
                          <a:latin typeface="Museo Sans 700"/>
                        </a:rPr>
                        <a:t>1º Sem./23 </a:t>
                      </a:r>
                      <a:br>
                        <a:rPr lang="pt-BR" sz="900" b="1" i="0" spc="0" dirty="0">
                          <a:solidFill>
                            <a:srgbClr val="FFFFFF"/>
                          </a:solidFill>
                          <a:effectLst/>
                          <a:latin typeface="Museo Sans 700"/>
                        </a:rPr>
                      </a:br>
                      <a:r>
                        <a:rPr lang="pt-BR" sz="900" b="1" i="0" spc="0" dirty="0">
                          <a:solidFill>
                            <a:schemeClr val="bg1"/>
                          </a:solidFill>
                          <a:effectLst/>
                          <a:latin typeface="Museo Sans 700"/>
                        </a:rPr>
                        <a:t>Média #</a:t>
                      </a:r>
                    </a:p>
                  </a:txBody>
                  <a:tcPr marL="60191" marR="60191" marT="30096" marB="30096" anchor="ctr">
                    <a:solidFill>
                      <a:srgbClr val="5274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1" i="0" spc="0" dirty="0">
                          <a:solidFill>
                            <a:schemeClr val="bg1"/>
                          </a:solidFill>
                          <a:effectLst/>
                          <a:latin typeface="Museo Sans 300" panose="02000000000000000000"/>
                        </a:rPr>
                        <a:t>2º Sem./23</a:t>
                      </a:r>
                      <a:br>
                        <a:rPr lang="pt-BR" sz="900" b="1" i="0" spc="0" dirty="0">
                          <a:solidFill>
                            <a:srgbClr val="FFFFFF"/>
                          </a:solidFill>
                          <a:effectLst/>
                          <a:latin typeface="Museo Sans 300" panose="02000000000000000000"/>
                        </a:rPr>
                      </a:br>
                      <a:r>
                        <a:rPr lang="pt-BR" sz="900" b="1" i="0" spc="0" dirty="0">
                          <a:solidFill>
                            <a:schemeClr val="bg1"/>
                          </a:solidFill>
                          <a:effectLst/>
                          <a:latin typeface="Museo Sans 300" panose="02000000000000000000"/>
                        </a:rPr>
                        <a:t>Média #</a:t>
                      </a:r>
                    </a:p>
                  </a:txBody>
                  <a:tcPr marL="60191" marR="60191" marT="30096" marB="30096" anchor="ctr">
                    <a:solidFill>
                      <a:srgbClr val="5274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ct val="100000"/>
                        </a:lnSpc>
                      </a:pPr>
                      <a:r>
                        <a:rPr lang="pt-BR" sz="900" b="1" i="0" spc="0" dirty="0">
                          <a:solidFill>
                            <a:schemeClr val="bg1"/>
                          </a:solidFill>
                          <a:effectLst/>
                          <a:latin typeface="Museo Sans 700"/>
                        </a:rPr>
                        <a:t>Elevação do Período %</a:t>
                      </a:r>
                    </a:p>
                  </a:txBody>
                  <a:tcPr marL="60191" marR="60191" marT="30096" marB="30096" anchor="ctr">
                    <a:solidFill>
                      <a:srgbClr val="5274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0140355"/>
                  </a:ext>
                </a:extLst>
              </a:tr>
              <a:tr h="289619">
                <a:tc>
                  <a:txBody>
                    <a:bodyPr/>
                    <a:lstStyle/>
                    <a:p>
                      <a:pPr marL="0" lvl="0" algn="ctr">
                        <a:buNone/>
                      </a:pPr>
                      <a:r>
                        <a:rPr lang="pt-BR" sz="900" b="0" i="0" u="none" strike="noStrike" kern="1200" spc="0" noProof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Museo Sans 300" panose="02000000000000000000"/>
                        </a:rPr>
                        <a:t>Consumidor.gov.br</a:t>
                      </a:r>
                      <a:endParaRPr lang="pt-BR" sz="900" b="0" i="0" u="none" strike="noStrike" kern="1200" spc="0" noProof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Museo Sans 300" panose="02000000000000000000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solidFill>
                      <a:srgbClr val="D3D8D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BR" sz="900" b="1" i="0" spc="0" dirty="0">
                          <a:solidFill>
                            <a:schemeClr val="tx1"/>
                          </a:solidFill>
                          <a:effectLst/>
                          <a:latin typeface="Museo Sans 300" panose="02000000000000000000"/>
                        </a:rPr>
                        <a:t>5.6</a:t>
                      </a:r>
                    </a:p>
                  </a:txBody>
                  <a:tcPr marL="60191" marR="60191" marT="30096" marB="30096" anchor="ctr">
                    <a:solidFill>
                      <a:srgbClr val="D3D8D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BR" sz="900" b="1" i="0" spc="0" dirty="0">
                          <a:solidFill>
                            <a:srgbClr val="F0F2F6"/>
                          </a:solidFill>
                          <a:effectLst/>
                          <a:latin typeface="Museo Sans 300" panose="02000000000000000000"/>
                        </a:rPr>
                        <a:t>5.9</a:t>
                      </a:r>
                    </a:p>
                  </a:txBody>
                  <a:tcPr marL="60191" marR="60191" marT="30096" marB="30096" anchor="ctr">
                    <a:solidFill>
                      <a:srgbClr val="5274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BR" sz="900" b="0" i="0" spc="0" dirty="0">
                          <a:solidFill>
                            <a:srgbClr val="5274FF"/>
                          </a:solidFill>
                          <a:effectLst/>
                          <a:latin typeface="Museo Sans 300" panose="02000000000000000000"/>
                        </a:rPr>
                        <a:t>+5.4</a:t>
                      </a:r>
                    </a:p>
                  </a:txBody>
                  <a:tcPr marL="60191" marR="60191" marT="30096" marB="30096" anchor="ctr">
                    <a:solidFill>
                      <a:srgbClr val="D3D8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7573854"/>
                  </a:ext>
                </a:extLst>
              </a:tr>
              <a:tr h="289619">
                <a:tc>
                  <a:txBody>
                    <a:bodyPr/>
                    <a:lstStyle/>
                    <a:p>
                      <a:pPr marL="0" lvl="0" algn="ctr">
                        <a:buNone/>
                      </a:pPr>
                      <a:r>
                        <a:rPr lang="pt-BR" sz="900" b="0" i="0" u="none" strike="noStrike" kern="1200" spc="0" noProof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Museo Sans 300" panose="02000000000000000000"/>
                        </a:rPr>
                        <a:t> ouvidoria@iugu.com</a:t>
                      </a:r>
                      <a:endParaRPr lang="pt-BR" sz="900" b="0" i="0" u="none" strike="noStrike" kern="1200" spc="0" noProof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Museo Sans 300" panose="02000000000000000000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solidFill>
                      <a:srgbClr val="F0F2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BR" sz="900" b="1" spc="0" dirty="0">
                          <a:solidFill>
                            <a:schemeClr val="tx1"/>
                          </a:solidFill>
                          <a:effectLst/>
                          <a:latin typeface="Museo Sans 300"/>
                        </a:rPr>
                        <a:t>2.1</a:t>
                      </a:r>
                    </a:p>
                  </a:txBody>
                  <a:tcPr marL="67435" marR="67435" marT="33718" marB="33718" anchor="ctr">
                    <a:solidFill>
                      <a:srgbClr val="F0F2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BR" sz="900" b="1" spc="0" dirty="0">
                          <a:solidFill>
                            <a:srgbClr val="F0F2F6"/>
                          </a:solidFill>
                          <a:effectLst/>
                          <a:latin typeface="Museo Sans 300"/>
                        </a:rPr>
                        <a:t>1.7</a:t>
                      </a:r>
                    </a:p>
                  </a:txBody>
                  <a:tcPr marL="67435" marR="67435" marT="33718" marB="33718" anchor="ctr">
                    <a:solidFill>
                      <a:srgbClr val="5274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BR" sz="900" spc="0" dirty="0">
                          <a:solidFill>
                            <a:srgbClr val="5274FF"/>
                          </a:solidFill>
                          <a:effectLst/>
                          <a:latin typeface="Museo Sans 300"/>
                        </a:rPr>
                        <a:t>-19</a:t>
                      </a:r>
                    </a:p>
                  </a:txBody>
                  <a:tcPr marL="67435" marR="67435" marT="33718" marB="33718" anchor="ctr">
                    <a:solidFill>
                      <a:srgbClr val="F0F2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8280131"/>
                  </a:ext>
                </a:extLst>
              </a:tr>
              <a:tr h="289619">
                <a:tc>
                  <a:txBody>
                    <a:bodyPr/>
                    <a:lstStyle/>
                    <a:p>
                      <a:pPr marL="0" lvl="0" algn="ctr">
                        <a:buNone/>
                      </a:pPr>
                      <a:r>
                        <a:rPr lang="pt-BR" sz="900" b="0" i="0" u="none" strike="noStrike" kern="1200" spc="0" noProof="0" dirty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Museo Sans 300" panose="02000000000000000000"/>
                        </a:rPr>
                        <a:t>Telefone 0800</a:t>
                      </a:r>
                      <a:endParaRPr lang="pt-BR" sz="900" spc="0" dirty="0">
                        <a:solidFill>
                          <a:schemeClr val="bg2">
                            <a:lumMod val="10000"/>
                          </a:schemeClr>
                        </a:solidFill>
                        <a:latin typeface="Museo Sans 300" panose="02000000000000000000"/>
                      </a:endParaRPr>
                    </a:p>
                  </a:txBody>
                  <a:tcPr marL="182880" marR="182880" marT="91440" marB="91440" anchor="ctr">
                    <a:solidFill>
                      <a:srgbClr val="D3D8D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BR" sz="900" b="1" spc="0" dirty="0">
                          <a:solidFill>
                            <a:schemeClr val="tx1"/>
                          </a:solidFill>
                          <a:effectLst/>
                          <a:latin typeface="Museo Sans 300"/>
                        </a:rPr>
                        <a:t>1.0</a:t>
                      </a:r>
                    </a:p>
                  </a:txBody>
                  <a:tcPr marL="67435" marR="67435" marT="33718" marB="33718" anchor="ctr">
                    <a:solidFill>
                      <a:srgbClr val="D3D8D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BR" sz="900" b="1" spc="0" dirty="0">
                          <a:solidFill>
                            <a:srgbClr val="F0F2F6"/>
                          </a:solidFill>
                          <a:effectLst/>
                          <a:latin typeface="Museo Sans 300"/>
                        </a:rPr>
                        <a:t>1.8</a:t>
                      </a:r>
                    </a:p>
                  </a:txBody>
                  <a:tcPr marL="67435" marR="67435" marT="33718" marB="33718" anchor="ctr">
                    <a:solidFill>
                      <a:srgbClr val="5274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BR" sz="900" spc="0" dirty="0">
                          <a:solidFill>
                            <a:srgbClr val="5274FF"/>
                          </a:solidFill>
                          <a:effectLst/>
                          <a:latin typeface="Museo Sans 300"/>
                        </a:rPr>
                        <a:t>+80</a:t>
                      </a:r>
                    </a:p>
                  </a:txBody>
                  <a:tcPr marL="67435" marR="67435" marT="33718" marB="33718" anchor="ctr">
                    <a:solidFill>
                      <a:srgbClr val="D3D8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1303073"/>
                  </a:ext>
                </a:extLst>
              </a:tr>
              <a:tr h="289619">
                <a:tc>
                  <a:txBody>
                    <a:bodyPr/>
                    <a:lstStyle/>
                    <a:p>
                      <a:pPr marL="0" lvl="0" algn="ctr">
                        <a:buNone/>
                      </a:pPr>
                      <a:r>
                        <a:rPr lang="pt-BR" sz="900" b="0" i="0" u="none" strike="noStrike" kern="1200" spc="0" noProof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Museo Sans 300" panose="02000000000000000000"/>
                        </a:rPr>
                        <a:t> RDR (Bacen)</a:t>
                      </a:r>
                      <a:endParaRPr lang="pt-BR" sz="900" kern="1200" spc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Museo Sans 300" panose="02000000000000000000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solidFill>
                      <a:srgbClr val="F0F2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BR" sz="900" b="1" spc="0" dirty="0">
                          <a:solidFill>
                            <a:schemeClr val="tx1"/>
                          </a:solidFill>
                          <a:effectLst/>
                          <a:latin typeface="Museo Sans 300"/>
                        </a:rPr>
                        <a:t>7.6</a:t>
                      </a:r>
                    </a:p>
                  </a:txBody>
                  <a:tcPr marL="67435" marR="67435" marT="33718" marB="33718" anchor="ctr">
                    <a:solidFill>
                      <a:srgbClr val="F0F2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BR" sz="900" b="1" spc="0" dirty="0">
                          <a:solidFill>
                            <a:srgbClr val="F0F2F6"/>
                          </a:solidFill>
                          <a:effectLst/>
                          <a:latin typeface="Museo Sans 300"/>
                        </a:rPr>
                        <a:t>6.8</a:t>
                      </a:r>
                    </a:p>
                  </a:txBody>
                  <a:tcPr marL="67435" marR="67435" marT="33718" marB="33718" anchor="ctr">
                    <a:solidFill>
                      <a:srgbClr val="5274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BR" sz="900" spc="0" dirty="0">
                          <a:solidFill>
                            <a:srgbClr val="5274FF"/>
                          </a:solidFill>
                          <a:effectLst/>
                          <a:latin typeface="Museo Sans 300"/>
                        </a:rPr>
                        <a:t>-10.5</a:t>
                      </a:r>
                    </a:p>
                  </a:txBody>
                  <a:tcPr marL="67435" marR="67435" marT="33718" marB="33718" anchor="ctr">
                    <a:solidFill>
                      <a:srgbClr val="F0F2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1413999"/>
                  </a:ext>
                </a:extLst>
              </a:tr>
              <a:tr h="289619">
                <a:tc>
                  <a:txBody>
                    <a:bodyPr/>
                    <a:lstStyle/>
                    <a:p>
                      <a:pPr marL="0" lvl="0" algn="ctr">
                        <a:buNone/>
                      </a:pPr>
                      <a:r>
                        <a:rPr lang="pt-BR" sz="900" b="1" i="0" u="none" strike="noStrike" kern="1200" spc="0" noProof="0" dirty="0">
                          <a:solidFill>
                            <a:srgbClr val="5274FF"/>
                          </a:solidFill>
                          <a:effectLst/>
                          <a:latin typeface="Museo Sans 300" panose="02000000000000000000"/>
                        </a:rPr>
                        <a:t>Média Geral</a:t>
                      </a:r>
                      <a:endParaRPr lang="pt-BR" sz="900" b="1" kern="1200" spc="0" dirty="0">
                        <a:solidFill>
                          <a:srgbClr val="5274FF"/>
                        </a:solidFill>
                        <a:effectLst/>
                        <a:latin typeface="Museo Sans 300" panose="02000000000000000000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solidFill>
                      <a:srgbClr val="D3D8D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ct val="100000"/>
                        </a:lnSpc>
                      </a:pPr>
                      <a:r>
                        <a:rPr lang="pt-BR" sz="1000" b="1" i="0" spc="0" dirty="0">
                          <a:solidFill>
                            <a:schemeClr val="tx1"/>
                          </a:solidFill>
                          <a:effectLst/>
                          <a:latin typeface="Museo Sans 300" panose="02000000000000000000"/>
                        </a:rPr>
                        <a:t>4.1</a:t>
                      </a:r>
                    </a:p>
                  </a:txBody>
                  <a:tcPr marL="60191" marR="60191" marT="30096" marB="30096" anchor="ctr">
                    <a:solidFill>
                      <a:srgbClr val="D3D8D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ct val="100000"/>
                        </a:lnSpc>
                      </a:pPr>
                      <a:r>
                        <a:rPr lang="pt-BR" sz="1000" b="1" i="0" spc="0" dirty="0">
                          <a:solidFill>
                            <a:srgbClr val="F0F2F6"/>
                          </a:solidFill>
                          <a:effectLst/>
                          <a:latin typeface="Museo Sans 300" panose="02000000000000000000"/>
                        </a:rPr>
                        <a:t>4.0</a:t>
                      </a:r>
                    </a:p>
                  </a:txBody>
                  <a:tcPr marL="60191" marR="60191" marT="30096" marB="30096"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ct val="100000"/>
                        </a:lnSpc>
                      </a:pPr>
                      <a:r>
                        <a:rPr lang="pt-BR" sz="900" b="1" i="0" spc="0" dirty="0">
                          <a:solidFill>
                            <a:srgbClr val="5274FF"/>
                          </a:solidFill>
                          <a:effectLst/>
                          <a:latin typeface="Museo Sans 300" panose="02000000000000000000"/>
                        </a:rPr>
                        <a:t>-2.4</a:t>
                      </a:r>
                    </a:p>
                  </a:txBody>
                  <a:tcPr marL="60191" marR="60191" marT="30096" marB="30096" anchor="ctr">
                    <a:solidFill>
                      <a:srgbClr val="D3D8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8829901"/>
                  </a:ext>
                </a:extLst>
              </a:tr>
              <a:tr h="353072">
                <a:tc>
                  <a:txBody>
                    <a:bodyPr/>
                    <a:lstStyle/>
                    <a:p>
                      <a:pPr marL="0" lvl="0" algn="ctr">
                        <a:buNone/>
                      </a:pPr>
                      <a:r>
                        <a:rPr lang="pt-BR" sz="900" b="1" i="0" u="none" strike="noStrike" kern="1200" spc="0" noProof="0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Museo Sans 300" panose="02000000000000000000"/>
                        </a:rPr>
                        <a:t>Target D.U (Prazo Reg.)</a:t>
                      </a:r>
                      <a:endParaRPr lang="pt-BR" sz="900" b="1" kern="1200" spc="0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Museo Sans 300" panose="02000000000000000000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solidFill>
                      <a:srgbClr val="F0F2F6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base"/>
                      <a:r>
                        <a:rPr lang="pt-BR" sz="1000" b="1" i="0" spc="0" dirty="0">
                          <a:solidFill>
                            <a:schemeClr val="tx1"/>
                          </a:solidFill>
                          <a:effectLst/>
                          <a:latin typeface="Museo Sans 300" panose="02000000000000000000"/>
                        </a:rPr>
                        <a:t>10</a:t>
                      </a:r>
                    </a:p>
                  </a:txBody>
                  <a:tcPr marL="60191" marR="60191" marT="30096" marB="30096" anchor="ctr"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base"/>
                      <a:r>
                        <a:rPr lang="pt-BR" sz="900" b="0" i="0">
                          <a:solidFill>
                            <a:srgbClr val="F0F2F6"/>
                          </a:solidFill>
                          <a:effectLst/>
                          <a:latin typeface="Museo Sans 300" panose="02000000000000000000" pitchFamily="2" charset="77"/>
                        </a:rPr>
                        <a:t>-</a:t>
                      </a:r>
                    </a:p>
                  </a:txBody>
                  <a:tcPr marL="60191" marR="60191" marT="30096" marB="30096" anchor="ctr">
                    <a:solidFill>
                      <a:srgbClr val="5274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base"/>
                      <a:r>
                        <a:rPr lang="pt-BR" sz="900" b="0" i="0">
                          <a:solidFill>
                            <a:srgbClr val="FF0000"/>
                          </a:solidFill>
                          <a:effectLst/>
                          <a:latin typeface="Museo Sans 300" panose="02000000000000000000" pitchFamily="2" charset="77"/>
                        </a:rPr>
                        <a:t>+10.3</a:t>
                      </a:r>
                    </a:p>
                  </a:txBody>
                  <a:tcPr marL="60191" marR="60191" marT="30096" marB="30096" anchor="ctr">
                    <a:solidFill>
                      <a:srgbClr val="F0F2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8745298"/>
                  </a:ext>
                </a:extLst>
              </a:tr>
            </a:tbl>
          </a:graphicData>
        </a:graphic>
      </p:graphicFrame>
      <p:sp>
        <p:nvSpPr>
          <p:cNvPr id="20" name="Espaço Reservado para Texto 6">
            <a:extLst>
              <a:ext uri="{FF2B5EF4-FFF2-40B4-BE49-F238E27FC236}">
                <a16:creationId xmlns:a16="http://schemas.microsoft.com/office/drawing/2014/main" id="{EA578627-8CE7-9866-04ED-A74AEF0A15CE}"/>
              </a:ext>
            </a:extLst>
          </p:cNvPr>
          <p:cNvSpPr txBox="1">
            <a:spLocks/>
          </p:cNvSpPr>
          <p:nvPr/>
        </p:nvSpPr>
        <p:spPr>
          <a:xfrm>
            <a:off x="7356476" y="3939930"/>
            <a:ext cx="1656630" cy="370824"/>
          </a:xfrm>
          <a:prstGeom prst="rect">
            <a:avLst/>
          </a:prstGeom>
        </p:spPr>
        <p:txBody>
          <a:bodyPr lIns="216000" rIns="108000"/>
          <a:lstStyle>
            <a:lvl1pPr marL="269875" indent="-269875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120000"/>
              <a:buFontTx/>
              <a:buBlip>
                <a:blip r:embed="rId3"/>
              </a:buBlip>
              <a:tabLst/>
              <a:defRPr sz="1400" b="0" i="0" kern="1200">
                <a:solidFill>
                  <a:schemeClr val="tx2"/>
                </a:solidFill>
                <a:latin typeface="Museo Sans 300" panose="02000000000000000000" pitchFamily="2" charset="77"/>
                <a:ea typeface="+mn-ea"/>
                <a:cs typeface="+mn-cs"/>
              </a:defRPr>
            </a:lvl1pPr>
            <a:lvl2pPr marL="762000" indent="-3048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120000"/>
              <a:buFontTx/>
              <a:buBlip>
                <a:blip r:embed="rId3"/>
              </a:buBlip>
              <a:tabLst>
                <a:tab pos="746125" algn="l"/>
              </a:tabLst>
              <a:defRPr sz="1400" b="0" i="0" kern="1200">
                <a:solidFill>
                  <a:schemeClr val="tx2"/>
                </a:solidFill>
                <a:latin typeface="Museo Sans 300" panose="02000000000000000000" pitchFamily="2" charset="77"/>
                <a:ea typeface="+mn-ea"/>
                <a:cs typeface="+mn-cs"/>
              </a:defRPr>
            </a:lvl2pPr>
            <a:lvl3pPr marL="1206500" indent="-2921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120000"/>
              <a:buFontTx/>
              <a:buBlip>
                <a:blip r:embed="rId3"/>
              </a:buBlip>
              <a:tabLst/>
              <a:defRPr sz="1400" b="0" i="0" kern="1200">
                <a:solidFill>
                  <a:schemeClr val="tx2"/>
                </a:solidFill>
                <a:latin typeface="Museo Sans 300" panose="02000000000000000000" pitchFamily="2" charset="77"/>
                <a:ea typeface="+mn-ea"/>
                <a:cs typeface="+mn-cs"/>
              </a:defRPr>
            </a:lvl3pPr>
            <a:lvl4pPr marL="1651000" indent="-2794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120000"/>
              <a:buFontTx/>
              <a:buBlip>
                <a:blip r:embed="rId3"/>
              </a:buBlip>
              <a:tabLst/>
              <a:defRPr sz="1400" b="0" i="0" kern="1200">
                <a:solidFill>
                  <a:schemeClr val="tx2"/>
                </a:solidFill>
                <a:latin typeface="Museo Sans 300" panose="02000000000000000000" pitchFamily="2" charset="77"/>
                <a:ea typeface="+mn-ea"/>
                <a:cs typeface="+mn-cs"/>
              </a:defRPr>
            </a:lvl4pPr>
            <a:lvl5pPr marL="2095500" indent="-2667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120000"/>
              <a:buFontTx/>
              <a:buBlip>
                <a:blip r:embed="rId3"/>
              </a:buBlip>
              <a:tabLst/>
              <a:defRPr sz="1400" b="0" i="0" kern="1200">
                <a:solidFill>
                  <a:schemeClr val="tx2"/>
                </a:solidFill>
                <a:latin typeface="Museo Sans 300" panose="02000000000000000000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/>
              <a:t>Comparativo:</a:t>
            </a:r>
          </a:p>
        </p:txBody>
      </p:sp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F06299F9-6455-98BC-23C0-D5A66720CB8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9634064"/>
              </p:ext>
            </p:extLst>
          </p:nvPr>
        </p:nvGraphicFramePr>
        <p:xfrm>
          <a:off x="7526514" y="4346333"/>
          <a:ext cx="3846184" cy="23077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00000000-0008-0000-0700-00000C000000}"/>
              </a:ext>
              <a:ext uri="{147F2762-F138-4A5C-976F-8EAC2B608ADB}">
                <a16:predDERef xmlns:a16="http://schemas.microsoft.com/office/drawing/2014/main" pred="{D9992D67-3929-4F32-8658-67B328F3483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7713947"/>
              </p:ext>
            </p:extLst>
          </p:nvPr>
        </p:nvGraphicFramePr>
        <p:xfrm>
          <a:off x="7055556" y="1024819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353195056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Texto 16">
            <a:extLst>
              <a:ext uri="{FF2B5EF4-FFF2-40B4-BE49-F238E27FC236}">
                <a16:creationId xmlns:a16="http://schemas.microsoft.com/office/drawing/2014/main" id="{DA2EAC33-CDA6-B5EE-F687-EDABB950A3C9}"/>
              </a:ext>
            </a:extLst>
          </p:cNvPr>
          <p:cNvSpPr txBox="1">
            <a:spLocks/>
          </p:cNvSpPr>
          <p:nvPr/>
        </p:nvSpPr>
        <p:spPr>
          <a:xfrm>
            <a:off x="695324" y="678927"/>
            <a:ext cx="4947830" cy="208511"/>
          </a:xfrm>
          <a:prstGeom prst="rect">
            <a:avLst/>
          </a:prstGeom>
        </p:spPr>
        <p:txBody>
          <a:bodyPr lIns="36000" tIns="0" rIns="3600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0" i="0" kern="1200" spc="300">
                <a:solidFill>
                  <a:srgbClr val="55565E"/>
                </a:solidFill>
                <a:latin typeface="Museo Sans 300" panose="02000000000000000000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pt-BR"/>
              <a:t>Relatório - 2º Semestre de 2023- Ouvidoria.</a:t>
            </a:r>
            <a:endParaRPr lang="en-US"/>
          </a:p>
        </p:txBody>
      </p:sp>
      <p:sp>
        <p:nvSpPr>
          <p:cNvPr id="8" name="Espaço Reservado para Texto 16">
            <a:extLst>
              <a:ext uri="{FF2B5EF4-FFF2-40B4-BE49-F238E27FC236}">
                <a16:creationId xmlns:a16="http://schemas.microsoft.com/office/drawing/2014/main" id="{D1C24085-A235-A9BB-C341-4712700411CE}"/>
              </a:ext>
            </a:extLst>
          </p:cNvPr>
          <p:cNvSpPr txBox="1">
            <a:spLocks/>
          </p:cNvSpPr>
          <p:nvPr/>
        </p:nvSpPr>
        <p:spPr>
          <a:xfrm>
            <a:off x="695325" y="971045"/>
            <a:ext cx="5942541" cy="888235"/>
          </a:xfrm>
          <a:prstGeom prst="rect">
            <a:avLst/>
          </a:prstGeom>
        </p:spPr>
        <p:txBody>
          <a:bodyPr lIns="36000" tIns="45720" rIns="36000" bIns="45720"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i="0" kern="1200" spc="-150">
                <a:solidFill>
                  <a:schemeClr val="tx1"/>
                </a:solidFill>
                <a:latin typeface="Museo Sans 700" panose="02000000000000000000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>
                <a:latin typeface="Museo Sans 700"/>
              </a:rPr>
              <a:t>Comparativo entre Canais de Atendimento</a:t>
            </a:r>
            <a:r>
              <a:rPr lang="pt-BR" dirty="0">
                <a:solidFill>
                  <a:srgbClr val="5274FF"/>
                </a:solidFill>
                <a:latin typeface="Museo Sans 700"/>
              </a:rPr>
              <a:t>:</a:t>
            </a:r>
            <a:r>
              <a:rPr lang="pt-BR" dirty="0">
                <a:latin typeface="Museo Sans 700"/>
              </a:rPr>
              <a:t> </a:t>
            </a:r>
            <a:r>
              <a:rPr lang="pt-BR" dirty="0">
                <a:solidFill>
                  <a:srgbClr val="5274FF"/>
                </a:solidFill>
                <a:latin typeface="Museo Sans 700"/>
              </a:rPr>
              <a:t>Demandas Atendidas Fora do Prazo</a:t>
            </a:r>
            <a:r>
              <a:rPr lang="pt-BR" dirty="0">
                <a:latin typeface="Museo Sans 700"/>
              </a:rPr>
              <a:t>.</a:t>
            </a:r>
          </a:p>
        </p:txBody>
      </p:sp>
      <p:sp>
        <p:nvSpPr>
          <p:cNvPr id="9" name="Espaço Reservado para Texto 16">
            <a:extLst>
              <a:ext uri="{FF2B5EF4-FFF2-40B4-BE49-F238E27FC236}">
                <a16:creationId xmlns:a16="http://schemas.microsoft.com/office/drawing/2014/main" id="{7F758C59-AA10-79A5-FFF3-D1F43E169971}"/>
              </a:ext>
            </a:extLst>
          </p:cNvPr>
          <p:cNvSpPr txBox="1">
            <a:spLocks/>
          </p:cNvSpPr>
          <p:nvPr/>
        </p:nvSpPr>
        <p:spPr>
          <a:xfrm>
            <a:off x="729191" y="1875153"/>
            <a:ext cx="4140202" cy="324217"/>
          </a:xfrm>
          <a:prstGeom prst="rect">
            <a:avLst/>
          </a:prstGeom>
        </p:spPr>
        <p:txBody>
          <a:bodyPr lIns="0" r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i="0" kern="1200">
                <a:solidFill>
                  <a:srgbClr val="55565E"/>
                </a:solidFill>
                <a:latin typeface="Museo Sans 700" panose="02000000000000000000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/>
              <a:t>Pontos Observados:</a:t>
            </a:r>
          </a:p>
        </p:txBody>
      </p:sp>
      <p:sp>
        <p:nvSpPr>
          <p:cNvPr id="12" name="Espaço Reservado para Texto 6">
            <a:extLst>
              <a:ext uri="{FF2B5EF4-FFF2-40B4-BE49-F238E27FC236}">
                <a16:creationId xmlns:a16="http://schemas.microsoft.com/office/drawing/2014/main" id="{C80148ED-E834-CC41-2CDD-FAD721A35F65}"/>
              </a:ext>
            </a:extLst>
          </p:cNvPr>
          <p:cNvSpPr txBox="1">
            <a:spLocks/>
          </p:cNvSpPr>
          <p:nvPr/>
        </p:nvSpPr>
        <p:spPr>
          <a:xfrm>
            <a:off x="514840" y="2203102"/>
            <a:ext cx="6516549" cy="1772226"/>
          </a:xfrm>
          <a:prstGeom prst="rect">
            <a:avLst/>
          </a:prstGeom>
        </p:spPr>
        <p:txBody>
          <a:bodyPr lIns="216000" tIns="45720" rIns="108000" bIns="45720" anchor="t"/>
          <a:lstStyle>
            <a:lvl1pPr marL="269875" indent="-269875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120000"/>
              <a:buFontTx/>
              <a:buBlip>
                <a:blip r:embed="rId3"/>
              </a:buBlip>
              <a:tabLst/>
              <a:defRPr sz="1400" b="0" i="0" kern="1200">
                <a:solidFill>
                  <a:schemeClr val="tx2"/>
                </a:solidFill>
                <a:latin typeface="Museo Sans 300" panose="02000000000000000000" pitchFamily="2" charset="77"/>
                <a:ea typeface="+mn-ea"/>
                <a:cs typeface="+mn-cs"/>
              </a:defRPr>
            </a:lvl1pPr>
            <a:lvl2pPr marL="762000" indent="-3048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120000"/>
              <a:buFontTx/>
              <a:buBlip>
                <a:blip r:embed="rId3"/>
              </a:buBlip>
              <a:tabLst>
                <a:tab pos="746125" algn="l"/>
              </a:tabLst>
              <a:defRPr sz="1400" b="0" i="0" kern="1200">
                <a:solidFill>
                  <a:schemeClr val="tx2"/>
                </a:solidFill>
                <a:latin typeface="Museo Sans 300" panose="02000000000000000000" pitchFamily="2" charset="77"/>
                <a:ea typeface="+mn-ea"/>
                <a:cs typeface="+mn-cs"/>
              </a:defRPr>
            </a:lvl2pPr>
            <a:lvl3pPr marL="1206500" indent="-2921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120000"/>
              <a:buFontTx/>
              <a:buBlip>
                <a:blip r:embed="rId3"/>
              </a:buBlip>
              <a:tabLst/>
              <a:defRPr sz="1400" b="0" i="0" kern="1200">
                <a:solidFill>
                  <a:schemeClr val="tx2"/>
                </a:solidFill>
                <a:latin typeface="Museo Sans 300" panose="02000000000000000000" pitchFamily="2" charset="77"/>
                <a:ea typeface="+mn-ea"/>
                <a:cs typeface="+mn-cs"/>
              </a:defRPr>
            </a:lvl3pPr>
            <a:lvl4pPr marL="1651000" indent="-2794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120000"/>
              <a:buFontTx/>
              <a:buBlip>
                <a:blip r:embed="rId3"/>
              </a:buBlip>
              <a:tabLst/>
              <a:defRPr sz="1400" b="0" i="0" kern="1200">
                <a:solidFill>
                  <a:schemeClr val="tx2"/>
                </a:solidFill>
                <a:latin typeface="Museo Sans 300" panose="02000000000000000000" pitchFamily="2" charset="77"/>
                <a:ea typeface="+mn-ea"/>
                <a:cs typeface="+mn-cs"/>
              </a:defRPr>
            </a:lvl4pPr>
            <a:lvl5pPr marL="2095500" indent="-2667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120000"/>
              <a:buFontTx/>
              <a:buBlip>
                <a:blip r:embed="rId3"/>
              </a:buBlip>
              <a:tabLst/>
              <a:defRPr sz="1400" b="0" i="0" kern="1200">
                <a:solidFill>
                  <a:schemeClr val="tx2"/>
                </a:solidFill>
                <a:latin typeface="Museo Sans 300" panose="02000000000000000000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50825" indent="-285750">
              <a:buBlip>
                <a:blip r:embed="rId4"/>
              </a:buBlip>
            </a:pPr>
            <a:r>
              <a:rPr lang="pt-BR" sz="1200" dirty="0">
                <a:solidFill>
                  <a:srgbClr val="4E5D72"/>
                </a:solidFill>
                <a:latin typeface="Museo Sans 300"/>
              </a:rPr>
              <a:t>A diminuição de Demandas Atendidas fora do prazo se deve principalmente à normalização do atendimento nos canais de Ouvidoria, posteriormente a normalização e conclusão do </a:t>
            </a:r>
            <a:r>
              <a:rPr lang="pt-BR" sz="1200" dirty="0">
                <a:solidFill>
                  <a:srgbClr val="44546A"/>
                </a:solidFill>
                <a:latin typeface="Museo Sans 300"/>
              </a:rPr>
              <a:t>cenário relacionado à aquisição de parte da carteira de clientes da </a:t>
            </a:r>
            <a:r>
              <a:rPr lang="pt-BR" sz="1200" i="1" dirty="0">
                <a:solidFill>
                  <a:srgbClr val="44546A"/>
                </a:solidFill>
                <a:latin typeface="Museo Sans 300"/>
              </a:rPr>
              <a:t>Juno </a:t>
            </a:r>
            <a:r>
              <a:rPr lang="pt-BR" sz="1200" i="1" dirty="0" err="1">
                <a:solidFill>
                  <a:srgbClr val="44546A"/>
                </a:solidFill>
                <a:latin typeface="Museo Sans 300"/>
              </a:rPr>
              <a:t>by</a:t>
            </a:r>
            <a:r>
              <a:rPr lang="pt-BR" sz="1200" i="1" dirty="0">
                <a:solidFill>
                  <a:srgbClr val="44546A"/>
                </a:solidFill>
                <a:latin typeface="Museo Sans 300"/>
              </a:rPr>
              <a:t> </a:t>
            </a:r>
            <a:r>
              <a:rPr lang="pt-BR" sz="1200" i="1" dirty="0" err="1">
                <a:solidFill>
                  <a:srgbClr val="44546A"/>
                </a:solidFill>
                <a:latin typeface="Museo Sans 300"/>
              </a:rPr>
              <a:t>Ebanx</a:t>
            </a:r>
            <a:r>
              <a:rPr lang="pt-BR" sz="1200" dirty="0">
                <a:latin typeface="Museo Sans 300"/>
              </a:rPr>
              <a:t>.</a:t>
            </a:r>
          </a:p>
          <a:p>
            <a:pPr marL="250825" indent="-285750">
              <a:buBlip>
                <a:blip r:embed="rId4"/>
              </a:buBlip>
            </a:pPr>
            <a:r>
              <a:rPr lang="pt-BR" sz="1200" dirty="0">
                <a:solidFill>
                  <a:srgbClr val="4E5D72"/>
                </a:solidFill>
                <a:latin typeface="Museo Sans 300"/>
              </a:rPr>
              <a:t>Apenas </a:t>
            </a:r>
            <a:r>
              <a:rPr lang="pt-BR" sz="1200" b="1" dirty="0">
                <a:solidFill>
                  <a:srgbClr val="4E5D72"/>
                </a:solidFill>
                <a:latin typeface="Museo Sans 300"/>
              </a:rPr>
              <a:t>0,4% </a:t>
            </a:r>
            <a:r>
              <a:rPr lang="pt-BR" sz="1200" dirty="0">
                <a:solidFill>
                  <a:srgbClr val="4E5D72"/>
                </a:solidFill>
                <a:latin typeface="Museo Sans 300"/>
              </a:rPr>
              <a:t>das demandas foram atendidas fora do prazo. Índice abaixo do permitido pela </a:t>
            </a:r>
            <a:r>
              <a:rPr lang="pt-BR" sz="1200">
                <a:solidFill>
                  <a:srgbClr val="4E5D72"/>
                </a:solidFill>
                <a:latin typeface="Museo Sans 300"/>
              </a:rPr>
              <a:t>resolução (10%).</a:t>
            </a:r>
          </a:p>
        </p:txBody>
      </p:sp>
      <p:graphicFrame>
        <p:nvGraphicFramePr>
          <p:cNvPr id="16" name="Tabela 5">
            <a:extLst>
              <a:ext uri="{FF2B5EF4-FFF2-40B4-BE49-F238E27FC236}">
                <a16:creationId xmlns:a16="http://schemas.microsoft.com/office/drawing/2014/main" id="{2FA4EE3C-B985-7949-6240-26F87BC9C2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3450227"/>
              </p:ext>
            </p:extLst>
          </p:nvPr>
        </p:nvGraphicFramePr>
        <p:xfrm>
          <a:off x="876970" y="3915754"/>
          <a:ext cx="5603877" cy="22547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62229">
                  <a:extLst>
                    <a:ext uri="{9D8B030D-6E8A-4147-A177-3AD203B41FA5}">
                      <a16:colId xmlns:a16="http://schemas.microsoft.com/office/drawing/2014/main" val="1839836608"/>
                    </a:ext>
                  </a:extLst>
                </a:gridCol>
                <a:gridCol w="1254030">
                  <a:extLst>
                    <a:ext uri="{9D8B030D-6E8A-4147-A177-3AD203B41FA5}">
                      <a16:colId xmlns:a16="http://schemas.microsoft.com/office/drawing/2014/main" val="3813099335"/>
                    </a:ext>
                  </a:extLst>
                </a:gridCol>
                <a:gridCol w="1254030">
                  <a:extLst>
                    <a:ext uri="{9D8B030D-6E8A-4147-A177-3AD203B41FA5}">
                      <a16:colId xmlns:a16="http://schemas.microsoft.com/office/drawing/2014/main" val="3351666044"/>
                    </a:ext>
                  </a:extLst>
                </a:gridCol>
                <a:gridCol w="1033588">
                  <a:extLst>
                    <a:ext uri="{9D8B030D-6E8A-4147-A177-3AD203B41FA5}">
                      <a16:colId xmlns:a16="http://schemas.microsoft.com/office/drawing/2014/main" val="1088234757"/>
                    </a:ext>
                  </a:extLst>
                </a:gridCol>
              </a:tblGrid>
              <a:tr h="203559">
                <a:tc>
                  <a:txBody>
                    <a:bodyPr/>
                    <a:lstStyle/>
                    <a:p>
                      <a:pPr algn="ctr"/>
                      <a:r>
                        <a:rPr lang="pt-BR" sz="900" spc="0">
                          <a:latin typeface="Museo Sans 700" panose="02000000000000000000" charset="0"/>
                        </a:rPr>
                        <a:t>Canais de Atendimento:</a:t>
                      </a:r>
                    </a:p>
                  </a:txBody>
                  <a:tcPr>
                    <a:solidFill>
                      <a:srgbClr val="5274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ct val="100000"/>
                        </a:lnSpc>
                      </a:pPr>
                      <a:r>
                        <a:rPr lang="pt-BR" sz="900" b="1" i="0" spc="0">
                          <a:solidFill>
                            <a:schemeClr val="bg1"/>
                          </a:solidFill>
                          <a:effectLst/>
                          <a:latin typeface="Museo Sans 700" panose="02000000000000000000" pitchFamily="2" charset="77"/>
                        </a:rPr>
                        <a:t>1º Sem./23:</a:t>
                      </a:r>
                      <a:br>
                        <a:rPr lang="pt-BR" sz="900" b="1" i="0" spc="0">
                          <a:solidFill>
                            <a:schemeClr val="bg1"/>
                          </a:solidFill>
                          <a:effectLst/>
                          <a:latin typeface="Museo Sans 700" panose="02000000000000000000" pitchFamily="2" charset="77"/>
                        </a:rPr>
                      </a:br>
                      <a:r>
                        <a:rPr lang="pt-BR" sz="900" b="1" i="0" spc="0">
                          <a:solidFill>
                            <a:schemeClr val="bg1"/>
                          </a:solidFill>
                          <a:effectLst/>
                          <a:latin typeface="Museo Sans 700" panose="02000000000000000000" pitchFamily="2" charset="77"/>
                        </a:rPr>
                        <a:t>#</a:t>
                      </a:r>
                    </a:p>
                  </a:txBody>
                  <a:tcPr marL="60191" marR="60191" marT="30096" marB="30096" anchor="ctr">
                    <a:solidFill>
                      <a:srgbClr val="5274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1" i="0" spc="0">
                          <a:solidFill>
                            <a:schemeClr val="bg1"/>
                          </a:solidFill>
                          <a:effectLst/>
                          <a:latin typeface="Museo Sans 300" panose="02000000000000000000"/>
                        </a:rPr>
                        <a:t>2º Sem./23:</a:t>
                      </a:r>
                      <a:br>
                        <a:rPr lang="pt-BR" sz="900" b="1" i="0" spc="0">
                          <a:solidFill>
                            <a:schemeClr val="bg1"/>
                          </a:solidFill>
                          <a:effectLst/>
                          <a:latin typeface="Museo Sans 300" panose="02000000000000000000"/>
                        </a:rPr>
                      </a:br>
                      <a:r>
                        <a:rPr lang="pt-BR" sz="900" b="1" i="0" spc="0">
                          <a:solidFill>
                            <a:schemeClr val="bg1"/>
                          </a:solidFill>
                          <a:effectLst/>
                          <a:latin typeface="Museo Sans 300" panose="02000000000000000000"/>
                        </a:rPr>
                        <a:t>#</a:t>
                      </a:r>
                    </a:p>
                  </a:txBody>
                  <a:tcPr marL="60191" marR="60191" marT="30096" marB="30096" anchor="ctr">
                    <a:solidFill>
                      <a:srgbClr val="5274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ct val="100000"/>
                        </a:lnSpc>
                      </a:pPr>
                      <a:r>
                        <a:rPr lang="pt-BR" sz="900" b="1" i="0" spc="0">
                          <a:solidFill>
                            <a:schemeClr val="bg1"/>
                          </a:solidFill>
                          <a:effectLst/>
                          <a:latin typeface="Museo Sans 700" panose="02000000000000000000" pitchFamily="2" charset="77"/>
                        </a:rPr>
                        <a:t>Elevação do Período %</a:t>
                      </a:r>
                    </a:p>
                  </a:txBody>
                  <a:tcPr marL="60191" marR="60191" marT="30096" marB="30096" anchor="ctr">
                    <a:solidFill>
                      <a:srgbClr val="5274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0140355"/>
                  </a:ext>
                </a:extLst>
              </a:tr>
              <a:tr h="278685">
                <a:tc>
                  <a:txBody>
                    <a:bodyPr/>
                    <a:lstStyle/>
                    <a:p>
                      <a:pPr marL="0" lvl="0" algn="ctr">
                        <a:buNone/>
                      </a:pPr>
                      <a:r>
                        <a:rPr lang="pt-BR" sz="900" b="0" i="0" u="none" strike="noStrike" kern="1200" spc="0" noProof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Museo Sans 300" panose="02000000000000000000"/>
                        </a:rPr>
                        <a:t>Consumidor.gov.br</a:t>
                      </a:r>
                      <a:endParaRPr lang="pt-BR" sz="900" b="0" i="0" u="none" strike="noStrike" kern="1200" spc="0" noProof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Museo Sans 300" panose="02000000000000000000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solidFill>
                      <a:srgbClr val="D3D8D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BR" sz="900" b="0" i="0" spc="0">
                          <a:effectLst/>
                          <a:latin typeface="Museo Sans 300" panose="02000000000000000000"/>
                        </a:rPr>
                        <a:t>0</a:t>
                      </a:r>
                    </a:p>
                  </a:txBody>
                  <a:tcPr marL="60191" marR="60191" marT="30096" marB="30096" anchor="ctr">
                    <a:solidFill>
                      <a:srgbClr val="D3D8D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BR" sz="900" b="1" i="0" spc="0">
                          <a:solidFill>
                            <a:srgbClr val="F0F2F6"/>
                          </a:solidFill>
                          <a:effectLst/>
                          <a:latin typeface="Museo Sans 300" panose="02000000000000000000"/>
                        </a:rPr>
                        <a:t>0</a:t>
                      </a:r>
                    </a:p>
                  </a:txBody>
                  <a:tcPr marL="60191" marR="60191" marT="30096" marB="30096" anchor="ctr">
                    <a:solidFill>
                      <a:srgbClr val="5274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BR" sz="900" b="0" i="0" spc="0">
                          <a:solidFill>
                            <a:srgbClr val="5274FF"/>
                          </a:solidFill>
                          <a:effectLst/>
                          <a:latin typeface="Museo Sans 300" panose="02000000000000000000"/>
                        </a:rPr>
                        <a:t>0</a:t>
                      </a:r>
                    </a:p>
                  </a:txBody>
                  <a:tcPr marL="60191" marR="60191" marT="30096" marB="30096" anchor="ctr">
                    <a:solidFill>
                      <a:srgbClr val="D3D8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7573854"/>
                  </a:ext>
                </a:extLst>
              </a:tr>
              <a:tr h="278685">
                <a:tc>
                  <a:txBody>
                    <a:bodyPr/>
                    <a:lstStyle/>
                    <a:p>
                      <a:pPr marL="0" lvl="0" algn="ctr">
                        <a:buNone/>
                      </a:pPr>
                      <a:r>
                        <a:rPr lang="pt-BR" sz="900" b="0" i="0" u="none" strike="noStrike" kern="1200" spc="0" noProof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Museo Sans 300" panose="02000000000000000000"/>
                        </a:rPr>
                        <a:t> ouvidoria@iugu.com</a:t>
                      </a:r>
                      <a:endParaRPr lang="pt-BR" sz="900" b="0" i="0" u="none" strike="noStrike" kern="1200" spc="0" noProof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Museo Sans 300" panose="02000000000000000000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solidFill>
                      <a:srgbClr val="F0F2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BR" sz="900" spc="0">
                          <a:effectLst/>
                          <a:latin typeface="Museo Sans 300"/>
                        </a:rPr>
                        <a:t>5</a:t>
                      </a:r>
                    </a:p>
                  </a:txBody>
                  <a:tcPr marL="67435" marR="67435" marT="33718" marB="33718" anchor="ctr">
                    <a:solidFill>
                      <a:srgbClr val="F0F2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BR" sz="900" b="1" spc="0">
                          <a:solidFill>
                            <a:srgbClr val="F0F2F6"/>
                          </a:solidFill>
                          <a:effectLst/>
                          <a:latin typeface="Museo Sans 300"/>
                        </a:rPr>
                        <a:t>0</a:t>
                      </a:r>
                    </a:p>
                  </a:txBody>
                  <a:tcPr marL="67435" marR="67435" marT="33718" marB="33718" anchor="ctr">
                    <a:solidFill>
                      <a:srgbClr val="5274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BR" sz="900" spc="0">
                          <a:solidFill>
                            <a:srgbClr val="5274FF"/>
                          </a:solidFill>
                          <a:effectLst/>
                          <a:latin typeface="Museo Sans 300"/>
                        </a:rPr>
                        <a:t>-500</a:t>
                      </a:r>
                    </a:p>
                  </a:txBody>
                  <a:tcPr marL="67435" marR="67435" marT="33718" marB="33718" anchor="ctr">
                    <a:solidFill>
                      <a:srgbClr val="F0F2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8280131"/>
                  </a:ext>
                </a:extLst>
              </a:tr>
              <a:tr h="278685">
                <a:tc>
                  <a:txBody>
                    <a:bodyPr/>
                    <a:lstStyle/>
                    <a:p>
                      <a:pPr marL="0" lvl="0" algn="ctr">
                        <a:buNone/>
                      </a:pPr>
                      <a:r>
                        <a:rPr lang="pt-BR" sz="900" b="0" i="0" u="none" strike="noStrike" kern="1200" spc="0" noProof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Museo Sans 300" panose="02000000000000000000"/>
                        </a:rPr>
                        <a:t>Telefone 0800</a:t>
                      </a:r>
                      <a:endParaRPr lang="pt-BR" sz="900" spc="0">
                        <a:solidFill>
                          <a:schemeClr val="bg2">
                            <a:lumMod val="10000"/>
                          </a:schemeClr>
                        </a:solidFill>
                        <a:latin typeface="Museo Sans 300" panose="02000000000000000000"/>
                      </a:endParaRPr>
                    </a:p>
                  </a:txBody>
                  <a:tcPr marL="182880" marR="182880" marT="91440" marB="91440" anchor="ctr">
                    <a:solidFill>
                      <a:srgbClr val="D3D8D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BR" sz="900" spc="0">
                          <a:effectLst/>
                          <a:latin typeface="Museo Sans 300"/>
                        </a:rPr>
                        <a:t>0</a:t>
                      </a:r>
                    </a:p>
                  </a:txBody>
                  <a:tcPr marL="67435" marR="67435" marT="33718" marB="33718" anchor="ctr">
                    <a:solidFill>
                      <a:srgbClr val="D3D8D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BR" sz="900" b="1" spc="0">
                          <a:solidFill>
                            <a:srgbClr val="F0F2F6"/>
                          </a:solidFill>
                          <a:effectLst/>
                          <a:latin typeface="Museo Sans 300"/>
                        </a:rPr>
                        <a:t>1</a:t>
                      </a:r>
                    </a:p>
                  </a:txBody>
                  <a:tcPr marL="67435" marR="67435" marT="33718" marB="33718" anchor="ctr">
                    <a:solidFill>
                      <a:srgbClr val="5274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BR" sz="900" spc="0">
                          <a:solidFill>
                            <a:srgbClr val="5274FF"/>
                          </a:solidFill>
                          <a:effectLst/>
                          <a:latin typeface="Museo Sans 300"/>
                        </a:rPr>
                        <a:t>+100</a:t>
                      </a:r>
                    </a:p>
                  </a:txBody>
                  <a:tcPr marL="67435" marR="67435" marT="33718" marB="33718" anchor="ctr">
                    <a:solidFill>
                      <a:srgbClr val="D3D8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1303073"/>
                  </a:ext>
                </a:extLst>
              </a:tr>
              <a:tr h="278685">
                <a:tc>
                  <a:txBody>
                    <a:bodyPr/>
                    <a:lstStyle/>
                    <a:p>
                      <a:pPr marL="0" lvl="0" algn="ctr">
                        <a:buNone/>
                      </a:pPr>
                      <a:r>
                        <a:rPr lang="pt-BR" sz="900" b="0" i="0" u="none" strike="noStrike" kern="1200" spc="0" noProof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Museo Sans 300" panose="02000000000000000000"/>
                        </a:rPr>
                        <a:t> RDR (Bacen)</a:t>
                      </a:r>
                      <a:endParaRPr lang="pt-BR" sz="900" kern="1200" spc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Museo Sans 300" panose="02000000000000000000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solidFill>
                      <a:srgbClr val="F0F2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BR" sz="900" spc="0">
                          <a:effectLst/>
                          <a:latin typeface="Museo Sans 300"/>
                        </a:rPr>
                        <a:t>7</a:t>
                      </a:r>
                    </a:p>
                  </a:txBody>
                  <a:tcPr marL="67435" marR="67435" marT="33718" marB="33718" anchor="ctr">
                    <a:solidFill>
                      <a:srgbClr val="F0F2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BR" sz="900" b="1" spc="0">
                          <a:solidFill>
                            <a:srgbClr val="F0F2F6"/>
                          </a:solidFill>
                          <a:effectLst/>
                          <a:latin typeface="Museo Sans 300"/>
                        </a:rPr>
                        <a:t>1</a:t>
                      </a:r>
                    </a:p>
                  </a:txBody>
                  <a:tcPr marL="67435" marR="67435" marT="33718" marB="33718" anchor="ctr">
                    <a:solidFill>
                      <a:srgbClr val="5274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BR" sz="900" spc="0">
                          <a:solidFill>
                            <a:srgbClr val="5274FF"/>
                          </a:solidFill>
                          <a:effectLst/>
                          <a:latin typeface="Museo Sans 300"/>
                        </a:rPr>
                        <a:t>-86</a:t>
                      </a:r>
                    </a:p>
                  </a:txBody>
                  <a:tcPr marL="67435" marR="67435" marT="33718" marB="33718" anchor="ctr">
                    <a:solidFill>
                      <a:srgbClr val="F0F2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1413999"/>
                  </a:ext>
                </a:extLst>
              </a:tr>
              <a:tr h="278685">
                <a:tc>
                  <a:txBody>
                    <a:bodyPr/>
                    <a:lstStyle/>
                    <a:p>
                      <a:pPr marL="0" lvl="0" algn="ctr">
                        <a:buNone/>
                      </a:pPr>
                      <a:r>
                        <a:rPr lang="pt-BR" sz="900" b="1" i="0" u="none" strike="noStrike" kern="1200" spc="0" noProof="0">
                          <a:solidFill>
                            <a:srgbClr val="FF0000"/>
                          </a:solidFill>
                          <a:effectLst/>
                          <a:latin typeface="Museo Sans 300" panose="02000000000000000000"/>
                        </a:rPr>
                        <a:t>Total Fora do Prazo:</a:t>
                      </a:r>
                      <a:endParaRPr lang="pt-BR" sz="900" b="1" kern="1200" spc="0">
                        <a:solidFill>
                          <a:srgbClr val="FF0000"/>
                        </a:solidFill>
                        <a:effectLst/>
                        <a:latin typeface="Museo Sans 300" panose="02000000000000000000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solidFill>
                      <a:srgbClr val="D3D8D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ct val="100000"/>
                        </a:lnSpc>
                      </a:pPr>
                      <a:r>
                        <a:rPr lang="pt-BR" sz="900" b="1" i="0" spc="0">
                          <a:solidFill>
                            <a:schemeClr val="tx1"/>
                          </a:solidFill>
                          <a:effectLst/>
                          <a:latin typeface="Museo Sans 300" panose="02000000000000000000"/>
                        </a:rPr>
                        <a:t>12</a:t>
                      </a:r>
                    </a:p>
                  </a:txBody>
                  <a:tcPr marL="60191" marR="60191" marT="30096" marB="30096" anchor="ctr">
                    <a:solidFill>
                      <a:srgbClr val="D3D8D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ct val="100000"/>
                        </a:lnSpc>
                      </a:pPr>
                      <a:r>
                        <a:rPr lang="pt-BR" sz="1000" b="1" i="0" spc="0">
                          <a:solidFill>
                            <a:srgbClr val="F0F2F6"/>
                          </a:solidFill>
                          <a:effectLst/>
                          <a:latin typeface="Museo Sans 300" panose="02000000000000000000"/>
                        </a:rPr>
                        <a:t>2</a:t>
                      </a:r>
                    </a:p>
                  </a:txBody>
                  <a:tcPr marL="60191" marR="60191" marT="30096" marB="30096" anchor="ctr">
                    <a:solidFill>
                      <a:srgbClr val="5274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ct val="100000"/>
                        </a:lnSpc>
                      </a:pPr>
                      <a:r>
                        <a:rPr lang="pt-BR" sz="900" b="1" i="0" spc="0">
                          <a:solidFill>
                            <a:srgbClr val="5274FF"/>
                          </a:solidFill>
                          <a:effectLst/>
                          <a:latin typeface="Museo Sans 300" panose="02000000000000000000"/>
                        </a:rPr>
                        <a:t>-83</a:t>
                      </a:r>
                    </a:p>
                  </a:txBody>
                  <a:tcPr marL="60191" marR="60191" marT="30096" marB="30096" anchor="ctr">
                    <a:solidFill>
                      <a:srgbClr val="D3D8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8829901"/>
                  </a:ext>
                </a:extLst>
              </a:tr>
              <a:tr h="278685">
                <a:tc>
                  <a:txBody>
                    <a:bodyPr/>
                    <a:lstStyle/>
                    <a:p>
                      <a:pPr marL="0" lvl="0" algn="ctr">
                        <a:buNone/>
                      </a:pPr>
                      <a:r>
                        <a:rPr lang="pt-BR" sz="900" b="1" kern="1200" spc="0">
                          <a:solidFill>
                            <a:srgbClr val="5274FF"/>
                          </a:solidFill>
                          <a:effectLst/>
                          <a:latin typeface="Museo Sans 300" panose="02000000000000000000"/>
                          <a:ea typeface="+mn-ea"/>
                          <a:cs typeface="+mn-cs"/>
                        </a:rPr>
                        <a:t>Total de Demandas Tratadas:</a:t>
                      </a:r>
                    </a:p>
                  </a:txBody>
                  <a:tcPr marL="182880" marR="182880" marT="91440" marB="91440" anchor="ctr">
                    <a:solidFill>
                      <a:srgbClr val="D3D8D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ct val="100000"/>
                        </a:lnSpc>
                      </a:pPr>
                      <a:r>
                        <a:rPr lang="pt-BR" sz="900" b="1" i="0" spc="0">
                          <a:solidFill>
                            <a:schemeClr val="tx1"/>
                          </a:solidFill>
                          <a:effectLst/>
                          <a:latin typeface="Museo Sans 300" panose="02000000000000000000"/>
                        </a:rPr>
                        <a:t>1278</a:t>
                      </a:r>
                    </a:p>
                  </a:txBody>
                  <a:tcPr marL="60191" marR="60191" marT="30096" marB="30096" anchor="ctr">
                    <a:solidFill>
                      <a:srgbClr val="D3D8D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ct val="100000"/>
                        </a:lnSpc>
                      </a:pPr>
                      <a:r>
                        <a:rPr lang="pt-BR" sz="1000" b="1" i="0" spc="0">
                          <a:solidFill>
                            <a:schemeClr val="bg1"/>
                          </a:solidFill>
                          <a:effectLst/>
                          <a:latin typeface="Museo Sans 300" panose="02000000000000000000"/>
                        </a:rPr>
                        <a:t>460</a:t>
                      </a:r>
                    </a:p>
                  </a:txBody>
                  <a:tcPr marL="60191" marR="60191" marT="30096" marB="30096" anchor="ctr">
                    <a:solidFill>
                      <a:srgbClr val="5274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ct val="100000"/>
                        </a:lnSpc>
                      </a:pPr>
                      <a:r>
                        <a:rPr lang="pt-BR" sz="900" b="1" i="0" kern="1200" spc="0">
                          <a:solidFill>
                            <a:srgbClr val="5274FF"/>
                          </a:solidFill>
                          <a:effectLst/>
                          <a:latin typeface="Museo Sans 300" panose="02000000000000000000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60191" marR="60191" marT="30096" marB="30096" anchor="ctr">
                    <a:solidFill>
                      <a:srgbClr val="D3D8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0184117"/>
                  </a:ext>
                </a:extLst>
              </a:tr>
            </a:tbl>
          </a:graphicData>
        </a:graphic>
      </p:graphicFrame>
      <p:sp>
        <p:nvSpPr>
          <p:cNvPr id="20" name="Espaço Reservado para Texto 6">
            <a:extLst>
              <a:ext uri="{FF2B5EF4-FFF2-40B4-BE49-F238E27FC236}">
                <a16:creationId xmlns:a16="http://schemas.microsoft.com/office/drawing/2014/main" id="{EA578627-8CE7-9866-04ED-A74AEF0A15CE}"/>
              </a:ext>
            </a:extLst>
          </p:cNvPr>
          <p:cNvSpPr txBox="1">
            <a:spLocks/>
          </p:cNvSpPr>
          <p:nvPr/>
        </p:nvSpPr>
        <p:spPr>
          <a:xfrm>
            <a:off x="7356476" y="3939930"/>
            <a:ext cx="1656630" cy="370824"/>
          </a:xfrm>
          <a:prstGeom prst="rect">
            <a:avLst/>
          </a:prstGeom>
        </p:spPr>
        <p:txBody>
          <a:bodyPr lIns="216000" rIns="108000"/>
          <a:lstStyle>
            <a:lvl1pPr marL="269875" indent="-269875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120000"/>
              <a:buFontTx/>
              <a:buBlip>
                <a:blip r:embed="rId3"/>
              </a:buBlip>
              <a:tabLst/>
              <a:defRPr sz="1400" b="0" i="0" kern="1200">
                <a:solidFill>
                  <a:schemeClr val="tx2"/>
                </a:solidFill>
                <a:latin typeface="Museo Sans 300" panose="02000000000000000000" pitchFamily="2" charset="77"/>
                <a:ea typeface="+mn-ea"/>
                <a:cs typeface="+mn-cs"/>
              </a:defRPr>
            </a:lvl1pPr>
            <a:lvl2pPr marL="762000" indent="-3048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120000"/>
              <a:buFontTx/>
              <a:buBlip>
                <a:blip r:embed="rId3"/>
              </a:buBlip>
              <a:tabLst>
                <a:tab pos="746125" algn="l"/>
              </a:tabLst>
              <a:defRPr sz="1400" b="0" i="0" kern="1200">
                <a:solidFill>
                  <a:schemeClr val="tx2"/>
                </a:solidFill>
                <a:latin typeface="Museo Sans 300" panose="02000000000000000000" pitchFamily="2" charset="77"/>
                <a:ea typeface="+mn-ea"/>
                <a:cs typeface="+mn-cs"/>
              </a:defRPr>
            </a:lvl2pPr>
            <a:lvl3pPr marL="1206500" indent="-2921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120000"/>
              <a:buFontTx/>
              <a:buBlip>
                <a:blip r:embed="rId3"/>
              </a:buBlip>
              <a:tabLst/>
              <a:defRPr sz="1400" b="0" i="0" kern="1200">
                <a:solidFill>
                  <a:schemeClr val="tx2"/>
                </a:solidFill>
                <a:latin typeface="Museo Sans 300" panose="02000000000000000000" pitchFamily="2" charset="77"/>
                <a:ea typeface="+mn-ea"/>
                <a:cs typeface="+mn-cs"/>
              </a:defRPr>
            </a:lvl3pPr>
            <a:lvl4pPr marL="1651000" indent="-2794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120000"/>
              <a:buFontTx/>
              <a:buBlip>
                <a:blip r:embed="rId3"/>
              </a:buBlip>
              <a:tabLst/>
              <a:defRPr sz="1400" b="0" i="0" kern="1200">
                <a:solidFill>
                  <a:schemeClr val="tx2"/>
                </a:solidFill>
                <a:latin typeface="Museo Sans 300" panose="02000000000000000000" pitchFamily="2" charset="77"/>
                <a:ea typeface="+mn-ea"/>
                <a:cs typeface="+mn-cs"/>
              </a:defRPr>
            </a:lvl4pPr>
            <a:lvl5pPr marL="2095500" indent="-2667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120000"/>
              <a:buFontTx/>
              <a:buBlip>
                <a:blip r:embed="rId3"/>
              </a:buBlip>
              <a:tabLst/>
              <a:defRPr sz="1400" b="0" i="0" kern="1200">
                <a:solidFill>
                  <a:schemeClr val="tx2"/>
                </a:solidFill>
                <a:latin typeface="Museo Sans 300" panose="02000000000000000000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/>
              <a:t>Comparativo:</a:t>
            </a: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3FED0261-F556-3D50-ACFA-4B9A90FF6C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4828464"/>
              </p:ext>
            </p:extLst>
          </p:nvPr>
        </p:nvGraphicFramePr>
        <p:xfrm>
          <a:off x="2960758" y="6345373"/>
          <a:ext cx="3520088" cy="3649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6396">
                  <a:extLst>
                    <a:ext uri="{9D8B030D-6E8A-4147-A177-3AD203B41FA5}">
                      <a16:colId xmlns:a16="http://schemas.microsoft.com/office/drawing/2014/main" val="3650189184"/>
                    </a:ext>
                  </a:extLst>
                </a:gridCol>
                <a:gridCol w="1246396">
                  <a:extLst>
                    <a:ext uri="{9D8B030D-6E8A-4147-A177-3AD203B41FA5}">
                      <a16:colId xmlns:a16="http://schemas.microsoft.com/office/drawing/2014/main" val="1846033685"/>
                    </a:ext>
                  </a:extLst>
                </a:gridCol>
                <a:gridCol w="1027296">
                  <a:extLst>
                    <a:ext uri="{9D8B030D-6E8A-4147-A177-3AD203B41FA5}">
                      <a16:colId xmlns:a16="http://schemas.microsoft.com/office/drawing/2014/main" val="519525783"/>
                    </a:ext>
                  </a:extLst>
                </a:gridCol>
              </a:tblGrid>
              <a:tr h="278685">
                <a:tc>
                  <a:txBody>
                    <a:bodyPr/>
                    <a:lstStyle/>
                    <a:p>
                      <a:pPr algn="ctr" rtl="0" fontAlgn="base">
                        <a:lnSpc>
                          <a:spcPct val="100000"/>
                        </a:lnSpc>
                      </a:pPr>
                      <a:r>
                        <a:rPr lang="pt-BR" sz="1000" b="1" i="0" spc="0">
                          <a:solidFill>
                            <a:schemeClr val="tx1"/>
                          </a:solidFill>
                          <a:effectLst/>
                          <a:latin typeface="Museo Sans 300" panose="02000000000000000000"/>
                        </a:rPr>
                        <a:t>Média de Demandas Fora do Prazo:</a:t>
                      </a:r>
                    </a:p>
                  </a:txBody>
                  <a:tcPr marL="60191" marR="60191" marT="30096" marB="30096"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ct val="100000"/>
                        </a:lnSpc>
                      </a:pPr>
                      <a:r>
                        <a:rPr lang="pt-BR" sz="1000" b="1" i="0" spc="0">
                          <a:solidFill>
                            <a:schemeClr val="bg1"/>
                          </a:solidFill>
                          <a:effectLst/>
                          <a:latin typeface="Museo Sans 300" panose="02000000000000000000"/>
                        </a:rPr>
                        <a:t>2 / 460 (total)</a:t>
                      </a:r>
                    </a:p>
                  </a:txBody>
                  <a:tcPr marL="60191" marR="60191" marT="30096" marB="30096" anchor="ctr">
                    <a:solidFill>
                      <a:srgbClr val="5274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ct val="100000"/>
                        </a:lnSpc>
                      </a:pPr>
                      <a:r>
                        <a:rPr lang="pt-BR" sz="900" b="1" i="0" spc="0">
                          <a:solidFill>
                            <a:srgbClr val="5274FF"/>
                          </a:solidFill>
                          <a:effectLst/>
                          <a:latin typeface="Museo Sans 300" panose="02000000000000000000"/>
                        </a:rPr>
                        <a:t>0,4</a:t>
                      </a:r>
                    </a:p>
                  </a:txBody>
                  <a:tcPr marL="60191" marR="60191" marT="30096" marB="30096" anchor="ctr">
                    <a:solidFill>
                      <a:srgbClr val="D3D8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5133688"/>
                  </a:ext>
                </a:extLst>
              </a:tr>
            </a:tbl>
          </a:graphicData>
        </a:graphic>
      </p:graphicFrame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673F9812-FB8D-7556-E293-43C9DEB6E1B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4206780"/>
              </p:ext>
            </p:extLst>
          </p:nvPr>
        </p:nvGraphicFramePr>
        <p:xfrm>
          <a:off x="7356476" y="4394167"/>
          <a:ext cx="3921827" cy="23530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00000000-0008-0000-0700-000005000000}"/>
              </a:ext>
              <a:ext uri="{147F2762-F138-4A5C-976F-8EAC2B608ADB}">
                <a16:predDERef xmlns:a16="http://schemas.microsoft.com/office/drawing/2014/main" pred="{4DF31273-2BB2-446F-84DE-180F830FFC6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9571103"/>
              </p:ext>
            </p:extLst>
          </p:nvPr>
        </p:nvGraphicFramePr>
        <p:xfrm>
          <a:off x="7031389" y="1232128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6402813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Texto 16">
            <a:extLst>
              <a:ext uri="{FF2B5EF4-FFF2-40B4-BE49-F238E27FC236}">
                <a16:creationId xmlns:a16="http://schemas.microsoft.com/office/drawing/2014/main" id="{D1C24085-A235-A9BB-C341-4712700411CE}"/>
              </a:ext>
            </a:extLst>
          </p:cNvPr>
          <p:cNvSpPr txBox="1">
            <a:spLocks/>
          </p:cNvSpPr>
          <p:nvPr/>
        </p:nvSpPr>
        <p:spPr>
          <a:xfrm>
            <a:off x="661459" y="971045"/>
            <a:ext cx="4140200" cy="533605"/>
          </a:xfrm>
          <a:prstGeom prst="rect">
            <a:avLst/>
          </a:prstGeom>
        </p:spPr>
        <p:txBody>
          <a:bodyPr lIns="36000" rIns="3600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i="0" kern="1200" spc="-150">
                <a:solidFill>
                  <a:schemeClr val="tx1"/>
                </a:solidFill>
                <a:latin typeface="Museo Sans 700" panose="02000000000000000000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/>
              <a:t>Perfil dos Manifestantes</a:t>
            </a:r>
            <a:r>
              <a:rPr lang="pt-BR">
                <a:solidFill>
                  <a:srgbClr val="5274FF"/>
                </a:solidFill>
              </a:rPr>
              <a:t>.</a:t>
            </a:r>
            <a:endParaRPr lang="pt-BR"/>
          </a:p>
        </p:txBody>
      </p:sp>
      <p:sp>
        <p:nvSpPr>
          <p:cNvPr id="9" name="Espaço Reservado para Texto 16">
            <a:extLst>
              <a:ext uri="{FF2B5EF4-FFF2-40B4-BE49-F238E27FC236}">
                <a16:creationId xmlns:a16="http://schemas.microsoft.com/office/drawing/2014/main" id="{7F758C59-AA10-79A5-FFF3-D1F43E169971}"/>
              </a:ext>
            </a:extLst>
          </p:cNvPr>
          <p:cNvSpPr txBox="1">
            <a:spLocks/>
          </p:cNvSpPr>
          <p:nvPr/>
        </p:nvSpPr>
        <p:spPr>
          <a:xfrm>
            <a:off x="703712" y="1451182"/>
            <a:ext cx="4140202" cy="533605"/>
          </a:xfrm>
          <a:prstGeom prst="rect">
            <a:avLst/>
          </a:prstGeom>
        </p:spPr>
        <p:txBody>
          <a:bodyPr lIns="0" r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i="0" kern="1200">
                <a:solidFill>
                  <a:srgbClr val="55565E"/>
                </a:solidFill>
                <a:latin typeface="Museo Sans 700" panose="02000000000000000000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/>
              <a:t>Pontos Observados:</a:t>
            </a:r>
          </a:p>
        </p:txBody>
      </p:sp>
      <p:sp>
        <p:nvSpPr>
          <p:cNvPr id="10" name="Espaço Reservado para Texto 16">
            <a:extLst>
              <a:ext uri="{FF2B5EF4-FFF2-40B4-BE49-F238E27FC236}">
                <a16:creationId xmlns:a16="http://schemas.microsoft.com/office/drawing/2014/main" id="{4DA17775-DABF-573A-F3CD-D25C9B540082}"/>
              </a:ext>
            </a:extLst>
          </p:cNvPr>
          <p:cNvSpPr txBox="1">
            <a:spLocks/>
          </p:cNvSpPr>
          <p:nvPr/>
        </p:nvSpPr>
        <p:spPr>
          <a:xfrm>
            <a:off x="695323" y="2866901"/>
            <a:ext cx="4140202" cy="2661063"/>
          </a:xfrm>
          <a:prstGeom prst="rect">
            <a:avLst/>
          </a:prstGeom>
        </p:spPr>
        <p:txBody>
          <a:bodyPr lIns="0" r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0" i="0" kern="1200">
                <a:solidFill>
                  <a:srgbClr val="55565E"/>
                </a:solidFill>
                <a:latin typeface="Museo Sans 300" panose="02000000000000000000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Blip>
                <a:blip r:embed="rId3"/>
              </a:buBlip>
            </a:pPr>
            <a:endParaRPr lang="pt-BR"/>
          </a:p>
        </p:txBody>
      </p:sp>
      <p:sp>
        <p:nvSpPr>
          <p:cNvPr id="12" name="Espaço Reservado para Texto 6">
            <a:extLst>
              <a:ext uri="{FF2B5EF4-FFF2-40B4-BE49-F238E27FC236}">
                <a16:creationId xmlns:a16="http://schemas.microsoft.com/office/drawing/2014/main" id="{C80148ED-E834-CC41-2CDD-FAD721A35F65}"/>
              </a:ext>
            </a:extLst>
          </p:cNvPr>
          <p:cNvSpPr txBox="1">
            <a:spLocks/>
          </p:cNvSpPr>
          <p:nvPr/>
        </p:nvSpPr>
        <p:spPr>
          <a:xfrm>
            <a:off x="495855" y="1769551"/>
            <a:ext cx="6234316" cy="2968704"/>
          </a:xfrm>
          <a:prstGeom prst="rect">
            <a:avLst/>
          </a:prstGeom>
        </p:spPr>
        <p:txBody>
          <a:bodyPr lIns="216000" rIns="108000"/>
          <a:lstStyle>
            <a:lvl1pPr marL="269875" indent="-269875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120000"/>
              <a:buFontTx/>
              <a:buBlip>
                <a:blip r:embed="rId4"/>
              </a:buBlip>
              <a:tabLst/>
              <a:defRPr sz="1400" b="0" i="0" kern="1200">
                <a:solidFill>
                  <a:schemeClr val="tx2"/>
                </a:solidFill>
                <a:latin typeface="Museo Sans 300" panose="02000000000000000000" pitchFamily="2" charset="77"/>
                <a:ea typeface="+mn-ea"/>
                <a:cs typeface="+mn-cs"/>
              </a:defRPr>
            </a:lvl1pPr>
            <a:lvl2pPr marL="762000" indent="-3048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120000"/>
              <a:buFontTx/>
              <a:buBlip>
                <a:blip r:embed="rId4"/>
              </a:buBlip>
              <a:tabLst>
                <a:tab pos="746125" algn="l"/>
              </a:tabLst>
              <a:defRPr sz="1400" b="0" i="0" kern="1200">
                <a:solidFill>
                  <a:schemeClr val="tx2"/>
                </a:solidFill>
                <a:latin typeface="Museo Sans 300" panose="02000000000000000000" pitchFamily="2" charset="77"/>
                <a:ea typeface="+mn-ea"/>
                <a:cs typeface="+mn-cs"/>
              </a:defRPr>
            </a:lvl2pPr>
            <a:lvl3pPr marL="1206500" indent="-2921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120000"/>
              <a:buFontTx/>
              <a:buBlip>
                <a:blip r:embed="rId4"/>
              </a:buBlip>
              <a:tabLst/>
              <a:defRPr sz="1400" b="0" i="0" kern="1200">
                <a:solidFill>
                  <a:schemeClr val="tx2"/>
                </a:solidFill>
                <a:latin typeface="Museo Sans 300" panose="02000000000000000000" pitchFamily="2" charset="77"/>
                <a:ea typeface="+mn-ea"/>
                <a:cs typeface="+mn-cs"/>
              </a:defRPr>
            </a:lvl3pPr>
            <a:lvl4pPr marL="1651000" indent="-2794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120000"/>
              <a:buFontTx/>
              <a:buBlip>
                <a:blip r:embed="rId4"/>
              </a:buBlip>
              <a:tabLst/>
              <a:defRPr sz="1400" b="0" i="0" kern="1200">
                <a:solidFill>
                  <a:schemeClr val="tx2"/>
                </a:solidFill>
                <a:latin typeface="Museo Sans 300" panose="02000000000000000000" pitchFamily="2" charset="77"/>
                <a:ea typeface="+mn-ea"/>
                <a:cs typeface="+mn-cs"/>
              </a:defRPr>
            </a:lvl4pPr>
            <a:lvl5pPr marL="2095500" indent="-2667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120000"/>
              <a:buFontTx/>
              <a:buBlip>
                <a:blip r:embed="rId4"/>
              </a:buBlip>
              <a:tabLst/>
              <a:defRPr sz="1400" b="0" i="0" kern="1200">
                <a:solidFill>
                  <a:schemeClr val="tx2"/>
                </a:solidFill>
                <a:latin typeface="Museo Sans 300" panose="02000000000000000000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dirty="0">
                <a:solidFill>
                  <a:srgbClr val="4E5D72"/>
                </a:solidFill>
              </a:rPr>
              <a:t>Assim como no 1º Sem/23, o canal de Ouvidoria foi mais procurado e acionado por “Consumidores Finais”, ou seja, pelos clientes dos clientes iugu, representando </a:t>
            </a:r>
            <a:r>
              <a:rPr lang="pt-BR" sz="1200" b="1" dirty="0">
                <a:solidFill>
                  <a:schemeClr val="tx1"/>
                </a:solidFill>
              </a:rPr>
              <a:t>56.3%</a:t>
            </a:r>
            <a:r>
              <a:rPr lang="pt-BR" sz="1200" dirty="0">
                <a:solidFill>
                  <a:srgbClr val="5274FF"/>
                </a:solidFill>
              </a:rPr>
              <a:t> </a:t>
            </a:r>
            <a:r>
              <a:rPr lang="pt-BR" sz="1200" dirty="0">
                <a:solidFill>
                  <a:srgbClr val="4E5D72"/>
                </a:solidFill>
              </a:rPr>
              <a:t>dos acionamentos e uma elevação de </a:t>
            </a:r>
            <a:r>
              <a:rPr lang="pt-BR" sz="1200" b="1" dirty="0">
                <a:solidFill>
                  <a:schemeClr val="tx1"/>
                </a:solidFill>
              </a:rPr>
              <a:t>+35% </a:t>
            </a:r>
            <a:r>
              <a:rPr lang="pt-BR" sz="1200" dirty="0">
                <a:solidFill>
                  <a:srgbClr val="4E5D72"/>
                </a:solidFill>
              </a:rPr>
              <a:t>em comparação ao semestre anterior.</a:t>
            </a:r>
          </a:p>
          <a:p>
            <a:r>
              <a:rPr lang="pt-BR" sz="1200" dirty="0">
                <a:solidFill>
                  <a:srgbClr val="4E5D72"/>
                </a:solidFill>
              </a:rPr>
              <a:t>O segundo colocado nos acionamentos em Ouvidoria, representando </a:t>
            </a:r>
            <a:r>
              <a:rPr lang="pt-BR" sz="1200" b="1" dirty="0">
                <a:solidFill>
                  <a:schemeClr val="tx1"/>
                </a:solidFill>
              </a:rPr>
              <a:t>27%</a:t>
            </a:r>
            <a:r>
              <a:rPr lang="pt-BR" sz="1200" b="1" dirty="0">
                <a:solidFill>
                  <a:srgbClr val="4E5D72"/>
                </a:solidFill>
              </a:rPr>
              <a:t> </a:t>
            </a:r>
            <a:r>
              <a:rPr lang="pt-BR" sz="1200" dirty="0">
                <a:solidFill>
                  <a:srgbClr val="4E5D72"/>
                </a:solidFill>
              </a:rPr>
              <a:t>dos acionamentos, são os “Clientes iugu”, sendo eles os contratantes e usuários dos serviços iugu, titulares de contas mestres.</a:t>
            </a:r>
            <a:endParaRPr lang="pt-BR" sz="1200" dirty="0">
              <a:solidFill>
                <a:srgbClr val="5274FF"/>
              </a:solidFill>
            </a:endParaRPr>
          </a:p>
          <a:p>
            <a:r>
              <a:rPr lang="pt-BR" sz="1200" dirty="0">
                <a:solidFill>
                  <a:srgbClr val="4E5D72"/>
                </a:solidFill>
              </a:rPr>
              <a:t>Houve a diminuição de </a:t>
            </a:r>
            <a:r>
              <a:rPr lang="pt-BR" sz="1200" b="1" dirty="0">
                <a:solidFill>
                  <a:schemeClr val="tx1"/>
                </a:solidFill>
              </a:rPr>
              <a:t>18%</a:t>
            </a:r>
            <a:r>
              <a:rPr lang="pt-BR" sz="1200" dirty="0">
                <a:solidFill>
                  <a:srgbClr val="4E5D72"/>
                </a:solidFill>
              </a:rPr>
              <a:t>  no acionamento da Ouvidoria pelos Clientes iugu, visto a Integração da Juno -&gt; iugu ter sido solucionada ainda no final do 1º Sem/23. A maioria dos acionamentos dos clientes voltou a ser de assuntos relacionados a sua respectiva conta.</a:t>
            </a:r>
          </a:p>
          <a:p>
            <a:r>
              <a:rPr lang="pt-BR" sz="1200" dirty="0">
                <a:solidFill>
                  <a:srgbClr val="4E5D72"/>
                </a:solidFill>
              </a:rPr>
              <a:t>O perfil de manifestantes: “Cliente Juno”, diminuiu consideravelmente os acionamentos no canal de Ouvidoria </a:t>
            </a:r>
            <a:r>
              <a:rPr lang="pt-BR" sz="1200" b="1" dirty="0">
                <a:solidFill>
                  <a:schemeClr val="tx1"/>
                </a:solidFill>
              </a:rPr>
              <a:t>(-97%) </a:t>
            </a:r>
            <a:r>
              <a:rPr lang="pt-BR" sz="1200" dirty="0">
                <a:solidFill>
                  <a:srgbClr val="4E5D72"/>
                </a:solidFill>
              </a:rPr>
              <a:t>visto</a:t>
            </a:r>
            <a:r>
              <a:rPr lang="pt-BR" sz="1200" b="1" dirty="0">
                <a:solidFill>
                  <a:schemeClr val="tx1"/>
                </a:solidFill>
              </a:rPr>
              <a:t> </a:t>
            </a:r>
            <a:r>
              <a:rPr lang="pt-BR" sz="1200" dirty="0">
                <a:solidFill>
                  <a:srgbClr val="4E5D72"/>
                </a:solidFill>
              </a:rPr>
              <a:t>a normalização e conclusão do processo de migração adotado ainda no final do 1º Sem/23.</a:t>
            </a:r>
          </a:p>
          <a:p>
            <a:r>
              <a:rPr lang="pt-BR" sz="1200" dirty="0">
                <a:solidFill>
                  <a:srgbClr val="4E5D72"/>
                </a:solidFill>
              </a:rPr>
              <a:t>Sendo assim, a elevação de perfis como “Subcontas”, foi de </a:t>
            </a:r>
            <a:r>
              <a:rPr lang="pt-BR" sz="1200" b="1" dirty="0">
                <a:solidFill>
                  <a:schemeClr val="tx1"/>
                </a:solidFill>
              </a:rPr>
              <a:t>(+328%).</a:t>
            </a:r>
          </a:p>
        </p:txBody>
      </p:sp>
      <p:graphicFrame>
        <p:nvGraphicFramePr>
          <p:cNvPr id="15" name="Tabela 14">
            <a:extLst>
              <a:ext uri="{FF2B5EF4-FFF2-40B4-BE49-F238E27FC236}">
                <a16:creationId xmlns:a16="http://schemas.microsoft.com/office/drawing/2014/main" id="{D1620C71-2274-D13B-1D2B-5751F9CCC3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5513053"/>
              </p:ext>
            </p:extLst>
          </p:nvPr>
        </p:nvGraphicFramePr>
        <p:xfrm>
          <a:off x="1170183" y="4860999"/>
          <a:ext cx="4516257" cy="186610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58113">
                  <a:extLst>
                    <a:ext uri="{9D8B030D-6E8A-4147-A177-3AD203B41FA5}">
                      <a16:colId xmlns:a16="http://schemas.microsoft.com/office/drawing/2014/main" val="1951601429"/>
                    </a:ext>
                  </a:extLst>
                </a:gridCol>
                <a:gridCol w="986048">
                  <a:extLst>
                    <a:ext uri="{9D8B030D-6E8A-4147-A177-3AD203B41FA5}">
                      <a16:colId xmlns:a16="http://schemas.microsoft.com/office/drawing/2014/main" val="562722825"/>
                    </a:ext>
                  </a:extLst>
                </a:gridCol>
                <a:gridCol w="986048">
                  <a:extLst>
                    <a:ext uri="{9D8B030D-6E8A-4147-A177-3AD203B41FA5}">
                      <a16:colId xmlns:a16="http://schemas.microsoft.com/office/drawing/2014/main" val="2503134852"/>
                    </a:ext>
                  </a:extLst>
                </a:gridCol>
                <a:gridCol w="986048">
                  <a:extLst>
                    <a:ext uri="{9D8B030D-6E8A-4147-A177-3AD203B41FA5}">
                      <a16:colId xmlns:a16="http://schemas.microsoft.com/office/drawing/2014/main" val="834795633"/>
                    </a:ext>
                  </a:extLst>
                </a:gridCol>
              </a:tblGrid>
              <a:tr h="292085">
                <a:tc>
                  <a:txBody>
                    <a:bodyPr/>
                    <a:lstStyle/>
                    <a:p>
                      <a:pPr algn="ctr" rtl="0" fontAlgn="base">
                        <a:lnSpc>
                          <a:spcPct val="100000"/>
                        </a:lnSpc>
                      </a:pPr>
                      <a:r>
                        <a:rPr lang="pt-BR" sz="900" b="1" i="0">
                          <a:solidFill>
                            <a:schemeClr val="tx1"/>
                          </a:solidFill>
                          <a:effectLst/>
                          <a:latin typeface="Museo Sans 300" panose="02000000000000000000"/>
                        </a:rPr>
                        <a:t>Elevação do Período</a:t>
                      </a:r>
                    </a:p>
                  </a:txBody>
                  <a:tcPr marL="60191" marR="60191" marT="30096" marB="3009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ct val="100000"/>
                        </a:lnSpc>
                      </a:pPr>
                      <a:r>
                        <a:rPr lang="pt-BR" sz="900" b="1" i="0">
                          <a:solidFill>
                            <a:schemeClr val="bg1"/>
                          </a:solidFill>
                          <a:effectLst/>
                          <a:latin typeface="Museo Sans 300" panose="02000000000000000000"/>
                        </a:rPr>
                        <a:t>1º Sem./23</a:t>
                      </a:r>
                      <a:br>
                        <a:rPr lang="pt-BR" sz="900" b="1" i="0">
                          <a:solidFill>
                            <a:schemeClr val="bg1"/>
                          </a:solidFill>
                          <a:effectLst/>
                          <a:latin typeface="Museo Sans 300" panose="02000000000000000000"/>
                        </a:rPr>
                      </a:br>
                      <a:r>
                        <a:rPr lang="pt-BR" sz="900" b="1" i="0">
                          <a:solidFill>
                            <a:schemeClr val="bg1"/>
                          </a:solidFill>
                          <a:effectLst/>
                          <a:latin typeface="Museo Sans 300" panose="02000000000000000000"/>
                        </a:rPr>
                        <a:t>%</a:t>
                      </a:r>
                    </a:p>
                  </a:txBody>
                  <a:tcPr marL="60191" marR="60191" marT="30096" marB="3009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274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ct val="100000"/>
                        </a:lnSpc>
                      </a:pPr>
                      <a:r>
                        <a:rPr lang="pt-BR" sz="900" b="1" i="0">
                          <a:solidFill>
                            <a:schemeClr val="bg1"/>
                          </a:solidFill>
                          <a:effectLst/>
                          <a:latin typeface="Museo Sans 300" panose="02000000000000000000"/>
                        </a:rPr>
                        <a:t>2º Sem./23</a:t>
                      </a:r>
                      <a:br>
                        <a:rPr lang="pt-BR" sz="900" b="1" i="0">
                          <a:solidFill>
                            <a:schemeClr val="bg1"/>
                          </a:solidFill>
                          <a:effectLst/>
                          <a:latin typeface="Museo Sans 300" panose="02000000000000000000"/>
                        </a:rPr>
                      </a:br>
                      <a:r>
                        <a:rPr lang="pt-BR" sz="900" b="1" i="0">
                          <a:solidFill>
                            <a:schemeClr val="bg1"/>
                          </a:solidFill>
                          <a:effectLst/>
                          <a:latin typeface="Museo Sans 300" panose="02000000000000000000"/>
                        </a:rPr>
                        <a:t>%</a:t>
                      </a:r>
                    </a:p>
                  </a:txBody>
                  <a:tcPr marL="60191" marR="60191" marT="30096" marB="3009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274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ct val="100000"/>
                        </a:lnSpc>
                      </a:pPr>
                      <a:r>
                        <a:rPr lang="pt-BR" sz="900" b="1" i="0">
                          <a:solidFill>
                            <a:schemeClr val="bg1"/>
                          </a:solidFill>
                          <a:effectLst/>
                          <a:latin typeface="Museo Sans 300" panose="02000000000000000000"/>
                        </a:rPr>
                        <a:t>Elevação do Período %</a:t>
                      </a:r>
                    </a:p>
                  </a:txBody>
                  <a:tcPr marL="60191" marR="60191" marT="30096" marB="3009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274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0005249"/>
                  </a:ext>
                </a:extLst>
              </a:tr>
              <a:tr h="287409"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BR" sz="900" b="1" i="0">
                          <a:effectLst/>
                          <a:latin typeface="Museo Sans 300" panose="02000000000000000000"/>
                        </a:rPr>
                        <a:t>Cliente </a:t>
                      </a:r>
                      <a:r>
                        <a:rPr lang="pt-BR" sz="900" b="1" i="0" err="1">
                          <a:effectLst/>
                          <a:latin typeface="Museo Sans 300" panose="02000000000000000000"/>
                        </a:rPr>
                        <a:t>iugu</a:t>
                      </a:r>
                      <a:endParaRPr lang="pt-BR" sz="900" b="1" i="0">
                        <a:effectLst/>
                        <a:latin typeface="Museo Sans 300" panose="02000000000000000000"/>
                      </a:endParaRPr>
                    </a:p>
                  </a:txBody>
                  <a:tcPr marL="60191" marR="60191" marT="30096" marB="3009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BR" sz="900" b="0" i="0">
                          <a:solidFill>
                            <a:schemeClr val="tx1"/>
                          </a:solidFill>
                          <a:effectLst/>
                          <a:latin typeface="Museo Sans 300" panose="02000000000000000000"/>
                        </a:rPr>
                        <a:t>38.6</a:t>
                      </a:r>
                    </a:p>
                  </a:txBody>
                  <a:tcPr marL="60191" marR="60191" marT="30096" marB="3009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BR" sz="900" b="1" i="0">
                          <a:solidFill>
                            <a:srgbClr val="F0F2F6"/>
                          </a:solidFill>
                          <a:effectLst/>
                          <a:latin typeface="Museo Sans 300" panose="02000000000000000000"/>
                        </a:rPr>
                        <a:t>27</a:t>
                      </a:r>
                    </a:p>
                  </a:txBody>
                  <a:tcPr marL="60191" marR="60191" marT="30096" marB="3009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274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BR" sz="900" b="0" i="0">
                          <a:solidFill>
                            <a:srgbClr val="5274FF"/>
                          </a:solidFill>
                          <a:effectLst/>
                          <a:latin typeface="Museo Sans 300" panose="02000000000000000000"/>
                        </a:rPr>
                        <a:t>-18</a:t>
                      </a:r>
                    </a:p>
                  </a:txBody>
                  <a:tcPr marL="60191" marR="60191" marT="30096" marB="3009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2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1673207"/>
                  </a:ext>
                </a:extLst>
              </a:tr>
              <a:tr h="311047"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BR" sz="900" b="1" i="0">
                          <a:effectLst/>
                          <a:latin typeface="Museo Sans 300" panose="02000000000000000000"/>
                        </a:rPr>
                        <a:t>Subcontas</a:t>
                      </a:r>
                    </a:p>
                  </a:txBody>
                  <a:tcPr marL="60191" marR="60191" marT="30096" marB="3009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BR" sz="900" b="0">
                          <a:solidFill>
                            <a:schemeClr val="tx1"/>
                          </a:solidFill>
                          <a:effectLst/>
                          <a:latin typeface="Museo Sans 300"/>
                        </a:rPr>
                        <a:t>3.2</a:t>
                      </a:r>
                    </a:p>
                  </a:txBody>
                  <a:tcPr marL="67435" marR="67435" marT="33718" marB="3371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BR" sz="900" b="1">
                          <a:solidFill>
                            <a:srgbClr val="F0F2F6"/>
                          </a:solidFill>
                          <a:effectLst/>
                          <a:latin typeface="Museo Sans 300"/>
                        </a:rPr>
                        <a:t>13.7</a:t>
                      </a:r>
                    </a:p>
                  </a:txBody>
                  <a:tcPr marL="67435" marR="67435" marT="33718" marB="3371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274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BR" sz="900" b="0" i="0" kern="1200">
                          <a:solidFill>
                            <a:srgbClr val="5274FF"/>
                          </a:solidFill>
                          <a:effectLst/>
                          <a:latin typeface="Museo Sans 300" panose="02000000000000000000"/>
                          <a:ea typeface="+mn-ea"/>
                          <a:cs typeface="+mn-cs"/>
                        </a:rPr>
                        <a:t>+328</a:t>
                      </a:r>
                    </a:p>
                  </a:txBody>
                  <a:tcPr marL="67435" marR="67435" marT="33718" marB="3371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178214"/>
                  </a:ext>
                </a:extLst>
              </a:tr>
              <a:tr h="311047"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BR" sz="900" b="1" i="0">
                          <a:effectLst/>
                          <a:latin typeface="Museo Sans 300" panose="02000000000000000000"/>
                        </a:rPr>
                        <a:t>Cliente Juno</a:t>
                      </a:r>
                    </a:p>
                  </a:txBody>
                  <a:tcPr marL="60191" marR="60191" marT="30096" marB="3009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BR" sz="900" b="0">
                          <a:solidFill>
                            <a:schemeClr val="tx1"/>
                          </a:solidFill>
                          <a:effectLst/>
                          <a:latin typeface="Museo Sans 300"/>
                        </a:rPr>
                        <a:t>5.8</a:t>
                      </a:r>
                    </a:p>
                  </a:txBody>
                  <a:tcPr marL="67435" marR="67435" marT="33718" marB="3371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BR" sz="900" b="1">
                          <a:solidFill>
                            <a:srgbClr val="F0F2F6"/>
                          </a:solidFill>
                          <a:effectLst/>
                          <a:latin typeface="Museo Sans 300"/>
                        </a:rPr>
                        <a:t>0.2</a:t>
                      </a:r>
                    </a:p>
                  </a:txBody>
                  <a:tcPr marL="67435" marR="67435" marT="33718" marB="3371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274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BR" sz="900" b="0" i="0" kern="1200">
                          <a:solidFill>
                            <a:srgbClr val="5274FF"/>
                          </a:solidFill>
                          <a:effectLst/>
                          <a:latin typeface="Museo Sans 300" panose="02000000000000000000"/>
                          <a:ea typeface="+mn-ea"/>
                          <a:cs typeface="+mn-cs"/>
                        </a:rPr>
                        <a:t>-97</a:t>
                      </a:r>
                    </a:p>
                  </a:txBody>
                  <a:tcPr marL="67435" marR="67435" marT="33718" marB="3371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7415607"/>
                  </a:ext>
                </a:extLst>
              </a:tr>
              <a:tr h="311047"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BR" sz="900" b="1" i="0">
                          <a:effectLst/>
                          <a:latin typeface="Museo Sans 300" panose="02000000000000000000"/>
                        </a:rPr>
                        <a:t>Consumidor Final</a:t>
                      </a:r>
                    </a:p>
                  </a:txBody>
                  <a:tcPr marL="60191" marR="60191" marT="30096" marB="3009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BR" sz="900" b="0">
                          <a:solidFill>
                            <a:schemeClr val="tx1"/>
                          </a:solidFill>
                          <a:effectLst/>
                          <a:latin typeface="Museo Sans 300"/>
                        </a:rPr>
                        <a:t>47.6</a:t>
                      </a:r>
                    </a:p>
                  </a:txBody>
                  <a:tcPr marL="67435" marR="67435" marT="33718" marB="3371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BR" sz="900" b="1">
                          <a:solidFill>
                            <a:srgbClr val="F0F2F6"/>
                          </a:solidFill>
                          <a:effectLst/>
                          <a:latin typeface="Museo Sans 300"/>
                        </a:rPr>
                        <a:t>56.3</a:t>
                      </a:r>
                    </a:p>
                  </a:txBody>
                  <a:tcPr marL="67435" marR="67435" marT="33718" marB="3371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274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BR" sz="900" b="0" i="0" kern="1200">
                          <a:solidFill>
                            <a:srgbClr val="5274FF"/>
                          </a:solidFill>
                          <a:effectLst/>
                          <a:latin typeface="Museo Sans 300" panose="02000000000000000000"/>
                          <a:ea typeface="+mn-ea"/>
                          <a:cs typeface="+mn-cs"/>
                        </a:rPr>
                        <a:t>-35</a:t>
                      </a:r>
                    </a:p>
                  </a:txBody>
                  <a:tcPr marL="67435" marR="67435" marT="33718" marB="3371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0767497"/>
                  </a:ext>
                </a:extLst>
              </a:tr>
              <a:tr h="311047"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BR" sz="900" b="1" i="0">
                          <a:effectLst/>
                          <a:latin typeface="Museo Sans 300" panose="02000000000000000000"/>
                        </a:rPr>
                        <a:t>Outro(s)</a:t>
                      </a:r>
                    </a:p>
                  </a:txBody>
                  <a:tcPr marL="60191" marR="60191" marT="30096" marB="3009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BR" sz="900" b="0">
                          <a:solidFill>
                            <a:schemeClr val="tx1"/>
                          </a:solidFill>
                          <a:effectLst/>
                          <a:latin typeface="Museo Sans 300"/>
                        </a:rPr>
                        <a:t>4.9</a:t>
                      </a:r>
                    </a:p>
                  </a:txBody>
                  <a:tcPr marL="67435" marR="67435" marT="33718" marB="3371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BR" sz="900" b="1">
                          <a:solidFill>
                            <a:srgbClr val="F0F2F6"/>
                          </a:solidFill>
                          <a:effectLst/>
                          <a:latin typeface="Museo Sans 300"/>
                        </a:rPr>
                        <a:t>2.8</a:t>
                      </a:r>
                    </a:p>
                  </a:txBody>
                  <a:tcPr marL="67435" marR="67435" marT="33718" marB="3371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274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BR" sz="900">
                          <a:solidFill>
                            <a:srgbClr val="5274FF"/>
                          </a:solidFill>
                          <a:effectLst/>
                          <a:latin typeface="Museo Sans 300"/>
                        </a:rPr>
                        <a:t>+82</a:t>
                      </a:r>
                    </a:p>
                  </a:txBody>
                  <a:tcPr marL="67435" marR="67435" marT="33718" marB="3371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1717875"/>
                  </a:ext>
                </a:extLst>
              </a:tr>
            </a:tbl>
          </a:graphicData>
        </a:graphic>
      </p:graphicFrame>
      <p:sp>
        <p:nvSpPr>
          <p:cNvPr id="4" name="Espaço Reservado para Texto 16">
            <a:extLst>
              <a:ext uri="{FF2B5EF4-FFF2-40B4-BE49-F238E27FC236}">
                <a16:creationId xmlns:a16="http://schemas.microsoft.com/office/drawing/2014/main" id="{6C87F9C5-C043-9CB3-524D-0DAF8C167A18}"/>
              </a:ext>
            </a:extLst>
          </p:cNvPr>
          <p:cNvSpPr txBox="1">
            <a:spLocks/>
          </p:cNvSpPr>
          <p:nvPr/>
        </p:nvSpPr>
        <p:spPr>
          <a:xfrm>
            <a:off x="695324" y="678927"/>
            <a:ext cx="4947830" cy="208511"/>
          </a:xfrm>
          <a:prstGeom prst="rect">
            <a:avLst/>
          </a:prstGeom>
        </p:spPr>
        <p:txBody>
          <a:bodyPr lIns="36000" tIns="0" rIns="3600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0" i="0" kern="1200" spc="300">
                <a:solidFill>
                  <a:srgbClr val="55565E"/>
                </a:solidFill>
                <a:latin typeface="Museo Sans 300" panose="02000000000000000000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pt-BR"/>
              <a:t>Relatório - 2º Semestre de 2023- Ouvidoria.</a:t>
            </a:r>
            <a:endParaRPr lang="en-US"/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5F28470A-5113-2DFF-991E-246066EC25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29481" y="960457"/>
            <a:ext cx="358991" cy="358991"/>
          </a:xfrm>
          <a:prstGeom prst="rect">
            <a:avLst/>
          </a:prstGeom>
        </p:spPr>
      </p:pic>
      <p:sp>
        <p:nvSpPr>
          <p:cNvPr id="11" name="Espaço Reservado para Texto 6">
            <a:extLst>
              <a:ext uri="{FF2B5EF4-FFF2-40B4-BE49-F238E27FC236}">
                <a16:creationId xmlns:a16="http://schemas.microsoft.com/office/drawing/2014/main" id="{4F5075FF-12CD-F851-A9B7-01ED6AA4C253}"/>
              </a:ext>
            </a:extLst>
          </p:cNvPr>
          <p:cNvSpPr txBox="1">
            <a:spLocks/>
          </p:cNvSpPr>
          <p:nvPr/>
        </p:nvSpPr>
        <p:spPr>
          <a:xfrm>
            <a:off x="7356476" y="3939930"/>
            <a:ext cx="1656630" cy="370824"/>
          </a:xfrm>
          <a:prstGeom prst="rect">
            <a:avLst/>
          </a:prstGeom>
        </p:spPr>
        <p:txBody>
          <a:bodyPr lIns="216000" rIns="108000"/>
          <a:lstStyle>
            <a:lvl1pPr marL="269875" indent="-269875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120000"/>
              <a:buFontTx/>
              <a:buBlip>
                <a:blip r:embed="rId4"/>
              </a:buBlip>
              <a:tabLst/>
              <a:defRPr sz="1400" b="0" i="0" kern="1200">
                <a:solidFill>
                  <a:schemeClr val="tx2"/>
                </a:solidFill>
                <a:latin typeface="Museo Sans 300" panose="02000000000000000000" pitchFamily="2" charset="77"/>
                <a:ea typeface="+mn-ea"/>
                <a:cs typeface="+mn-cs"/>
              </a:defRPr>
            </a:lvl1pPr>
            <a:lvl2pPr marL="762000" indent="-3048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120000"/>
              <a:buFontTx/>
              <a:buBlip>
                <a:blip r:embed="rId4"/>
              </a:buBlip>
              <a:tabLst>
                <a:tab pos="746125" algn="l"/>
              </a:tabLst>
              <a:defRPr sz="1400" b="0" i="0" kern="1200">
                <a:solidFill>
                  <a:schemeClr val="tx2"/>
                </a:solidFill>
                <a:latin typeface="Museo Sans 300" panose="02000000000000000000" pitchFamily="2" charset="77"/>
                <a:ea typeface="+mn-ea"/>
                <a:cs typeface="+mn-cs"/>
              </a:defRPr>
            </a:lvl2pPr>
            <a:lvl3pPr marL="1206500" indent="-2921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120000"/>
              <a:buFontTx/>
              <a:buBlip>
                <a:blip r:embed="rId4"/>
              </a:buBlip>
              <a:tabLst/>
              <a:defRPr sz="1400" b="0" i="0" kern="1200">
                <a:solidFill>
                  <a:schemeClr val="tx2"/>
                </a:solidFill>
                <a:latin typeface="Museo Sans 300" panose="02000000000000000000" pitchFamily="2" charset="77"/>
                <a:ea typeface="+mn-ea"/>
                <a:cs typeface="+mn-cs"/>
              </a:defRPr>
            </a:lvl3pPr>
            <a:lvl4pPr marL="1651000" indent="-2794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120000"/>
              <a:buFontTx/>
              <a:buBlip>
                <a:blip r:embed="rId4"/>
              </a:buBlip>
              <a:tabLst/>
              <a:defRPr sz="1400" b="0" i="0" kern="1200">
                <a:solidFill>
                  <a:schemeClr val="tx2"/>
                </a:solidFill>
                <a:latin typeface="Museo Sans 300" panose="02000000000000000000" pitchFamily="2" charset="77"/>
                <a:ea typeface="+mn-ea"/>
                <a:cs typeface="+mn-cs"/>
              </a:defRPr>
            </a:lvl4pPr>
            <a:lvl5pPr marL="2095500" indent="-2667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120000"/>
              <a:buFontTx/>
              <a:buBlip>
                <a:blip r:embed="rId4"/>
              </a:buBlip>
              <a:tabLst/>
              <a:defRPr sz="1400" b="0" i="0" kern="1200">
                <a:solidFill>
                  <a:schemeClr val="tx2"/>
                </a:solidFill>
                <a:latin typeface="Museo Sans 300" panose="02000000000000000000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/>
              <a:t>Comparativo:</a:t>
            </a:r>
          </a:p>
        </p:txBody>
      </p:sp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1BEE977E-5DFE-656D-94F3-C4A61B3BC39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666544"/>
              </p:ext>
            </p:extLst>
          </p:nvPr>
        </p:nvGraphicFramePr>
        <p:xfrm>
          <a:off x="7356476" y="4349116"/>
          <a:ext cx="3875636" cy="23576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3" name="Gráfico 12">
            <a:extLst>
              <a:ext uri="{FF2B5EF4-FFF2-40B4-BE49-F238E27FC236}">
                <a16:creationId xmlns:a16="http://schemas.microsoft.com/office/drawing/2014/main" id="{00000000-0008-0000-0700-000006000000}"/>
              </a:ext>
              <a:ext uri="{147F2762-F138-4A5C-976F-8EAC2B608ADB}">
                <a16:predDERef xmlns:a16="http://schemas.microsoft.com/office/drawing/2014/main" pred="{62F9E70B-BAA2-4DC6-A838-31B8F6EF2BE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3420819"/>
              </p:ext>
            </p:extLst>
          </p:nvPr>
        </p:nvGraphicFramePr>
        <p:xfrm>
          <a:off x="7011359" y="1267991"/>
          <a:ext cx="4565869" cy="27399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34264252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Texto 16">
            <a:extLst>
              <a:ext uri="{FF2B5EF4-FFF2-40B4-BE49-F238E27FC236}">
                <a16:creationId xmlns:a16="http://schemas.microsoft.com/office/drawing/2014/main" id="{D1C24085-A235-A9BB-C341-4712700411CE}"/>
              </a:ext>
            </a:extLst>
          </p:cNvPr>
          <p:cNvSpPr txBox="1">
            <a:spLocks/>
          </p:cNvSpPr>
          <p:nvPr/>
        </p:nvSpPr>
        <p:spPr>
          <a:xfrm>
            <a:off x="661459" y="971045"/>
            <a:ext cx="4140200" cy="533605"/>
          </a:xfrm>
          <a:prstGeom prst="rect">
            <a:avLst/>
          </a:prstGeom>
        </p:spPr>
        <p:txBody>
          <a:bodyPr lIns="36000" rIns="3600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i="0" kern="1200" spc="-150">
                <a:solidFill>
                  <a:schemeClr val="tx1"/>
                </a:solidFill>
                <a:latin typeface="Museo Sans 700" panose="02000000000000000000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/>
              <a:t>Perfil das Manifestações</a:t>
            </a:r>
            <a:r>
              <a:rPr lang="pt-BR">
                <a:solidFill>
                  <a:srgbClr val="5274FF"/>
                </a:solidFill>
              </a:rPr>
              <a:t>.</a:t>
            </a:r>
            <a:endParaRPr lang="pt-BR"/>
          </a:p>
        </p:txBody>
      </p:sp>
      <p:sp>
        <p:nvSpPr>
          <p:cNvPr id="9" name="Espaço Reservado para Texto 16">
            <a:extLst>
              <a:ext uri="{FF2B5EF4-FFF2-40B4-BE49-F238E27FC236}">
                <a16:creationId xmlns:a16="http://schemas.microsoft.com/office/drawing/2014/main" id="{7F758C59-AA10-79A5-FFF3-D1F43E169971}"/>
              </a:ext>
            </a:extLst>
          </p:cNvPr>
          <p:cNvSpPr txBox="1">
            <a:spLocks/>
          </p:cNvSpPr>
          <p:nvPr/>
        </p:nvSpPr>
        <p:spPr>
          <a:xfrm>
            <a:off x="703712" y="1451182"/>
            <a:ext cx="4140202" cy="533605"/>
          </a:xfrm>
          <a:prstGeom prst="rect">
            <a:avLst/>
          </a:prstGeom>
        </p:spPr>
        <p:txBody>
          <a:bodyPr lIns="0" r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i="0" kern="1200">
                <a:solidFill>
                  <a:srgbClr val="55565E"/>
                </a:solidFill>
                <a:latin typeface="Museo Sans 700" panose="02000000000000000000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/>
              <a:t>Pontos Observados:</a:t>
            </a:r>
          </a:p>
        </p:txBody>
      </p:sp>
      <p:sp>
        <p:nvSpPr>
          <p:cNvPr id="12" name="Espaço Reservado para Texto 6">
            <a:extLst>
              <a:ext uri="{FF2B5EF4-FFF2-40B4-BE49-F238E27FC236}">
                <a16:creationId xmlns:a16="http://schemas.microsoft.com/office/drawing/2014/main" id="{C80148ED-E834-CC41-2CDD-FAD721A35F65}"/>
              </a:ext>
            </a:extLst>
          </p:cNvPr>
          <p:cNvSpPr txBox="1">
            <a:spLocks/>
          </p:cNvSpPr>
          <p:nvPr/>
        </p:nvSpPr>
        <p:spPr>
          <a:xfrm>
            <a:off x="495855" y="1969656"/>
            <a:ext cx="6481848" cy="2210098"/>
          </a:xfrm>
          <a:prstGeom prst="rect">
            <a:avLst/>
          </a:prstGeom>
        </p:spPr>
        <p:txBody>
          <a:bodyPr lIns="216000" tIns="45720" rIns="108000" bIns="45720" anchor="t"/>
          <a:lstStyle>
            <a:lvl1pPr marL="269875" indent="-269875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120000"/>
              <a:buFontTx/>
              <a:buBlip>
                <a:blip r:embed="rId3"/>
              </a:buBlip>
              <a:tabLst/>
              <a:defRPr sz="1400" b="0" i="0" kern="1200">
                <a:solidFill>
                  <a:schemeClr val="tx2"/>
                </a:solidFill>
                <a:latin typeface="Museo Sans 300" panose="02000000000000000000" pitchFamily="2" charset="77"/>
                <a:ea typeface="+mn-ea"/>
                <a:cs typeface="+mn-cs"/>
              </a:defRPr>
            </a:lvl1pPr>
            <a:lvl2pPr marL="762000" indent="-3048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120000"/>
              <a:buFontTx/>
              <a:buBlip>
                <a:blip r:embed="rId3"/>
              </a:buBlip>
              <a:tabLst>
                <a:tab pos="746125" algn="l"/>
              </a:tabLst>
              <a:defRPr sz="1400" b="0" i="0" kern="1200">
                <a:solidFill>
                  <a:schemeClr val="tx2"/>
                </a:solidFill>
                <a:latin typeface="Museo Sans 300" panose="02000000000000000000" pitchFamily="2" charset="77"/>
                <a:ea typeface="+mn-ea"/>
                <a:cs typeface="+mn-cs"/>
              </a:defRPr>
            </a:lvl2pPr>
            <a:lvl3pPr marL="1206500" indent="-2921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120000"/>
              <a:buFontTx/>
              <a:buBlip>
                <a:blip r:embed="rId3"/>
              </a:buBlip>
              <a:tabLst/>
              <a:defRPr sz="1400" b="0" i="0" kern="1200">
                <a:solidFill>
                  <a:schemeClr val="tx2"/>
                </a:solidFill>
                <a:latin typeface="Museo Sans 300" panose="02000000000000000000" pitchFamily="2" charset="77"/>
                <a:ea typeface="+mn-ea"/>
                <a:cs typeface="+mn-cs"/>
              </a:defRPr>
            </a:lvl3pPr>
            <a:lvl4pPr marL="1651000" indent="-2794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120000"/>
              <a:buFontTx/>
              <a:buBlip>
                <a:blip r:embed="rId3"/>
              </a:buBlip>
              <a:tabLst/>
              <a:defRPr sz="1400" b="0" i="0" kern="1200">
                <a:solidFill>
                  <a:schemeClr val="tx2"/>
                </a:solidFill>
                <a:latin typeface="Museo Sans 300" panose="02000000000000000000" pitchFamily="2" charset="77"/>
                <a:ea typeface="+mn-ea"/>
                <a:cs typeface="+mn-cs"/>
              </a:defRPr>
            </a:lvl4pPr>
            <a:lvl5pPr marL="2095500" indent="-2667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120000"/>
              <a:buFontTx/>
              <a:buBlip>
                <a:blip r:embed="rId3"/>
              </a:buBlip>
              <a:tabLst/>
              <a:defRPr sz="1400" b="0" i="0" kern="1200">
                <a:solidFill>
                  <a:schemeClr val="tx2"/>
                </a:solidFill>
                <a:latin typeface="Museo Sans 300" panose="02000000000000000000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dirty="0">
                <a:solidFill>
                  <a:srgbClr val="4E5D72"/>
                </a:solidFill>
                <a:latin typeface="Museo Sans 300"/>
              </a:rPr>
              <a:t>O perfil mais atendido no 2º Sem/23 foi de “Reclamações” </a:t>
            </a:r>
            <a:r>
              <a:rPr lang="pt-BR" sz="1200" b="1" dirty="0">
                <a:solidFill>
                  <a:schemeClr val="tx1"/>
                </a:solidFill>
                <a:latin typeface="Museo Sans 300"/>
              </a:rPr>
              <a:t>(89.8%) </a:t>
            </a:r>
            <a:r>
              <a:rPr lang="pt-BR" sz="1200" dirty="0">
                <a:solidFill>
                  <a:srgbClr val="4E5D72"/>
                </a:solidFill>
                <a:latin typeface="Museo Sans 300"/>
              </a:rPr>
              <a:t>seguido de “Solicitações”</a:t>
            </a:r>
            <a:r>
              <a:rPr lang="pt-BR" sz="1200" dirty="0">
                <a:solidFill>
                  <a:srgbClr val="5274FF"/>
                </a:solidFill>
                <a:latin typeface="Museo Sans 300"/>
              </a:rPr>
              <a:t> </a:t>
            </a:r>
            <a:r>
              <a:rPr lang="pt-BR" sz="1200" b="1" dirty="0">
                <a:solidFill>
                  <a:schemeClr val="tx1"/>
                </a:solidFill>
                <a:latin typeface="Museo Sans 300"/>
              </a:rPr>
              <a:t>(8%).</a:t>
            </a:r>
          </a:p>
          <a:p>
            <a:r>
              <a:rPr lang="pt-BR" sz="1200" dirty="0">
                <a:solidFill>
                  <a:srgbClr val="4E5D72"/>
                </a:solidFill>
                <a:latin typeface="Museo Sans 300"/>
              </a:rPr>
              <a:t>A solução integral dos casos relacionados à migração Juno-&gt;iugu gerou uma diminuição de “Reclamações</a:t>
            </a:r>
            <a:r>
              <a:rPr lang="pt-BR" sz="1200" b="1" dirty="0">
                <a:solidFill>
                  <a:schemeClr val="tx1"/>
                </a:solidFill>
                <a:latin typeface="Museo Sans 300"/>
              </a:rPr>
              <a:t>” (-6%) </a:t>
            </a:r>
            <a:r>
              <a:rPr lang="pt-BR" sz="1200" dirty="0">
                <a:solidFill>
                  <a:schemeClr val="tx1"/>
                </a:solidFill>
                <a:latin typeface="Museo Sans 300"/>
              </a:rPr>
              <a:t>em relação ao 1º Sem/23</a:t>
            </a:r>
            <a:r>
              <a:rPr lang="pt-BR" sz="1200" dirty="0">
                <a:solidFill>
                  <a:srgbClr val="4E5D72"/>
                </a:solidFill>
                <a:latin typeface="Museo Sans 300"/>
              </a:rPr>
              <a:t>.</a:t>
            </a:r>
          </a:p>
          <a:p>
            <a:r>
              <a:rPr lang="pt-BR" sz="1200" dirty="0">
                <a:solidFill>
                  <a:srgbClr val="4E5D72"/>
                </a:solidFill>
                <a:latin typeface="Museo Sans 300"/>
              </a:rPr>
              <a:t>O índice de “Informações” sofreu um aumento de </a:t>
            </a:r>
            <a:r>
              <a:rPr lang="pt-BR" sz="1200" b="1" dirty="0">
                <a:solidFill>
                  <a:schemeClr val="tx1"/>
                </a:solidFill>
                <a:latin typeface="Museo Sans 300"/>
              </a:rPr>
              <a:t>+450% </a:t>
            </a:r>
            <a:r>
              <a:rPr lang="pt-BR" sz="1200" dirty="0">
                <a:solidFill>
                  <a:srgbClr val="4E5D72"/>
                </a:solidFill>
                <a:latin typeface="Museo Sans 300"/>
              </a:rPr>
              <a:t>em relação ao 1º Sem/23;</a:t>
            </a:r>
          </a:p>
          <a:p>
            <a:r>
              <a:rPr lang="pt-BR" sz="1200" dirty="0">
                <a:solidFill>
                  <a:srgbClr val="4E5D72"/>
                </a:solidFill>
                <a:latin typeface="Museo Sans 300"/>
              </a:rPr>
              <a:t> O índice de “Solicitações” sofreu um aumento de +78% em relação ao 1º Sem/23.</a:t>
            </a:r>
            <a:endParaRPr lang="pt-BR" sz="1200" dirty="0">
              <a:solidFill>
                <a:srgbClr val="4E5D72"/>
              </a:solidFill>
            </a:endParaRPr>
          </a:p>
        </p:txBody>
      </p:sp>
      <p:graphicFrame>
        <p:nvGraphicFramePr>
          <p:cNvPr id="15" name="Tabela 14">
            <a:extLst>
              <a:ext uri="{FF2B5EF4-FFF2-40B4-BE49-F238E27FC236}">
                <a16:creationId xmlns:a16="http://schemas.microsoft.com/office/drawing/2014/main" id="{D1620C71-2274-D13B-1D2B-5751F9CCC3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7494162"/>
              </p:ext>
            </p:extLst>
          </p:nvPr>
        </p:nvGraphicFramePr>
        <p:xfrm>
          <a:off x="1478650" y="4560136"/>
          <a:ext cx="4516257" cy="221009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58113">
                  <a:extLst>
                    <a:ext uri="{9D8B030D-6E8A-4147-A177-3AD203B41FA5}">
                      <a16:colId xmlns:a16="http://schemas.microsoft.com/office/drawing/2014/main" val="1951601429"/>
                    </a:ext>
                  </a:extLst>
                </a:gridCol>
                <a:gridCol w="986048">
                  <a:extLst>
                    <a:ext uri="{9D8B030D-6E8A-4147-A177-3AD203B41FA5}">
                      <a16:colId xmlns:a16="http://schemas.microsoft.com/office/drawing/2014/main" val="562722825"/>
                    </a:ext>
                  </a:extLst>
                </a:gridCol>
                <a:gridCol w="986048">
                  <a:extLst>
                    <a:ext uri="{9D8B030D-6E8A-4147-A177-3AD203B41FA5}">
                      <a16:colId xmlns:a16="http://schemas.microsoft.com/office/drawing/2014/main" val="2503134852"/>
                    </a:ext>
                  </a:extLst>
                </a:gridCol>
                <a:gridCol w="986048">
                  <a:extLst>
                    <a:ext uri="{9D8B030D-6E8A-4147-A177-3AD203B41FA5}">
                      <a16:colId xmlns:a16="http://schemas.microsoft.com/office/drawing/2014/main" val="834795633"/>
                    </a:ext>
                  </a:extLst>
                </a:gridCol>
              </a:tblGrid>
              <a:tr h="353974">
                <a:tc>
                  <a:txBody>
                    <a:bodyPr/>
                    <a:lstStyle/>
                    <a:p>
                      <a:pPr algn="ctr" rtl="0" fontAlgn="base">
                        <a:lnSpc>
                          <a:spcPct val="100000"/>
                        </a:lnSpc>
                      </a:pPr>
                      <a:r>
                        <a:rPr lang="pt-BR" sz="900" b="1" i="0">
                          <a:solidFill>
                            <a:schemeClr val="tx1"/>
                          </a:solidFill>
                          <a:effectLst/>
                          <a:latin typeface="Museo Sans 300" panose="02000000000000000000"/>
                        </a:rPr>
                        <a:t>Elevação do Período</a:t>
                      </a:r>
                    </a:p>
                  </a:txBody>
                  <a:tcPr marL="60191" marR="60191" marT="30096" marB="3009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ct val="100000"/>
                        </a:lnSpc>
                      </a:pPr>
                      <a:r>
                        <a:rPr lang="pt-BR" sz="900" b="1" i="0">
                          <a:solidFill>
                            <a:schemeClr val="bg1"/>
                          </a:solidFill>
                          <a:effectLst/>
                          <a:latin typeface="Museo Sans 300" panose="02000000000000000000"/>
                        </a:rPr>
                        <a:t>1º Sem./23</a:t>
                      </a:r>
                      <a:br>
                        <a:rPr lang="pt-BR" sz="900" b="1" i="0">
                          <a:solidFill>
                            <a:schemeClr val="bg1"/>
                          </a:solidFill>
                          <a:effectLst/>
                          <a:latin typeface="Museo Sans 300" panose="02000000000000000000"/>
                        </a:rPr>
                      </a:br>
                      <a:r>
                        <a:rPr lang="pt-BR" sz="900" b="1" i="0">
                          <a:solidFill>
                            <a:schemeClr val="bg1"/>
                          </a:solidFill>
                          <a:effectLst/>
                          <a:latin typeface="Museo Sans 300" panose="02000000000000000000"/>
                        </a:rPr>
                        <a:t>%</a:t>
                      </a:r>
                    </a:p>
                  </a:txBody>
                  <a:tcPr marL="60191" marR="60191" marT="30096" marB="3009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274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ct val="100000"/>
                        </a:lnSpc>
                      </a:pPr>
                      <a:r>
                        <a:rPr lang="pt-BR" sz="900" b="1" i="0">
                          <a:solidFill>
                            <a:schemeClr val="bg1"/>
                          </a:solidFill>
                          <a:effectLst/>
                          <a:latin typeface="Museo Sans 300" panose="02000000000000000000"/>
                        </a:rPr>
                        <a:t>2º Sem./23</a:t>
                      </a:r>
                      <a:br>
                        <a:rPr lang="pt-BR" sz="900" b="1" i="0">
                          <a:solidFill>
                            <a:schemeClr val="bg1"/>
                          </a:solidFill>
                          <a:effectLst/>
                          <a:latin typeface="Museo Sans 300" panose="02000000000000000000"/>
                        </a:rPr>
                      </a:br>
                      <a:r>
                        <a:rPr lang="pt-BR" sz="900" b="1" i="0">
                          <a:solidFill>
                            <a:schemeClr val="bg1"/>
                          </a:solidFill>
                          <a:effectLst/>
                          <a:latin typeface="Museo Sans 300" panose="02000000000000000000"/>
                        </a:rPr>
                        <a:t>%</a:t>
                      </a:r>
                    </a:p>
                  </a:txBody>
                  <a:tcPr marL="60191" marR="60191" marT="30096" marB="3009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274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ct val="100000"/>
                        </a:lnSpc>
                      </a:pPr>
                      <a:r>
                        <a:rPr lang="pt-BR" sz="900" b="1" i="0">
                          <a:solidFill>
                            <a:schemeClr val="bg1"/>
                          </a:solidFill>
                          <a:effectLst/>
                          <a:latin typeface="Museo Sans 300" panose="02000000000000000000"/>
                        </a:rPr>
                        <a:t>Elevação do Período %</a:t>
                      </a:r>
                    </a:p>
                  </a:txBody>
                  <a:tcPr marL="60191" marR="60191" marT="30096" marB="3009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274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0005249"/>
                  </a:ext>
                </a:extLst>
              </a:tr>
              <a:tr h="348307"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BR" sz="900" b="1" i="0">
                          <a:effectLst/>
                          <a:latin typeface="Museo Sans 300" panose="02000000000000000000"/>
                        </a:rPr>
                        <a:t>Informação</a:t>
                      </a:r>
                    </a:p>
                  </a:txBody>
                  <a:tcPr marL="60191" marR="60191" marT="30096" marB="3009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BR" sz="900" b="0" i="0">
                          <a:solidFill>
                            <a:schemeClr val="tx1"/>
                          </a:solidFill>
                          <a:effectLst/>
                          <a:latin typeface="Museo Sans 300" panose="02000000000000000000"/>
                        </a:rPr>
                        <a:t>0.4</a:t>
                      </a:r>
                    </a:p>
                  </a:txBody>
                  <a:tcPr marL="60191" marR="60191" marT="30096" marB="3009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BR" sz="900" b="1" i="0">
                          <a:solidFill>
                            <a:srgbClr val="F0F2F6"/>
                          </a:solidFill>
                          <a:effectLst/>
                          <a:latin typeface="Museo Sans 300" panose="02000000000000000000"/>
                        </a:rPr>
                        <a:t>2.2</a:t>
                      </a:r>
                    </a:p>
                  </a:txBody>
                  <a:tcPr marL="60191" marR="60191" marT="30096" marB="3009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274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BR" sz="900" b="0" i="0">
                          <a:solidFill>
                            <a:srgbClr val="5274FF"/>
                          </a:solidFill>
                          <a:effectLst/>
                          <a:latin typeface="Museo Sans 300" panose="02000000000000000000"/>
                        </a:rPr>
                        <a:t>+450</a:t>
                      </a:r>
                    </a:p>
                  </a:txBody>
                  <a:tcPr marL="60191" marR="60191" marT="30096" marB="3009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2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1673207"/>
                  </a:ext>
                </a:extLst>
              </a:tr>
              <a:tr h="376954"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BR" sz="900" b="1" i="0">
                          <a:effectLst/>
                          <a:latin typeface="Museo Sans 300" panose="02000000000000000000"/>
                        </a:rPr>
                        <a:t>Solicitação</a:t>
                      </a:r>
                    </a:p>
                  </a:txBody>
                  <a:tcPr marL="60191" marR="60191" marT="30096" marB="3009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BR" sz="900">
                          <a:effectLst/>
                          <a:latin typeface="Museo Sans 300"/>
                        </a:rPr>
                        <a:t>4.5</a:t>
                      </a:r>
                    </a:p>
                  </a:txBody>
                  <a:tcPr marL="67435" marR="67435" marT="33718" marB="3371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BR" sz="900" b="1">
                          <a:solidFill>
                            <a:srgbClr val="F0F2F6"/>
                          </a:solidFill>
                          <a:effectLst/>
                          <a:latin typeface="Museo Sans 300"/>
                        </a:rPr>
                        <a:t>8.0</a:t>
                      </a:r>
                    </a:p>
                  </a:txBody>
                  <a:tcPr marL="67435" marR="67435" marT="33718" marB="3371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274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BR" sz="900">
                          <a:solidFill>
                            <a:srgbClr val="5274FF"/>
                          </a:solidFill>
                          <a:effectLst/>
                          <a:latin typeface="Museo Sans 300"/>
                        </a:rPr>
                        <a:t>+78</a:t>
                      </a:r>
                    </a:p>
                  </a:txBody>
                  <a:tcPr marL="67435" marR="67435" marT="33718" marB="3371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178214"/>
                  </a:ext>
                </a:extLst>
              </a:tr>
              <a:tr h="376954"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BR" sz="900" b="1" i="0">
                          <a:effectLst/>
                          <a:latin typeface="Museo Sans 300" panose="02000000000000000000"/>
                        </a:rPr>
                        <a:t>Reclamação</a:t>
                      </a:r>
                    </a:p>
                  </a:txBody>
                  <a:tcPr marL="60191" marR="60191" marT="30096" marB="3009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BR" sz="900">
                          <a:effectLst/>
                          <a:latin typeface="Museo Sans 300"/>
                        </a:rPr>
                        <a:t>95.1</a:t>
                      </a:r>
                    </a:p>
                  </a:txBody>
                  <a:tcPr marL="67435" marR="67435" marT="33718" marB="3371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BR" sz="900" b="1">
                          <a:solidFill>
                            <a:srgbClr val="F0F2F6"/>
                          </a:solidFill>
                          <a:effectLst/>
                          <a:latin typeface="Museo Sans 300"/>
                        </a:rPr>
                        <a:t>89.8</a:t>
                      </a:r>
                    </a:p>
                  </a:txBody>
                  <a:tcPr marL="67435" marR="67435" marT="33718" marB="3371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274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BR" sz="900" b="0" i="0" kern="1200" dirty="0">
                          <a:solidFill>
                            <a:srgbClr val="5274FF"/>
                          </a:solidFill>
                          <a:effectLst/>
                          <a:latin typeface="Museo Sans 300" panose="02000000000000000000"/>
                          <a:ea typeface="+mn-ea"/>
                          <a:cs typeface="+mn-cs"/>
                        </a:rPr>
                        <a:t>-6</a:t>
                      </a:r>
                    </a:p>
                  </a:txBody>
                  <a:tcPr marL="67435" marR="67435" marT="33718" marB="3371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0767497"/>
                  </a:ext>
                </a:extLst>
              </a:tr>
              <a:tr h="376954"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BR" sz="900" b="1" i="0">
                          <a:effectLst/>
                          <a:latin typeface="Museo Sans 300" panose="02000000000000000000"/>
                        </a:rPr>
                        <a:t>Elogio</a:t>
                      </a:r>
                    </a:p>
                  </a:txBody>
                  <a:tcPr marL="60191" marR="60191" marT="30096" marB="3009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BR" sz="900">
                          <a:effectLst/>
                          <a:latin typeface="Museo Sans 300"/>
                        </a:rPr>
                        <a:t>0.0</a:t>
                      </a:r>
                    </a:p>
                  </a:txBody>
                  <a:tcPr marL="67435" marR="67435" marT="33718" marB="3371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BR" sz="900" b="1">
                          <a:solidFill>
                            <a:srgbClr val="F0F2F6"/>
                          </a:solidFill>
                          <a:effectLst/>
                          <a:latin typeface="Museo Sans 300"/>
                        </a:rPr>
                        <a:t>0.0</a:t>
                      </a:r>
                    </a:p>
                  </a:txBody>
                  <a:tcPr marL="67435" marR="67435" marT="33718" marB="3371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274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BR" sz="900">
                          <a:solidFill>
                            <a:srgbClr val="5274FF"/>
                          </a:solidFill>
                          <a:effectLst/>
                          <a:latin typeface="Museo Sans 300"/>
                        </a:rPr>
                        <a:t>0</a:t>
                      </a:r>
                    </a:p>
                  </a:txBody>
                  <a:tcPr marL="67435" marR="67435" marT="33718" marB="3371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1717875"/>
                  </a:ext>
                </a:extLst>
              </a:tr>
              <a:tr h="376954"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BR" sz="900" b="1" i="0">
                          <a:effectLst/>
                          <a:latin typeface="Museo Sans 300" panose="02000000000000000000"/>
                        </a:rPr>
                        <a:t>Sugestão</a:t>
                      </a:r>
                    </a:p>
                  </a:txBody>
                  <a:tcPr marL="60191" marR="60191" marT="30096" marB="3009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BR" sz="900">
                          <a:effectLst/>
                          <a:latin typeface="Museo Sans 300"/>
                        </a:rPr>
                        <a:t>0.0</a:t>
                      </a:r>
                    </a:p>
                  </a:txBody>
                  <a:tcPr marL="67435" marR="67435" marT="33718" marB="3371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BR" sz="900" b="1">
                          <a:solidFill>
                            <a:srgbClr val="F0F2F6"/>
                          </a:solidFill>
                          <a:effectLst/>
                          <a:latin typeface="Museo Sans 300"/>
                        </a:rPr>
                        <a:t>0.0</a:t>
                      </a:r>
                    </a:p>
                  </a:txBody>
                  <a:tcPr marL="67435" marR="67435" marT="33718" marB="3371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274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BR" sz="900" dirty="0">
                          <a:solidFill>
                            <a:srgbClr val="5274FF"/>
                          </a:solidFill>
                          <a:effectLst/>
                          <a:latin typeface="Museo Sans 300"/>
                        </a:rPr>
                        <a:t>0</a:t>
                      </a:r>
                    </a:p>
                  </a:txBody>
                  <a:tcPr marL="67435" marR="67435" marT="33718" marB="3371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5000306"/>
                  </a:ext>
                </a:extLst>
              </a:tr>
            </a:tbl>
          </a:graphicData>
        </a:graphic>
      </p:graphicFrame>
      <p:sp>
        <p:nvSpPr>
          <p:cNvPr id="4" name="Espaço Reservado para Texto 16">
            <a:extLst>
              <a:ext uri="{FF2B5EF4-FFF2-40B4-BE49-F238E27FC236}">
                <a16:creationId xmlns:a16="http://schemas.microsoft.com/office/drawing/2014/main" id="{6C87F9C5-C043-9CB3-524D-0DAF8C167A18}"/>
              </a:ext>
            </a:extLst>
          </p:cNvPr>
          <p:cNvSpPr txBox="1">
            <a:spLocks/>
          </p:cNvSpPr>
          <p:nvPr/>
        </p:nvSpPr>
        <p:spPr>
          <a:xfrm>
            <a:off x="695324" y="678927"/>
            <a:ext cx="4947830" cy="208511"/>
          </a:xfrm>
          <a:prstGeom prst="rect">
            <a:avLst/>
          </a:prstGeom>
        </p:spPr>
        <p:txBody>
          <a:bodyPr lIns="36000" tIns="0" rIns="3600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0" i="0" kern="1200" spc="300">
                <a:solidFill>
                  <a:srgbClr val="55565E"/>
                </a:solidFill>
                <a:latin typeface="Museo Sans 300" panose="02000000000000000000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pt-BR"/>
              <a:t>Relatório - 2º Semestre de 2023- Ouvidoria.</a:t>
            </a:r>
            <a:endParaRPr lang="en-US"/>
          </a:p>
        </p:txBody>
      </p:sp>
      <p:sp>
        <p:nvSpPr>
          <p:cNvPr id="11" name="Espaço Reservado para Texto 6">
            <a:extLst>
              <a:ext uri="{FF2B5EF4-FFF2-40B4-BE49-F238E27FC236}">
                <a16:creationId xmlns:a16="http://schemas.microsoft.com/office/drawing/2014/main" id="{4F5075FF-12CD-F851-A9B7-01ED6AA4C253}"/>
              </a:ext>
            </a:extLst>
          </p:cNvPr>
          <p:cNvSpPr txBox="1">
            <a:spLocks/>
          </p:cNvSpPr>
          <p:nvPr/>
        </p:nvSpPr>
        <p:spPr>
          <a:xfrm>
            <a:off x="7356476" y="3939930"/>
            <a:ext cx="1656630" cy="370824"/>
          </a:xfrm>
          <a:prstGeom prst="rect">
            <a:avLst/>
          </a:prstGeom>
        </p:spPr>
        <p:txBody>
          <a:bodyPr lIns="216000" rIns="108000"/>
          <a:lstStyle>
            <a:lvl1pPr marL="269875" indent="-269875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120000"/>
              <a:buFontTx/>
              <a:buBlip>
                <a:blip r:embed="rId3"/>
              </a:buBlip>
              <a:tabLst/>
              <a:defRPr sz="1400" b="0" i="0" kern="1200">
                <a:solidFill>
                  <a:schemeClr val="tx2"/>
                </a:solidFill>
                <a:latin typeface="Museo Sans 300" panose="02000000000000000000" pitchFamily="2" charset="77"/>
                <a:ea typeface="+mn-ea"/>
                <a:cs typeface="+mn-cs"/>
              </a:defRPr>
            </a:lvl1pPr>
            <a:lvl2pPr marL="762000" indent="-3048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120000"/>
              <a:buFontTx/>
              <a:buBlip>
                <a:blip r:embed="rId3"/>
              </a:buBlip>
              <a:tabLst>
                <a:tab pos="746125" algn="l"/>
              </a:tabLst>
              <a:defRPr sz="1400" b="0" i="0" kern="1200">
                <a:solidFill>
                  <a:schemeClr val="tx2"/>
                </a:solidFill>
                <a:latin typeface="Museo Sans 300" panose="02000000000000000000" pitchFamily="2" charset="77"/>
                <a:ea typeface="+mn-ea"/>
                <a:cs typeface="+mn-cs"/>
              </a:defRPr>
            </a:lvl2pPr>
            <a:lvl3pPr marL="1206500" indent="-2921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120000"/>
              <a:buFontTx/>
              <a:buBlip>
                <a:blip r:embed="rId3"/>
              </a:buBlip>
              <a:tabLst/>
              <a:defRPr sz="1400" b="0" i="0" kern="1200">
                <a:solidFill>
                  <a:schemeClr val="tx2"/>
                </a:solidFill>
                <a:latin typeface="Museo Sans 300" panose="02000000000000000000" pitchFamily="2" charset="77"/>
                <a:ea typeface="+mn-ea"/>
                <a:cs typeface="+mn-cs"/>
              </a:defRPr>
            </a:lvl3pPr>
            <a:lvl4pPr marL="1651000" indent="-2794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120000"/>
              <a:buFontTx/>
              <a:buBlip>
                <a:blip r:embed="rId3"/>
              </a:buBlip>
              <a:tabLst/>
              <a:defRPr sz="1400" b="0" i="0" kern="1200">
                <a:solidFill>
                  <a:schemeClr val="tx2"/>
                </a:solidFill>
                <a:latin typeface="Museo Sans 300" panose="02000000000000000000" pitchFamily="2" charset="77"/>
                <a:ea typeface="+mn-ea"/>
                <a:cs typeface="+mn-cs"/>
              </a:defRPr>
            </a:lvl4pPr>
            <a:lvl5pPr marL="2095500" indent="-2667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120000"/>
              <a:buFontTx/>
              <a:buBlip>
                <a:blip r:embed="rId3"/>
              </a:buBlip>
              <a:tabLst/>
              <a:defRPr sz="1400" b="0" i="0" kern="1200">
                <a:solidFill>
                  <a:schemeClr val="tx2"/>
                </a:solidFill>
                <a:latin typeface="Museo Sans 300" panose="02000000000000000000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/>
              <a:t>Comparativo:</a:t>
            </a:r>
          </a:p>
        </p:txBody>
      </p:sp>
      <p:pic>
        <p:nvPicPr>
          <p:cNvPr id="3" name="Imagem 2" descr="Ícone&#10;&#10;Descrição gerada automaticamente">
            <a:extLst>
              <a:ext uri="{FF2B5EF4-FFF2-40B4-BE49-F238E27FC236}">
                <a16:creationId xmlns:a16="http://schemas.microsoft.com/office/drawing/2014/main" id="{BBA4A0E4-13A6-6113-93A3-5DD4205518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74355" y="937441"/>
            <a:ext cx="430134" cy="430134"/>
          </a:xfrm>
          <a:prstGeom prst="rect">
            <a:avLst/>
          </a:prstGeom>
        </p:spPr>
      </p:pic>
      <p:graphicFrame>
        <p:nvGraphicFramePr>
          <p:cNvPr id="13" name="Gráfico 12">
            <a:extLst>
              <a:ext uri="{FF2B5EF4-FFF2-40B4-BE49-F238E27FC236}">
                <a16:creationId xmlns:a16="http://schemas.microsoft.com/office/drawing/2014/main" id="{00000000-0008-0000-0700-000007000000}"/>
              </a:ext>
              <a:ext uri="{147F2762-F138-4A5C-976F-8EAC2B608ADB}">
                <a16:predDERef xmlns:a16="http://schemas.microsoft.com/office/drawing/2014/main" pred="{8E187550-B4E1-4668-9001-22C3C49420D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2296761"/>
              </p:ext>
            </p:extLst>
          </p:nvPr>
        </p:nvGraphicFramePr>
        <p:xfrm>
          <a:off x="6730609" y="1200014"/>
          <a:ext cx="4564993" cy="27399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4" name="Gráfico 13">
            <a:extLst>
              <a:ext uri="{FF2B5EF4-FFF2-40B4-BE49-F238E27FC236}">
                <a16:creationId xmlns:a16="http://schemas.microsoft.com/office/drawing/2014/main" id="{00000000-0008-0000-0800-00000E000000}"/>
              </a:ext>
              <a:ext uri="{147F2762-F138-4A5C-976F-8EAC2B608ADB}">
                <a16:predDERef xmlns:a16="http://schemas.microsoft.com/office/drawing/2014/main" pred="{8E187550-B4E1-4668-9001-22C3C49420D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56567563"/>
              </p:ext>
            </p:extLst>
          </p:nvPr>
        </p:nvGraphicFramePr>
        <p:xfrm>
          <a:off x="6977703" y="4348132"/>
          <a:ext cx="4070803" cy="2331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9646165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Texto 16">
            <a:extLst>
              <a:ext uri="{FF2B5EF4-FFF2-40B4-BE49-F238E27FC236}">
                <a16:creationId xmlns:a16="http://schemas.microsoft.com/office/drawing/2014/main" id="{D1C24085-A235-A9BB-C341-4712700411CE}"/>
              </a:ext>
            </a:extLst>
          </p:cNvPr>
          <p:cNvSpPr txBox="1">
            <a:spLocks/>
          </p:cNvSpPr>
          <p:nvPr/>
        </p:nvSpPr>
        <p:spPr>
          <a:xfrm>
            <a:off x="661459" y="971045"/>
            <a:ext cx="4140200" cy="533605"/>
          </a:xfrm>
          <a:prstGeom prst="rect">
            <a:avLst/>
          </a:prstGeom>
        </p:spPr>
        <p:txBody>
          <a:bodyPr lIns="36000" rIns="3600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i="0" kern="1200" spc="-150">
                <a:solidFill>
                  <a:schemeClr val="tx1"/>
                </a:solidFill>
                <a:latin typeface="Museo Sans 700" panose="02000000000000000000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/>
              <a:t>Elegibilidade das Demandas</a:t>
            </a:r>
            <a:r>
              <a:rPr lang="pt-BR">
                <a:solidFill>
                  <a:srgbClr val="5274FF"/>
                </a:solidFill>
              </a:rPr>
              <a:t>.</a:t>
            </a:r>
            <a:endParaRPr lang="pt-BR"/>
          </a:p>
        </p:txBody>
      </p:sp>
      <p:sp>
        <p:nvSpPr>
          <p:cNvPr id="9" name="Espaço Reservado para Texto 16">
            <a:extLst>
              <a:ext uri="{FF2B5EF4-FFF2-40B4-BE49-F238E27FC236}">
                <a16:creationId xmlns:a16="http://schemas.microsoft.com/office/drawing/2014/main" id="{7F758C59-AA10-79A5-FFF3-D1F43E169971}"/>
              </a:ext>
            </a:extLst>
          </p:cNvPr>
          <p:cNvSpPr txBox="1">
            <a:spLocks/>
          </p:cNvSpPr>
          <p:nvPr/>
        </p:nvSpPr>
        <p:spPr>
          <a:xfrm>
            <a:off x="703712" y="1451182"/>
            <a:ext cx="4140202" cy="533605"/>
          </a:xfrm>
          <a:prstGeom prst="rect">
            <a:avLst/>
          </a:prstGeom>
        </p:spPr>
        <p:txBody>
          <a:bodyPr lIns="0" r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i="0" kern="1200">
                <a:solidFill>
                  <a:srgbClr val="55565E"/>
                </a:solidFill>
                <a:latin typeface="Museo Sans 700" panose="02000000000000000000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/>
              <a:t>Pontos Observados:</a:t>
            </a:r>
          </a:p>
        </p:txBody>
      </p:sp>
      <p:sp>
        <p:nvSpPr>
          <p:cNvPr id="12" name="Espaço Reservado para Texto 6">
            <a:extLst>
              <a:ext uri="{FF2B5EF4-FFF2-40B4-BE49-F238E27FC236}">
                <a16:creationId xmlns:a16="http://schemas.microsoft.com/office/drawing/2014/main" id="{C80148ED-E834-CC41-2CDD-FAD721A35F65}"/>
              </a:ext>
            </a:extLst>
          </p:cNvPr>
          <p:cNvSpPr txBox="1">
            <a:spLocks/>
          </p:cNvSpPr>
          <p:nvPr/>
        </p:nvSpPr>
        <p:spPr>
          <a:xfrm>
            <a:off x="493524" y="1797962"/>
            <a:ext cx="6492794" cy="2506854"/>
          </a:xfrm>
          <a:prstGeom prst="rect">
            <a:avLst/>
          </a:prstGeom>
        </p:spPr>
        <p:txBody>
          <a:bodyPr lIns="216000" tIns="45720" rIns="108000" bIns="45720" anchor="t"/>
          <a:lstStyle>
            <a:lvl1pPr marL="269875" indent="-269875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120000"/>
              <a:buFontTx/>
              <a:buBlip>
                <a:blip r:embed="rId3"/>
              </a:buBlip>
              <a:tabLst/>
              <a:defRPr sz="1400" b="0" i="0" kern="1200">
                <a:solidFill>
                  <a:schemeClr val="tx2"/>
                </a:solidFill>
                <a:latin typeface="Museo Sans 300" panose="02000000000000000000" pitchFamily="2" charset="77"/>
                <a:ea typeface="+mn-ea"/>
                <a:cs typeface="+mn-cs"/>
              </a:defRPr>
            </a:lvl1pPr>
            <a:lvl2pPr marL="762000" indent="-3048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120000"/>
              <a:buFontTx/>
              <a:buBlip>
                <a:blip r:embed="rId3"/>
              </a:buBlip>
              <a:tabLst>
                <a:tab pos="746125" algn="l"/>
              </a:tabLst>
              <a:defRPr sz="1400" b="0" i="0" kern="1200">
                <a:solidFill>
                  <a:schemeClr val="tx2"/>
                </a:solidFill>
                <a:latin typeface="Museo Sans 300" panose="02000000000000000000" pitchFamily="2" charset="77"/>
                <a:ea typeface="+mn-ea"/>
                <a:cs typeface="+mn-cs"/>
              </a:defRPr>
            </a:lvl2pPr>
            <a:lvl3pPr marL="1206500" indent="-2921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120000"/>
              <a:buFontTx/>
              <a:buBlip>
                <a:blip r:embed="rId3"/>
              </a:buBlip>
              <a:tabLst/>
              <a:defRPr sz="1400" b="0" i="0" kern="1200">
                <a:solidFill>
                  <a:schemeClr val="tx2"/>
                </a:solidFill>
                <a:latin typeface="Museo Sans 300" panose="02000000000000000000" pitchFamily="2" charset="77"/>
                <a:ea typeface="+mn-ea"/>
                <a:cs typeface="+mn-cs"/>
              </a:defRPr>
            </a:lvl3pPr>
            <a:lvl4pPr marL="1651000" indent="-2794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120000"/>
              <a:buFontTx/>
              <a:buBlip>
                <a:blip r:embed="rId3"/>
              </a:buBlip>
              <a:tabLst/>
              <a:defRPr sz="1400" b="0" i="0" kern="1200">
                <a:solidFill>
                  <a:schemeClr val="tx2"/>
                </a:solidFill>
                <a:latin typeface="Museo Sans 300" panose="02000000000000000000" pitchFamily="2" charset="77"/>
                <a:ea typeface="+mn-ea"/>
                <a:cs typeface="+mn-cs"/>
              </a:defRPr>
            </a:lvl4pPr>
            <a:lvl5pPr marL="2095500" indent="-2667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120000"/>
              <a:buFontTx/>
              <a:buBlip>
                <a:blip r:embed="rId3"/>
              </a:buBlip>
              <a:tabLst/>
              <a:defRPr sz="1400" b="0" i="0" kern="1200">
                <a:solidFill>
                  <a:schemeClr val="tx2"/>
                </a:solidFill>
                <a:latin typeface="Museo Sans 300" panose="02000000000000000000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dirty="0">
                <a:solidFill>
                  <a:srgbClr val="4E5D72"/>
                </a:solidFill>
                <a:latin typeface="Museo Sans 300"/>
              </a:rPr>
              <a:t>No 2º Sem/23, as demandas elegíveis representarem a maior parte das demandas recebidas pela Ouvidoria </a:t>
            </a:r>
            <a:r>
              <a:rPr lang="pt-BR" sz="1200" b="1" dirty="0">
                <a:solidFill>
                  <a:schemeClr val="tx1"/>
                </a:solidFill>
                <a:latin typeface="Museo Sans 300"/>
              </a:rPr>
              <a:t>(77.2%)</a:t>
            </a:r>
            <a:r>
              <a:rPr lang="pt-BR" sz="1200" dirty="0">
                <a:solidFill>
                  <a:srgbClr val="4E5D72"/>
                </a:solidFill>
                <a:latin typeface="Museo Sans 300"/>
              </a:rPr>
              <a:t>, reflexo do processo de melhoria adotado em relação à triagem das demandas recebidas por E-mail, que passaram a filtrar e encaminhar à Ouvidoria </a:t>
            </a:r>
            <a:r>
              <a:rPr lang="pt-BR" sz="1200" b="1" dirty="0">
                <a:solidFill>
                  <a:srgbClr val="4E5D72"/>
                </a:solidFill>
                <a:latin typeface="Museo Sans 300"/>
              </a:rPr>
              <a:t>somente</a:t>
            </a:r>
            <a:r>
              <a:rPr lang="pt-BR" sz="1200" dirty="0">
                <a:solidFill>
                  <a:srgbClr val="4E5D72"/>
                </a:solidFill>
                <a:latin typeface="Museo Sans 300"/>
              </a:rPr>
              <a:t> as demandas de 2ª instância.</a:t>
            </a:r>
          </a:p>
          <a:p>
            <a:pPr lvl="1">
              <a:buBlip>
                <a:blip r:embed="rId4"/>
              </a:buBlip>
            </a:pPr>
            <a:r>
              <a:rPr lang="pt-BR" sz="1200" dirty="0">
                <a:solidFill>
                  <a:schemeClr val="tx1"/>
                </a:solidFill>
                <a:latin typeface="Museo Sans 300"/>
              </a:rPr>
              <a:t>1º Sem/23: 42.9%; </a:t>
            </a:r>
            <a:endParaRPr lang="pt-BR" sz="1200" dirty="0">
              <a:solidFill>
                <a:schemeClr val="tx1"/>
              </a:solidFill>
            </a:endParaRPr>
          </a:p>
          <a:p>
            <a:pPr lvl="1">
              <a:buBlip>
                <a:blip r:embed="rId4"/>
              </a:buBlip>
            </a:pPr>
            <a:r>
              <a:rPr lang="pt-BR" sz="1200" dirty="0">
                <a:solidFill>
                  <a:srgbClr val="5274FF"/>
                </a:solidFill>
                <a:latin typeface="Museo Sans 300"/>
              </a:rPr>
              <a:t>2º Sem/23: 77.2%.</a:t>
            </a:r>
          </a:p>
          <a:p>
            <a:r>
              <a:rPr lang="pt-BR" sz="1200" dirty="0">
                <a:solidFill>
                  <a:srgbClr val="4E5D72"/>
                </a:solidFill>
                <a:latin typeface="Museo Sans 300"/>
              </a:rPr>
              <a:t>No 2º Sem/23, houve um aumento das “demandas elegíveis” em </a:t>
            </a:r>
            <a:r>
              <a:rPr lang="pt-BR" sz="1200" b="1" dirty="0">
                <a:solidFill>
                  <a:schemeClr val="tx1"/>
                </a:solidFill>
                <a:latin typeface="Museo Sans 300"/>
              </a:rPr>
              <a:t>80%</a:t>
            </a:r>
            <a:r>
              <a:rPr lang="pt-BR" sz="1200" dirty="0">
                <a:solidFill>
                  <a:srgbClr val="4E5D72"/>
                </a:solidFill>
                <a:latin typeface="Museo Sans 300"/>
              </a:rPr>
              <a:t> e uma diminuição de “demandas não elegíveis” em </a:t>
            </a:r>
            <a:r>
              <a:rPr lang="pt-BR" sz="1200" b="1" dirty="0">
                <a:solidFill>
                  <a:schemeClr val="tx1"/>
                </a:solidFill>
                <a:latin typeface="Museo Sans 300"/>
              </a:rPr>
              <a:t>60%</a:t>
            </a:r>
            <a:r>
              <a:rPr lang="pt-BR" sz="1200" dirty="0">
                <a:solidFill>
                  <a:srgbClr val="4E5D72"/>
                </a:solidFill>
                <a:latin typeface="Museo Sans 300"/>
              </a:rPr>
              <a:t>. </a:t>
            </a:r>
            <a:endParaRPr lang="pt-BR" sz="1200" dirty="0">
              <a:solidFill>
                <a:srgbClr val="4E5D72"/>
              </a:solidFill>
            </a:endParaRPr>
          </a:p>
          <a:p>
            <a:r>
              <a:rPr lang="pt-BR" sz="1200" dirty="0">
                <a:solidFill>
                  <a:srgbClr val="4E5D72"/>
                </a:solidFill>
                <a:latin typeface="Museo Sans 300"/>
              </a:rPr>
              <a:t>Além disso, registrou-se um aumento de Demandas Não Elegíveis Trat. Em 1ª Instância </a:t>
            </a:r>
            <a:r>
              <a:rPr lang="pt-BR" sz="1200" b="1" dirty="0">
                <a:solidFill>
                  <a:schemeClr val="tx1"/>
                </a:solidFill>
                <a:latin typeface="Museo Sans 300"/>
              </a:rPr>
              <a:t>(+54%)</a:t>
            </a:r>
            <a:r>
              <a:rPr lang="pt-BR" sz="1200" dirty="0">
                <a:solidFill>
                  <a:srgbClr val="4E5D72"/>
                </a:solidFill>
                <a:latin typeface="Museo Sans 300"/>
              </a:rPr>
              <a:t>, devido ao fato do canal de Telefone 0800 não possuir uma ferramenta tão eficiente para filtrar atendimentos não elegíveis.</a:t>
            </a:r>
          </a:p>
        </p:txBody>
      </p:sp>
      <p:graphicFrame>
        <p:nvGraphicFramePr>
          <p:cNvPr id="15" name="Tabela 14">
            <a:extLst>
              <a:ext uri="{FF2B5EF4-FFF2-40B4-BE49-F238E27FC236}">
                <a16:creationId xmlns:a16="http://schemas.microsoft.com/office/drawing/2014/main" id="{D1620C71-2274-D13B-1D2B-5751F9CCC3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0108405"/>
              </p:ext>
            </p:extLst>
          </p:nvPr>
        </p:nvGraphicFramePr>
        <p:xfrm>
          <a:off x="1579743" y="4416627"/>
          <a:ext cx="4516257" cy="13761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58113">
                  <a:extLst>
                    <a:ext uri="{9D8B030D-6E8A-4147-A177-3AD203B41FA5}">
                      <a16:colId xmlns:a16="http://schemas.microsoft.com/office/drawing/2014/main" val="1951601429"/>
                    </a:ext>
                  </a:extLst>
                </a:gridCol>
                <a:gridCol w="986048">
                  <a:extLst>
                    <a:ext uri="{9D8B030D-6E8A-4147-A177-3AD203B41FA5}">
                      <a16:colId xmlns:a16="http://schemas.microsoft.com/office/drawing/2014/main" val="562722825"/>
                    </a:ext>
                  </a:extLst>
                </a:gridCol>
                <a:gridCol w="986048">
                  <a:extLst>
                    <a:ext uri="{9D8B030D-6E8A-4147-A177-3AD203B41FA5}">
                      <a16:colId xmlns:a16="http://schemas.microsoft.com/office/drawing/2014/main" val="2503134852"/>
                    </a:ext>
                  </a:extLst>
                </a:gridCol>
                <a:gridCol w="986048">
                  <a:extLst>
                    <a:ext uri="{9D8B030D-6E8A-4147-A177-3AD203B41FA5}">
                      <a16:colId xmlns:a16="http://schemas.microsoft.com/office/drawing/2014/main" val="834795633"/>
                    </a:ext>
                  </a:extLst>
                </a:gridCol>
              </a:tblGrid>
              <a:tr h="312704">
                <a:tc>
                  <a:txBody>
                    <a:bodyPr/>
                    <a:lstStyle/>
                    <a:p>
                      <a:pPr algn="ctr" rtl="0" fontAlgn="base">
                        <a:lnSpc>
                          <a:spcPct val="100000"/>
                        </a:lnSpc>
                      </a:pPr>
                      <a:r>
                        <a:rPr lang="pt-BR" sz="900" b="1" i="0">
                          <a:solidFill>
                            <a:schemeClr val="tx1"/>
                          </a:solidFill>
                          <a:effectLst/>
                          <a:latin typeface="Museo Sans 300" panose="02000000000000000000"/>
                        </a:rPr>
                        <a:t>Elevação do Período</a:t>
                      </a:r>
                    </a:p>
                  </a:txBody>
                  <a:tcPr marL="60191" marR="60191" marT="30096" marB="3009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ct val="100000"/>
                        </a:lnSpc>
                      </a:pPr>
                      <a:r>
                        <a:rPr lang="pt-BR" sz="900" b="1" i="0">
                          <a:solidFill>
                            <a:schemeClr val="bg1"/>
                          </a:solidFill>
                          <a:effectLst/>
                          <a:latin typeface="Museo Sans 300" panose="02000000000000000000"/>
                        </a:rPr>
                        <a:t>1º Sem./23</a:t>
                      </a:r>
                      <a:br>
                        <a:rPr lang="pt-BR" sz="900" b="1" i="0">
                          <a:solidFill>
                            <a:schemeClr val="bg1"/>
                          </a:solidFill>
                          <a:effectLst/>
                          <a:latin typeface="Museo Sans 300" panose="02000000000000000000"/>
                        </a:rPr>
                      </a:br>
                      <a:r>
                        <a:rPr lang="pt-BR" sz="900" b="1" i="0">
                          <a:solidFill>
                            <a:schemeClr val="bg1"/>
                          </a:solidFill>
                          <a:effectLst/>
                          <a:latin typeface="Museo Sans 300" panose="02000000000000000000"/>
                        </a:rPr>
                        <a:t>%</a:t>
                      </a:r>
                    </a:p>
                  </a:txBody>
                  <a:tcPr marL="60191" marR="60191" marT="30096" marB="3009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274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ct val="100000"/>
                        </a:lnSpc>
                      </a:pPr>
                      <a:r>
                        <a:rPr lang="pt-BR" sz="900" b="1" i="0">
                          <a:solidFill>
                            <a:schemeClr val="bg1"/>
                          </a:solidFill>
                          <a:effectLst/>
                          <a:latin typeface="Museo Sans 300" panose="02000000000000000000"/>
                        </a:rPr>
                        <a:t>2º Sem./23</a:t>
                      </a:r>
                      <a:br>
                        <a:rPr lang="pt-BR" sz="900" b="1" i="0">
                          <a:solidFill>
                            <a:schemeClr val="bg1"/>
                          </a:solidFill>
                          <a:effectLst/>
                          <a:latin typeface="Museo Sans 300" panose="02000000000000000000"/>
                        </a:rPr>
                      </a:br>
                      <a:r>
                        <a:rPr lang="pt-BR" sz="900" b="1" i="0">
                          <a:solidFill>
                            <a:schemeClr val="bg1"/>
                          </a:solidFill>
                          <a:effectLst/>
                          <a:latin typeface="Museo Sans 300" panose="02000000000000000000"/>
                        </a:rPr>
                        <a:t>%</a:t>
                      </a:r>
                    </a:p>
                  </a:txBody>
                  <a:tcPr marL="60191" marR="60191" marT="30096" marB="3009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274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ct val="100000"/>
                        </a:lnSpc>
                      </a:pPr>
                      <a:r>
                        <a:rPr lang="pt-BR" sz="900" b="1" i="0">
                          <a:solidFill>
                            <a:schemeClr val="bg1"/>
                          </a:solidFill>
                          <a:effectLst/>
                          <a:latin typeface="Museo Sans 300" panose="02000000000000000000"/>
                        </a:rPr>
                        <a:t>Elevação do Período %</a:t>
                      </a:r>
                    </a:p>
                  </a:txBody>
                  <a:tcPr marL="60191" marR="60191" marT="30096" marB="3009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274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0005249"/>
                  </a:ext>
                </a:extLst>
              </a:tr>
              <a:tr h="329157"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BR" sz="900" b="1" i="0">
                          <a:effectLst/>
                          <a:latin typeface="Museo Sans 300" panose="02000000000000000000"/>
                        </a:rPr>
                        <a:t>Demandas Elegíveis</a:t>
                      </a:r>
                    </a:p>
                  </a:txBody>
                  <a:tcPr marL="60191" marR="60191" marT="30096" marB="3009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BR" sz="900" b="0" i="0">
                          <a:solidFill>
                            <a:schemeClr val="tx1"/>
                          </a:solidFill>
                          <a:effectLst/>
                          <a:latin typeface="Museo Sans 300" panose="02000000000000000000"/>
                        </a:rPr>
                        <a:t>42.9</a:t>
                      </a:r>
                    </a:p>
                  </a:txBody>
                  <a:tcPr marL="60191" marR="60191" marT="30096" marB="3009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BR" sz="900" b="1" i="0">
                          <a:solidFill>
                            <a:srgbClr val="F0F2F6"/>
                          </a:solidFill>
                          <a:effectLst/>
                          <a:latin typeface="Museo Sans 300" panose="02000000000000000000"/>
                        </a:rPr>
                        <a:t>77.2</a:t>
                      </a:r>
                    </a:p>
                  </a:txBody>
                  <a:tcPr marL="60191" marR="60191" marT="30096" marB="3009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274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BR" sz="900" b="0" i="0">
                          <a:solidFill>
                            <a:srgbClr val="5274FF"/>
                          </a:solidFill>
                          <a:effectLst/>
                          <a:latin typeface="Museo Sans 300" panose="02000000000000000000"/>
                        </a:rPr>
                        <a:t>+80</a:t>
                      </a:r>
                    </a:p>
                  </a:txBody>
                  <a:tcPr marL="60191" marR="60191" marT="30096" marB="3009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2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1673207"/>
                  </a:ext>
                </a:extLst>
              </a:tr>
              <a:tr h="356229"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BR" sz="900" b="1" i="0">
                          <a:effectLst/>
                          <a:latin typeface="Museo Sans 300" panose="02000000000000000000"/>
                        </a:rPr>
                        <a:t>Demandas Não Elegíveis Trat. Em 1ª Instância</a:t>
                      </a:r>
                    </a:p>
                  </a:txBody>
                  <a:tcPr marL="60191" marR="60191" marT="30096" marB="3009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BR" sz="900" b="0">
                          <a:solidFill>
                            <a:schemeClr val="tx1"/>
                          </a:solidFill>
                          <a:effectLst/>
                          <a:latin typeface="Museo Sans 300"/>
                        </a:rPr>
                        <a:t>14.8</a:t>
                      </a:r>
                    </a:p>
                  </a:txBody>
                  <a:tcPr marL="67435" marR="67435" marT="33718" marB="3371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BR" sz="900" b="1">
                          <a:solidFill>
                            <a:srgbClr val="F0F2F6"/>
                          </a:solidFill>
                          <a:effectLst/>
                          <a:latin typeface="Museo Sans 300"/>
                        </a:rPr>
                        <a:t>22.8</a:t>
                      </a:r>
                    </a:p>
                  </a:txBody>
                  <a:tcPr marL="67435" marR="67435" marT="33718" marB="3371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274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BR" sz="900" b="0" i="0" kern="1200">
                          <a:solidFill>
                            <a:srgbClr val="5274FF"/>
                          </a:solidFill>
                          <a:effectLst/>
                          <a:latin typeface="Museo Sans 300" panose="02000000000000000000"/>
                          <a:ea typeface="+mn-ea"/>
                          <a:cs typeface="+mn-cs"/>
                        </a:rPr>
                        <a:t>+54</a:t>
                      </a:r>
                    </a:p>
                  </a:txBody>
                  <a:tcPr marL="67435" marR="67435" marT="33718" marB="3371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4881983"/>
                  </a:ext>
                </a:extLst>
              </a:tr>
              <a:tr h="356229"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BR" sz="900" b="1" i="0">
                          <a:effectLst/>
                          <a:latin typeface="Museo Sans 300" panose="02000000000000000000"/>
                        </a:rPr>
                        <a:t>Demandas Não Elegíveis</a:t>
                      </a:r>
                    </a:p>
                  </a:txBody>
                  <a:tcPr marL="60191" marR="60191" marT="30096" marB="3009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BR" sz="900" b="0">
                          <a:solidFill>
                            <a:schemeClr val="tx1"/>
                          </a:solidFill>
                          <a:effectLst/>
                          <a:latin typeface="Museo Sans 300"/>
                        </a:rPr>
                        <a:t>57.1</a:t>
                      </a:r>
                    </a:p>
                  </a:txBody>
                  <a:tcPr marL="67435" marR="67435" marT="33718" marB="3371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BR" sz="900" b="1">
                          <a:solidFill>
                            <a:srgbClr val="F0F2F6"/>
                          </a:solidFill>
                          <a:effectLst/>
                          <a:latin typeface="Museo Sans 300"/>
                        </a:rPr>
                        <a:t>22.8</a:t>
                      </a:r>
                    </a:p>
                  </a:txBody>
                  <a:tcPr marL="67435" marR="67435" marT="33718" marB="3371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274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BR" sz="900" b="0" i="0" kern="1200">
                          <a:solidFill>
                            <a:srgbClr val="5274FF"/>
                          </a:solidFill>
                          <a:effectLst/>
                          <a:latin typeface="Museo Sans 300" panose="02000000000000000000"/>
                          <a:ea typeface="+mn-ea"/>
                          <a:cs typeface="+mn-cs"/>
                        </a:rPr>
                        <a:t>-60</a:t>
                      </a:r>
                    </a:p>
                  </a:txBody>
                  <a:tcPr marL="67435" marR="67435" marT="33718" marB="3371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178214"/>
                  </a:ext>
                </a:extLst>
              </a:tr>
            </a:tbl>
          </a:graphicData>
        </a:graphic>
      </p:graphicFrame>
      <p:sp>
        <p:nvSpPr>
          <p:cNvPr id="4" name="Espaço Reservado para Texto 16">
            <a:extLst>
              <a:ext uri="{FF2B5EF4-FFF2-40B4-BE49-F238E27FC236}">
                <a16:creationId xmlns:a16="http://schemas.microsoft.com/office/drawing/2014/main" id="{6C87F9C5-C043-9CB3-524D-0DAF8C167A18}"/>
              </a:ext>
            </a:extLst>
          </p:cNvPr>
          <p:cNvSpPr txBox="1">
            <a:spLocks/>
          </p:cNvSpPr>
          <p:nvPr/>
        </p:nvSpPr>
        <p:spPr>
          <a:xfrm>
            <a:off x="695324" y="678927"/>
            <a:ext cx="4947830" cy="208511"/>
          </a:xfrm>
          <a:prstGeom prst="rect">
            <a:avLst/>
          </a:prstGeom>
        </p:spPr>
        <p:txBody>
          <a:bodyPr lIns="36000" tIns="0" rIns="3600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0" i="0" kern="1200" spc="300">
                <a:solidFill>
                  <a:srgbClr val="55565E"/>
                </a:solidFill>
                <a:latin typeface="Museo Sans 300" panose="02000000000000000000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pt-BR"/>
              <a:t>Relatório - 2º Semestre de 2023- Ouvidoria.</a:t>
            </a:r>
            <a:endParaRPr lang="en-US"/>
          </a:p>
        </p:txBody>
      </p:sp>
      <p:sp>
        <p:nvSpPr>
          <p:cNvPr id="11" name="Espaço Reservado para Texto 6">
            <a:extLst>
              <a:ext uri="{FF2B5EF4-FFF2-40B4-BE49-F238E27FC236}">
                <a16:creationId xmlns:a16="http://schemas.microsoft.com/office/drawing/2014/main" id="{4F5075FF-12CD-F851-A9B7-01ED6AA4C253}"/>
              </a:ext>
            </a:extLst>
          </p:cNvPr>
          <p:cNvSpPr txBox="1">
            <a:spLocks/>
          </p:cNvSpPr>
          <p:nvPr/>
        </p:nvSpPr>
        <p:spPr>
          <a:xfrm>
            <a:off x="7356476" y="3939930"/>
            <a:ext cx="1656630" cy="370824"/>
          </a:xfrm>
          <a:prstGeom prst="rect">
            <a:avLst/>
          </a:prstGeom>
        </p:spPr>
        <p:txBody>
          <a:bodyPr lIns="216000" rIns="108000"/>
          <a:lstStyle>
            <a:lvl1pPr marL="269875" indent="-269875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120000"/>
              <a:buFontTx/>
              <a:buBlip>
                <a:blip r:embed="rId3"/>
              </a:buBlip>
              <a:tabLst/>
              <a:defRPr sz="1400" b="0" i="0" kern="1200">
                <a:solidFill>
                  <a:schemeClr val="tx2"/>
                </a:solidFill>
                <a:latin typeface="Museo Sans 300" panose="02000000000000000000" pitchFamily="2" charset="77"/>
                <a:ea typeface="+mn-ea"/>
                <a:cs typeface="+mn-cs"/>
              </a:defRPr>
            </a:lvl1pPr>
            <a:lvl2pPr marL="762000" indent="-3048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120000"/>
              <a:buFontTx/>
              <a:buBlip>
                <a:blip r:embed="rId3"/>
              </a:buBlip>
              <a:tabLst>
                <a:tab pos="746125" algn="l"/>
              </a:tabLst>
              <a:defRPr sz="1400" b="0" i="0" kern="1200">
                <a:solidFill>
                  <a:schemeClr val="tx2"/>
                </a:solidFill>
                <a:latin typeface="Museo Sans 300" panose="02000000000000000000" pitchFamily="2" charset="77"/>
                <a:ea typeface="+mn-ea"/>
                <a:cs typeface="+mn-cs"/>
              </a:defRPr>
            </a:lvl2pPr>
            <a:lvl3pPr marL="1206500" indent="-2921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120000"/>
              <a:buFontTx/>
              <a:buBlip>
                <a:blip r:embed="rId3"/>
              </a:buBlip>
              <a:tabLst/>
              <a:defRPr sz="1400" b="0" i="0" kern="1200">
                <a:solidFill>
                  <a:schemeClr val="tx2"/>
                </a:solidFill>
                <a:latin typeface="Museo Sans 300" panose="02000000000000000000" pitchFamily="2" charset="77"/>
                <a:ea typeface="+mn-ea"/>
                <a:cs typeface="+mn-cs"/>
              </a:defRPr>
            </a:lvl3pPr>
            <a:lvl4pPr marL="1651000" indent="-2794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120000"/>
              <a:buFontTx/>
              <a:buBlip>
                <a:blip r:embed="rId3"/>
              </a:buBlip>
              <a:tabLst/>
              <a:defRPr sz="1400" b="0" i="0" kern="1200">
                <a:solidFill>
                  <a:schemeClr val="tx2"/>
                </a:solidFill>
                <a:latin typeface="Museo Sans 300" panose="02000000000000000000" pitchFamily="2" charset="77"/>
                <a:ea typeface="+mn-ea"/>
                <a:cs typeface="+mn-cs"/>
              </a:defRPr>
            </a:lvl4pPr>
            <a:lvl5pPr marL="2095500" indent="-2667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120000"/>
              <a:buFontTx/>
              <a:buBlip>
                <a:blip r:embed="rId3"/>
              </a:buBlip>
              <a:tabLst/>
              <a:defRPr sz="1400" b="0" i="0" kern="1200">
                <a:solidFill>
                  <a:schemeClr val="tx2"/>
                </a:solidFill>
                <a:latin typeface="Museo Sans 300" panose="02000000000000000000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/>
              <a:t>Comparativo: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CC0DDF8A-DA2F-0112-14F8-2A41F65B30A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58929" y="971045"/>
            <a:ext cx="396530" cy="396530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27DCEF0A-3875-F9B3-718F-9A0F800190CE}"/>
              </a:ext>
            </a:extLst>
          </p:cNvPr>
          <p:cNvSpPr txBox="1"/>
          <p:nvPr/>
        </p:nvSpPr>
        <p:spPr>
          <a:xfrm>
            <a:off x="703712" y="5754542"/>
            <a:ext cx="5392288" cy="93358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pt-BR" sz="900" b="0" i="1">
                <a:solidFill>
                  <a:srgbClr val="4E5D72"/>
                </a:solidFill>
                <a:latin typeface="Museo Sans 300"/>
                <a:cs typeface="Segoe UI"/>
              </a:rPr>
              <a:t>*São consideradas demandas elegíveis: </a:t>
            </a:r>
            <a:br>
              <a:rPr lang="pt-BR" sz="900" b="0" i="1">
                <a:solidFill>
                  <a:srgbClr val="4E5D72"/>
                </a:solidFill>
                <a:latin typeface="Museo Sans 300"/>
                <a:cs typeface="Segoe UI"/>
              </a:rPr>
            </a:br>
            <a:endParaRPr lang="pt-BR" sz="900" i="1">
              <a:solidFill>
                <a:srgbClr val="4E5D72"/>
              </a:solidFill>
              <a:latin typeface="Museo Sans 300"/>
              <a:cs typeface="Segoe UI"/>
            </a:endParaRPr>
          </a:p>
          <a:p>
            <a:pPr marL="171450" indent="-171450" algn="l">
              <a:buBlip>
                <a:blip r:embed="rId4"/>
              </a:buBlip>
            </a:pPr>
            <a:r>
              <a:rPr lang="pt-BR" sz="900" i="1">
                <a:solidFill>
                  <a:srgbClr val="4E5D72"/>
                </a:solidFill>
                <a:latin typeface="Museo Sans 300"/>
                <a:cs typeface="Segoe UI"/>
              </a:rPr>
              <a:t>A</a:t>
            </a:r>
            <a:r>
              <a:rPr lang="pt-BR" sz="900" b="0" i="1">
                <a:solidFill>
                  <a:srgbClr val="4E5D72"/>
                </a:solidFill>
                <a:latin typeface="Museo Sans 300"/>
                <a:cs typeface="Segoe UI"/>
              </a:rPr>
              <a:t>quelas que passaram pelos canais de atendimento primário (Suporte) antes de serem direcionadas para o atendimento com a Ouvidoria;</a:t>
            </a:r>
          </a:p>
          <a:p>
            <a:pPr marL="171450" indent="-171450" algn="l">
              <a:buBlip>
                <a:blip r:embed="rId4"/>
              </a:buBlip>
            </a:pPr>
            <a:r>
              <a:rPr lang="pt-BR" sz="900" i="1">
                <a:solidFill>
                  <a:srgbClr val="4E5D72"/>
                </a:solidFill>
                <a:latin typeface="Museo Sans 300"/>
                <a:cs typeface="Segoe UI"/>
              </a:rPr>
              <a:t>Demandas recebidas pelos canais regulamentados pelo BACEN: Consumidor.gov; RDR/BACEN;</a:t>
            </a:r>
          </a:p>
          <a:p>
            <a:pPr marL="171450" indent="-171450" algn="l">
              <a:buBlip>
                <a:blip r:embed="rId4"/>
              </a:buBlip>
            </a:pPr>
            <a:r>
              <a:rPr lang="pt-BR" sz="900" i="1">
                <a:solidFill>
                  <a:srgbClr val="4E5D72"/>
                </a:solidFill>
                <a:latin typeface="Museo Sans 300"/>
                <a:cs typeface="Segoe UI"/>
              </a:rPr>
              <a:t>Demandas tratadas por exceção prevista na Res. BACEN nº 28/2020. </a:t>
            </a:r>
            <a:endParaRPr lang="pt-BR" sz="900" i="1">
              <a:solidFill>
                <a:srgbClr val="4E5D72"/>
              </a:solidFill>
              <a:latin typeface="Museo Sans 300"/>
            </a:endParaRP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412F6F98-52C5-4A5B-9B84-54820E9B1B5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9944231"/>
              </p:ext>
            </p:extLst>
          </p:nvPr>
        </p:nvGraphicFramePr>
        <p:xfrm>
          <a:off x="7030678" y="4416626"/>
          <a:ext cx="3964855" cy="23592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00000000-0008-0000-0700-000008000000}"/>
              </a:ext>
              <a:ext uri="{147F2762-F138-4A5C-976F-8EAC2B608ADB}">
                <a16:predDERef xmlns:a16="http://schemas.microsoft.com/office/drawing/2014/main" pred="{CE8E5AFE-FDCF-4ACD-9ED5-D5891A33C39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0549236"/>
              </p:ext>
            </p:extLst>
          </p:nvPr>
        </p:nvGraphicFramePr>
        <p:xfrm>
          <a:off x="6736341" y="119673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2183668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Texto 16">
            <a:extLst>
              <a:ext uri="{FF2B5EF4-FFF2-40B4-BE49-F238E27FC236}">
                <a16:creationId xmlns:a16="http://schemas.microsoft.com/office/drawing/2014/main" id="{D1C24085-A235-A9BB-C341-4712700411CE}"/>
              </a:ext>
            </a:extLst>
          </p:cNvPr>
          <p:cNvSpPr txBox="1">
            <a:spLocks/>
          </p:cNvSpPr>
          <p:nvPr/>
        </p:nvSpPr>
        <p:spPr>
          <a:xfrm>
            <a:off x="661458" y="971045"/>
            <a:ext cx="4981696" cy="746837"/>
          </a:xfrm>
          <a:prstGeom prst="rect">
            <a:avLst/>
          </a:prstGeom>
        </p:spPr>
        <p:txBody>
          <a:bodyPr lIns="36000" rIns="3600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i="0" kern="1200" spc="-150">
                <a:solidFill>
                  <a:schemeClr val="tx1"/>
                </a:solidFill>
                <a:latin typeface="Museo Sans 700" panose="02000000000000000000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/>
              <a:t>Dados de Satisfação</a:t>
            </a:r>
            <a:r>
              <a:rPr lang="pt-BR">
                <a:solidFill>
                  <a:srgbClr val="5274FF"/>
                </a:solidFill>
              </a:rPr>
              <a:t>:</a:t>
            </a:r>
            <a:br>
              <a:rPr lang="pt-BR"/>
            </a:br>
            <a:r>
              <a:rPr lang="pt-BR">
                <a:solidFill>
                  <a:srgbClr val="5274FF"/>
                </a:solidFill>
              </a:rPr>
              <a:t>Canais Próprios</a:t>
            </a:r>
            <a:r>
              <a:rPr lang="pt-BR"/>
              <a:t>.</a:t>
            </a:r>
          </a:p>
        </p:txBody>
      </p:sp>
      <p:sp>
        <p:nvSpPr>
          <p:cNvPr id="9" name="Espaço Reservado para Texto 16">
            <a:extLst>
              <a:ext uri="{FF2B5EF4-FFF2-40B4-BE49-F238E27FC236}">
                <a16:creationId xmlns:a16="http://schemas.microsoft.com/office/drawing/2014/main" id="{7F758C59-AA10-79A5-FFF3-D1F43E169971}"/>
              </a:ext>
            </a:extLst>
          </p:cNvPr>
          <p:cNvSpPr txBox="1">
            <a:spLocks/>
          </p:cNvSpPr>
          <p:nvPr/>
        </p:nvSpPr>
        <p:spPr>
          <a:xfrm>
            <a:off x="703712" y="1877903"/>
            <a:ext cx="4140202" cy="429598"/>
          </a:xfrm>
          <a:prstGeom prst="rect">
            <a:avLst/>
          </a:prstGeom>
        </p:spPr>
        <p:txBody>
          <a:bodyPr lIns="0" r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i="0" kern="1200">
                <a:solidFill>
                  <a:srgbClr val="55565E"/>
                </a:solidFill>
                <a:latin typeface="Museo Sans 700" panose="02000000000000000000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/>
              <a:t>Pontos Observados:</a:t>
            </a:r>
          </a:p>
        </p:txBody>
      </p:sp>
      <p:sp>
        <p:nvSpPr>
          <p:cNvPr id="12" name="Espaço Reservado para Texto 6">
            <a:extLst>
              <a:ext uri="{FF2B5EF4-FFF2-40B4-BE49-F238E27FC236}">
                <a16:creationId xmlns:a16="http://schemas.microsoft.com/office/drawing/2014/main" id="{C80148ED-E834-CC41-2CDD-FAD721A35F65}"/>
              </a:ext>
            </a:extLst>
          </p:cNvPr>
          <p:cNvSpPr txBox="1">
            <a:spLocks/>
          </p:cNvSpPr>
          <p:nvPr/>
        </p:nvSpPr>
        <p:spPr>
          <a:xfrm>
            <a:off x="495855" y="2343036"/>
            <a:ext cx="5812661" cy="1362420"/>
          </a:xfrm>
          <a:prstGeom prst="rect">
            <a:avLst/>
          </a:prstGeom>
        </p:spPr>
        <p:txBody>
          <a:bodyPr lIns="216000" rIns="108000"/>
          <a:lstStyle>
            <a:lvl1pPr marL="269875" indent="-269875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120000"/>
              <a:buFontTx/>
              <a:buBlip>
                <a:blip r:embed="rId3"/>
              </a:buBlip>
              <a:tabLst/>
              <a:defRPr sz="1400" b="0" i="0" kern="1200">
                <a:solidFill>
                  <a:schemeClr val="tx2"/>
                </a:solidFill>
                <a:latin typeface="Museo Sans 300" panose="02000000000000000000" pitchFamily="2" charset="77"/>
                <a:ea typeface="+mn-ea"/>
                <a:cs typeface="+mn-cs"/>
              </a:defRPr>
            </a:lvl1pPr>
            <a:lvl2pPr marL="762000" indent="-3048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120000"/>
              <a:buFontTx/>
              <a:buBlip>
                <a:blip r:embed="rId3"/>
              </a:buBlip>
              <a:tabLst>
                <a:tab pos="746125" algn="l"/>
              </a:tabLst>
              <a:defRPr sz="1400" b="0" i="0" kern="1200">
                <a:solidFill>
                  <a:schemeClr val="tx2"/>
                </a:solidFill>
                <a:latin typeface="Museo Sans 300" panose="02000000000000000000" pitchFamily="2" charset="77"/>
                <a:ea typeface="+mn-ea"/>
                <a:cs typeface="+mn-cs"/>
              </a:defRPr>
            </a:lvl2pPr>
            <a:lvl3pPr marL="1206500" indent="-2921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120000"/>
              <a:buFontTx/>
              <a:buBlip>
                <a:blip r:embed="rId3"/>
              </a:buBlip>
              <a:tabLst/>
              <a:defRPr sz="1400" b="0" i="0" kern="1200">
                <a:solidFill>
                  <a:schemeClr val="tx2"/>
                </a:solidFill>
                <a:latin typeface="Museo Sans 300" panose="02000000000000000000" pitchFamily="2" charset="77"/>
                <a:ea typeface="+mn-ea"/>
                <a:cs typeface="+mn-cs"/>
              </a:defRPr>
            </a:lvl3pPr>
            <a:lvl4pPr marL="1651000" indent="-2794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120000"/>
              <a:buFontTx/>
              <a:buBlip>
                <a:blip r:embed="rId3"/>
              </a:buBlip>
              <a:tabLst/>
              <a:defRPr sz="1400" b="0" i="0" kern="1200">
                <a:solidFill>
                  <a:schemeClr val="tx2"/>
                </a:solidFill>
                <a:latin typeface="Museo Sans 300" panose="02000000000000000000" pitchFamily="2" charset="77"/>
                <a:ea typeface="+mn-ea"/>
                <a:cs typeface="+mn-cs"/>
              </a:defRPr>
            </a:lvl4pPr>
            <a:lvl5pPr marL="2095500" indent="-2667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120000"/>
              <a:buFontTx/>
              <a:buBlip>
                <a:blip r:embed="rId3"/>
              </a:buBlip>
              <a:tabLst/>
              <a:defRPr sz="1400" b="0" i="0" kern="1200">
                <a:solidFill>
                  <a:schemeClr val="tx2"/>
                </a:solidFill>
                <a:latin typeface="Museo Sans 300" panose="02000000000000000000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dirty="0">
                <a:solidFill>
                  <a:srgbClr val="4E5D72"/>
                </a:solidFill>
              </a:rPr>
              <a:t> O Índice de Satisfação dos atendimentos realizados por E-mail, teve um Score de</a:t>
            </a:r>
            <a:r>
              <a:rPr lang="pt-BR" sz="1200" dirty="0">
                <a:solidFill>
                  <a:srgbClr val="5274FF"/>
                </a:solidFill>
              </a:rPr>
              <a:t> </a:t>
            </a:r>
            <a:r>
              <a:rPr lang="pt-BR" sz="1200" b="1" dirty="0">
                <a:solidFill>
                  <a:schemeClr val="tx1"/>
                </a:solidFill>
              </a:rPr>
              <a:t>44.6%</a:t>
            </a:r>
            <a:r>
              <a:rPr lang="pt-BR" sz="1200" dirty="0">
                <a:solidFill>
                  <a:srgbClr val="4E5D72"/>
                </a:solidFill>
              </a:rPr>
              <a:t>, o que representa uma evolução de </a:t>
            </a:r>
            <a:r>
              <a:rPr lang="pt-BR" sz="1200" b="1" dirty="0">
                <a:solidFill>
                  <a:schemeClr val="tx1"/>
                </a:solidFill>
              </a:rPr>
              <a:t>105%</a:t>
            </a:r>
            <a:r>
              <a:rPr lang="pt-BR" sz="1200" dirty="0">
                <a:solidFill>
                  <a:srgbClr val="5274FF"/>
                </a:solidFill>
              </a:rPr>
              <a:t> </a:t>
            </a:r>
            <a:r>
              <a:rPr lang="pt-BR" sz="1200" dirty="0">
                <a:solidFill>
                  <a:srgbClr val="4E5D72"/>
                </a:solidFill>
              </a:rPr>
              <a:t>em relação ao Semestre anterior </a:t>
            </a:r>
            <a:r>
              <a:rPr lang="pt-BR" sz="1200" b="1" dirty="0">
                <a:solidFill>
                  <a:schemeClr val="tx1"/>
                </a:solidFill>
              </a:rPr>
              <a:t>(21.8%)</a:t>
            </a:r>
            <a:r>
              <a:rPr lang="pt-BR" sz="1200" dirty="0">
                <a:solidFill>
                  <a:srgbClr val="4E5D72"/>
                </a:solidFill>
              </a:rPr>
              <a:t>.</a:t>
            </a:r>
          </a:p>
          <a:p>
            <a:r>
              <a:rPr lang="pt-BR" sz="1200" dirty="0">
                <a:solidFill>
                  <a:srgbClr val="4E5D72"/>
                </a:solidFill>
              </a:rPr>
              <a:t>Na tabela abaixo, observamos um aumento de </a:t>
            </a:r>
            <a:r>
              <a:rPr lang="pt-BR" sz="1200" b="1" dirty="0">
                <a:solidFill>
                  <a:schemeClr val="tx1"/>
                </a:solidFill>
              </a:rPr>
              <a:t>520%</a:t>
            </a:r>
            <a:r>
              <a:rPr lang="pt-BR" sz="1200" dirty="0">
                <a:solidFill>
                  <a:srgbClr val="FF0000"/>
                </a:solidFill>
              </a:rPr>
              <a:t> </a:t>
            </a:r>
            <a:r>
              <a:rPr lang="pt-BR" sz="1200" dirty="0">
                <a:solidFill>
                  <a:srgbClr val="4E5D72"/>
                </a:solidFill>
              </a:rPr>
              <a:t>na média de Ligações Avaliadas, e um aumento de </a:t>
            </a:r>
            <a:r>
              <a:rPr lang="pt-BR" sz="1200" b="1" dirty="0">
                <a:solidFill>
                  <a:schemeClr val="tx1"/>
                </a:solidFill>
              </a:rPr>
              <a:t>800% </a:t>
            </a:r>
            <a:r>
              <a:rPr lang="pt-BR" sz="1200" dirty="0">
                <a:solidFill>
                  <a:srgbClr val="4E5D72"/>
                </a:solidFill>
              </a:rPr>
              <a:t>na nota média, resultando na Nota média de </a:t>
            </a:r>
            <a:r>
              <a:rPr lang="pt-BR" sz="1200" b="1" dirty="0">
                <a:solidFill>
                  <a:srgbClr val="FFC000"/>
                </a:solidFill>
              </a:rPr>
              <a:t>1.8</a:t>
            </a:r>
            <a:r>
              <a:rPr lang="pt-BR" sz="1200" dirty="0">
                <a:solidFill>
                  <a:schemeClr val="accent4"/>
                </a:solidFill>
              </a:rPr>
              <a:t> </a:t>
            </a:r>
            <a:r>
              <a:rPr lang="pt-BR" sz="1200" dirty="0">
                <a:solidFill>
                  <a:srgbClr val="4E5D72"/>
                </a:solidFill>
              </a:rPr>
              <a:t>(1-5) para o Índice de Satisfação do Telefone.</a:t>
            </a:r>
          </a:p>
        </p:txBody>
      </p:sp>
      <p:graphicFrame>
        <p:nvGraphicFramePr>
          <p:cNvPr id="15" name="Tabela 14">
            <a:extLst>
              <a:ext uri="{FF2B5EF4-FFF2-40B4-BE49-F238E27FC236}">
                <a16:creationId xmlns:a16="http://schemas.microsoft.com/office/drawing/2014/main" id="{D1620C71-2274-D13B-1D2B-5751F9CCC3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6332476"/>
              </p:ext>
            </p:extLst>
          </p:nvPr>
        </p:nvGraphicFramePr>
        <p:xfrm>
          <a:off x="1405879" y="4305300"/>
          <a:ext cx="3992612" cy="13624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77455">
                  <a:extLst>
                    <a:ext uri="{9D8B030D-6E8A-4147-A177-3AD203B41FA5}">
                      <a16:colId xmlns:a16="http://schemas.microsoft.com/office/drawing/2014/main" val="1951601429"/>
                    </a:ext>
                  </a:extLst>
                </a:gridCol>
                <a:gridCol w="871719">
                  <a:extLst>
                    <a:ext uri="{9D8B030D-6E8A-4147-A177-3AD203B41FA5}">
                      <a16:colId xmlns:a16="http://schemas.microsoft.com/office/drawing/2014/main" val="562722825"/>
                    </a:ext>
                  </a:extLst>
                </a:gridCol>
                <a:gridCol w="871719">
                  <a:extLst>
                    <a:ext uri="{9D8B030D-6E8A-4147-A177-3AD203B41FA5}">
                      <a16:colId xmlns:a16="http://schemas.microsoft.com/office/drawing/2014/main" val="2503134852"/>
                    </a:ext>
                  </a:extLst>
                </a:gridCol>
                <a:gridCol w="871719">
                  <a:extLst>
                    <a:ext uri="{9D8B030D-6E8A-4147-A177-3AD203B41FA5}">
                      <a16:colId xmlns:a16="http://schemas.microsoft.com/office/drawing/2014/main" val="834795633"/>
                    </a:ext>
                  </a:extLst>
                </a:gridCol>
              </a:tblGrid>
              <a:tr h="312704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1">
                          <a:solidFill>
                            <a:schemeClr val="bg1"/>
                          </a:solidFill>
                          <a:latin typeface="Museo Sans 300"/>
                        </a:rPr>
                        <a:t>Índice de Satisfação: Telefone</a:t>
                      </a:r>
                    </a:p>
                  </a:txBody>
                  <a:tcPr marL="60191" marR="60191" marT="30096" marB="3009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274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1">
                          <a:solidFill>
                            <a:schemeClr val="bg1"/>
                          </a:solidFill>
                          <a:latin typeface="Museo Sans 300"/>
                        </a:rPr>
                        <a:t>Índice de Satisfação: Telefone</a:t>
                      </a:r>
                    </a:p>
                  </a:txBody>
                  <a:tcPr marL="60191" marR="60191" marT="30096" marB="3009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274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base">
                        <a:lnSpc>
                          <a:spcPct val="100000"/>
                        </a:lnSpc>
                      </a:pPr>
                      <a:endParaRPr lang="pt-BR" sz="900" b="1" i="0">
                        <a:solidFill>
                          <a:schemeClr val="bg1"/>
                        </a:solidFill>
                        <a:effectLst/>
                        <a:latin typeface="Museo Sans 300" panose="02000000000000000000"/>
                      </a:endParaRPr>
                    </a:p>
                  </a:txBody>
                  <a:tcPr marL="60191" marR="60191" marT="30096" marB="3009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274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base">
                        <a:lnSpc>
                          <a:spcPct val="100000"/>
                        </a:lnSpc>
                      </a:pPr>
                      <a:endParaRPr lang="pt-BR" sz="900" b="1" i="0">
                        <a:solidFill>
                          <a:schemeClr val="bg1"/>
                        </a:solidFill>
                        <a:effectLst/>
                        <a:latin typeface="Museo Sans 300" panose="02000000000000000000"/>
                      </a:endParaRPr>
                    </a:p>
                  </a:txBody>
                  <a:tcPr marL="60191" marR="60191" marT="30096" marB="3009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274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5638697"/>
                  </a:ext>
                </a:extLst>
              </a:tr>
              <a:tr h="358975">
                <a:tc>
                  <a:txBody>
                    <a:bodyPr/>
                    <a:lstStyle/>
                    <a:p>
                      <a:pPr algn="ctr" rtl="0" fontAlgn="base">
                        <a:lnSpc>
                          <a:spcPct val="100000"/>
                        </a:lnSpc>
                      </a:pPr>
                      <a:r>
                        <a:rPr lang="pt-BR" sz="900" b="1" i="0">
                          <a:solidFill>
                            <a:schemeClr val="tx1"/>
                          </a:solidFill>
                          <a:effectLst/>
                          <a:latin typeface="Museo Sans 300" panose="02000000000000000000"/>
                        </a:rPr>
                        <a:t>Elevação do Período</a:t>
                      </a:r>
                    </a:p>
                  </a:txBody>
                  <a:tcPr marL="60191" marR="60191" marT="30096" marB="3009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ct val="100000"/>
                        </a:lnSpc>
                      </a:pPr>
                      <a:r>
                        <a:rPr lang="pt-BR" sz="900" b="1" i="0">
                          <a:solidFill>
                            <a:schemeClr val="bg1"/>
                          </a:solidFill>
                          <a:effectLst/>
                          <a:latin typeface="Museo Sans 300" panose="02000000000000000000"/>
                        </a:rPr>
                        <a:t>1º Sem./23</a:t>
                      </a:r>
                      <a:br>
                        <a:rPr lang="pt-BR" sz="900" b="1" i="0">
                          <a:solidFill>
                            <a:schemeClr val="bg1"/>
                          </a:solidFill>
                          <a:effectLst/>
                          <a:latin typeface="Museo Sans 300" panose="02000000000000000000"/>
                        </a:rPr>
                      </a:br>
                      <a:r>
                        <a:rPr lang="pt-BR" sz="900" b="1" i="0">
                          <a:solidFill>
                            <a:schemeClr val="bg1"/>
                          </a:solidFill>
                          <a:effectLst/>
                          <a:latin typeface="Museo Sans 300" panose="02000000000000000000"/>
                        </a:rPr>
                        <a:t>#</a:t>
                      </a:r>
                    </a:p>
                  </a:txBody>
                  <a:tcPr marL="60191" marR="60191" marT="30096" marB="3009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274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ct val="100000"/>
                        </a:lnSpc>
                      </a:pPr>
                      <a:r>
                        <a:rPr lang="pt-BR" sz="900" b="1" i="0">
                          <a:solidFill>
                            <a:schemeClr val="bg1"/>
                          </a:solidFill>
                          <a:effectLst/>
                          <a:latin typeface="Museo Sans 300" panose="02000000000000000000"/>
                        </a:rPr>
                        <a:t>2º Sem./23</a:t>
                      </a:r>
                      <a:br>
                        <a:rPr lang="pt-BR" sz="900" b="1" i="0">
                          <a:solidFill>
                            <a:schemeClr val="bg1"/>
                          </a:solidFill>
                          <a:effectLst/>
                          <a:latin typeface="Museo Sans 300" panose="02000000000000000000"/>
                        </a:rPr>
                      </a:br>
                      <a:r>
                        <a:rPr lang="pt-BR" sz="900" b="1" i="0">
                          <a:solidFill>
                            <a:schemeClr val="bg1"/>
                          </a:solidFill>
                          <a:effectLst/>
                          <a:latin typeface="Museo Sans 300" panose="02000000000000000000"/>
                        </a:rPr>
                        <a:t>#</a:t>
                      </a:r>
                    </a:p>
                  </a:txBody>
                  <a:tcPr marL="60191" marR="60191" marT="30096" marB="3009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274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ct val="100000"/>
                        </a:lnSpc>
                      </a:pPr>
                      <a:r>
                        <a:rPr lang="pt-BR" sz="900" b="1" i="0">
                          <a:solidFill>
                            <a:schemeClr val="bg1"/>
                          </a:solidFill>
                          <a:effectLst/>
                          <a:latin typeface="Museo Sans 300" panose="02000000000000000000"/>
                        </a:rPr>
                        <a:t>Elevação do Período %</a:t>
                      </a:r>
                    </a:p>
                  </a:txBody>
                  <a:tcPr marL="60191" marR="60191" marT="30096" marB="3009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274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0005249"/>
                  </a:ext>
                </a:extLst>
              </a:tr>
              <a:tr h="329157"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BR" sz="900" b="1" i="0">
                          <a:effectLst/>
                          <a:latin typeface="Museo Sans 300" panose="02000000000000000000"/>
                        </a:rPr>
                        <a:t>Média de Tickets Avaliados</a:t>
                      </a:r>
                    </a:p>
                  </a:txBody>
                  <a:tcPr marL="60191" marR="60191" marT="30096" marB="3009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BR" sz="900" b="1" i="0">
                          <a:solidFill>
                            <a:schemeClr val="tx1"/>
                          </a:solidFill>
                          <a:effectLst/>
                          <a:latin typeface="Museo Sans 300" panose="02000000000000000000"/>
                        </a:rPr>
                        <a:t>0.5</a:t>
                      </a:r>
                    </a:p>
                  </a:txBody>
                  <a:tcPr marL="60191" marR="60191" marT="30096" marB="3009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BR" sz="900" b="1" i="0">
                          <a:solidFill>
                            <a:srgbClr val="F0F2F6"/>
                          </a:solidFill>
                          <a:effectLst/>
                          <a:latin typeface="Museo Sans 300" panose="02000000000000000000"/>
                        </a:rPr>
                        <a:t>3.1</a:t>
                      </a:r>
                    </a:p>
                  </a:txBody>
                  <a:tcPr marL="60191" marR="60191" marT="30096" marB="3009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274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BR" sz="900" b="0" i="0">
                          <a:solidFill>
                            <a:srgbClr val="5274FF"/>
                          </a:solidFill>
                          <a:effectLst/>
                          <a:latin typeface="Museo Sans 300" panose="02000000000000000000"/>
                        </a:rPr>
                        <a:t>+520</a:t>
                      </a:r>
                    </a:p>
                  </a:txBody>
                  <a:tcPr marL="60191" marR="60191" marT="30096" marB="3009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2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1673207"/>
                  </a:ext>
                </a:extLst>
              </a:tr>
              <a:tr h="356229"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BR" sz="900" b="1" i="0">
                          <a:effectLst/>
                          <a:latin typeface="Museo Sans 300" panose="02000000000000000000"/>
                        </a:rPr>
                        <a:t>Nota média (1-5)</a:t>
                      </a:r>
                    </a:p>
                  </a:txBody>
                  <a:tcPr marL="60191" marR="60191" marT="30096" marB="3009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BR" sz="900" b="1">
                          <a:solidFill>
                            <a:schemeClr val="tx1"/>
                          </a:solidFill>
                          <a:effectLst/>
                          <a:latin typeface="Museo Sans 300"/>
                        </a:rPr>
                        <a:t>0.2</a:t>
                      </a:r>
                    </a:p>
                  </a:txBody>
                  <a:tcPr marL="67435" marR="67435" marT="33718" marB="3371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BR" sz="900" b="1">
                          <a:solidFill>
                            <a:schemeClr val="accent4"/>
                          </a:solidFill>
                          <a:effectLst/>
                          <a:latin typeface="Museo Sans 300"/>
                        </a:rPr>
                        <a:t>1.8</a:t>
                      </a:r>
                    </a:p>
                  </a:txBody>
                  <a:tcPr marL="67435" marR="67435" marT="33718" marB="3371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274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BR" sz="900">
                          <a:solidFill>
                            <a:srgbClr val="5274FF"/>
                          </a:solidFill>
                          <a:effectLst/>
                          <a:latin typeface="Museo Sans 300"/>
                        </a:rPr>
                        <a:t>+800</a:t>
                      </a:r>
                    </a:p>
                  </a:txBody>
                  <a:tcPr marL="67435" marR="67435" marT="33718" marB="3371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178214"/>
                  </a:ext>
                </a:extLst>
              </a:tr>
            </a:tbl>
          </a:graphicData>
        </a:graphic>
      </p:graphicFrame>
      <p:sp>
        <p:nvSpPr>
          <p:cNvPr id="4" name="Espaço Reservado para Texto 16">
            <a:extLst>
              <a:ext uri="{FF2B5EF4-FFF2-40B4-BE49-F238E27FC236}">
                <a16:creationId xmlns:a16="http://schemas.microsoft.com/office/drawing/2014/main" id="{6C87F9C5-C043-9CB3-524D-0DAF8C167A18}"/>
              </a:ext>
            </a:extLst>
          </p:cNvPr>
          <p:cNvSpPr txBox="1">
            <a:spLocks/>
          </p:cNvSpPr>
          <p:nvPr/>
        </p:nvSpPr>
        <p:spPr>
          <a:xfrm>
            <a:off x="695324" y="678927"/>
            <a:ext cx="4947830" cy="208511"/>
          </a:xfrm>
          <a:prstGeom prst="rect">
            <a:avLst/>
          </a:prstGeom>
        </p:spPr>
        <p:txBody>
          <a:bodyPr lIns="36000" tIns="0" rIns="3600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0" i="0" kern="1200" spc="300">
                <a:solidFill>
                  <a:srgbClr val="55565E"/>
                </a:solidFill>
                <a:latin typeface="Museo Sans 300" panose="02000000000000000000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pt-BR"/>
              <a:t>Relatório - 2º Semestre de 2023- Ouvidoria.</a:t>
            </a:r>
            <a:endParaRPr lang="en-US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4641007A-A0EA-AF89-C437-789A96E601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5067" y="1384277"/>
            <a:ext cx="317239" cy="317239"/>
          </a:xfrm>
          <a:prstGeom prst="rect">
            <a:avLst/>
          </a:prstGeom>
        </p:spPr>
      </p:pic>
      <p:sp>
        <p:nvSpPr>
          <p:cNvPr id="18" name="Espaço Reservado para Texto 6">
            <a:extLst>
              <a:ext uri="{FF2B5EF4-FFF2-40B4-BE49-F238E27FC236}">
                <a16:creationId xmlns:a16="http://schemas.microsoft.com/office/drawing/2014/main" id="{FA39553E-EAA1-BAB9-7BE2-AD512A92DC7B}"/>
              </a:ext>
            </a:extLst>
          </p:cNvPr>
          <p:cNvSpPr txBox="1">
            <a:spLocks/>
          </p:cNvSpPr>
          <p:nvPr/>
        </p:nvSpPr>
        <p:spPr>
          <a:xfrm>
            <a:off x="7356476" y="3939930"/>
            <a:ext cx="1656630" cy="370824"/>
          </a:xfrm>
          <a:prstGeom prst="rect">
            <a:avLst/>
          </a:prstGeom>
        </p:spPr>
        <p:txBody>
          <a:bodyPr lIns="216000" rIns="108000"/>
          <a:lstStyle>
            <a:lvl1pPr marL="269875" indent="-269875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120000"/>
              <a:buFontTx/>
              <a:buBlip>
                <a:blip r:embed="rId3"/>
              </a:buBlip>
              <a:tabLst/>
              <a:defRPr sz="1400" b="0" i="0" kern="1200">
                <a:solidFill>
                  <a:schemeClr val="tx2"/>
                </a:solidFill>
                <a:latin typeface="Museo Sans 300" panose="02000000000000000000" pitchFamily="2" charset="77"/>
                <a:ea typeface="+mn-ea"/>
                <a:cs typeface="+mn-cs"/>
              </a:defRPr>
            </a:lvl1pPr>
            <a:lvl2pPr marL="762000" indent="-3048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120000"/>
              <a:buFontTx/>
              <a:buBlip>
                <a:blip r:embed="rId3"/>
              </a:buBlip>
              <a:tabLst>
                <a:tab pos="746125" algn="l"/>
              </a:tabLst>
              <a:defRPr sz="1400" b="0" i="0" kern="1200">
                <a:solidFill>
                  <a:schemeClr val="tx2"/>
                </a:solidFill>
                <a:latin typeface="Museo Sans 300" panose="02000000000000000000" pitchFamily="2" charset="77"/>
                <a:ea typeface="+mn-ea"/>
                <a:cs typeface="+mn-cs"/>
              </a:defRPr>
            </a:lvl2pPr>
            <a:lvl3pPr marL="1206500" indent="-2921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120000"/>
              <a:buFontTx/>
              <a:buBlip>
                <a:blip r:embed="rId3"/>
              </a:buBlip>
              <a:tabLst/>
              <a:defRPr sz="1400" b="0" i="0" kern="1200">
                <a:solidFill>
                  <a:schemeClr val="tx2"/>
                </a:solidFill>
                <a:latin typeface="Museo Sans 300" panose="02000000000000000000" pitchFamily="2" charset="77"/>
                <a:ea typeface="+mn-ea"/>
                <a:cs typeface="+mn-cs"/>
              </a:defRPr>
            </a:lvl3pPr>
            <a:lvl4pPr marL="1651000" indent="-2794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120000"/>
              <a:buFontTx/>
              <a:buBlip>
                <a:blip r:embed="rId3"/>
              </a:buBlip>
              <a:tabLst/>
              <a:defRPr sz="1400" b="0" i="0" kern="1200">
                <a:solidFill>
                  <a:schemeClr val="tx2"/>
                </a:solidFill>
                <a:latin typeface="Museo Sans 300" panose="02000000000000000000" pitchFamily="2" charset="77"/>
                <a:ea typeface="+mn-ea"/>
                <a:cs typeface="+mn-cs"/>
              </a:defRPr>
            </a:lvl4pPr>
            <a:lvl5pPr marL="2095500" indent="-2667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120000"/>
              <a:buFontTx/>
              <a:buBlip>
                <a:blip r:embed="rId3"/>
              </a:buBlip>
              <a:tabLst/>
              <a:defRPr sz="1400" b="0" i="0" kern="1200">
                <a:solidFill>
                  <a:schemeClr val="tx2"/>
                </a:solidFill>
                <a:latin typeface="Museo Sans 300" panose="02000000000000000000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/>
              <a:t>Comparativo:</a:t>
            </a:r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06FD33A2-B3F5-4B6B-A879-6DA36A6C912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36102577"/>
              </p:ext>
            </p:extLst>
          </p:nvPr>
        </p:nvGraphicFramePr>
        <p:xfrm>
          <a:off x="7041790" y="4429776"/>
          <a:ext cx="3942629" cy="2247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98E0A4E1-B5B2-4D08-A763-7B4059D2FD7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4947868"/>
              </p:ext>
            </p:extLst>
          </p:nvPr>
        </p:nvGraphicFramePr>
        <p:xfrm>
          <a:off x="6727105" y="1110343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5879353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ço Reservado para Texto 16">
            <a:extLst>
              <a:ext uri="{FF2B5EF4-FFF2-40B4-BE49-F238E27FC236}">
                <a16:creationId xmlns:a16="http://schemas.microsoft.com/office/drawing/2014/main" id="{D1C24085-A235-A9BB-C341-4712700411CE}"/>
              </a:ext>
            </a:extLst>
          </p:cNvPr>
          <p:cNvSpPr txBox="1">
            <a:spLocks/>
          </p:cNvSpPr>
          <p:nvPr/>
        </p:nvSpPr>
        <p:spPr>
          <a:xfrm>
            <a:off x="661458" y="971045"/>
            <a:ext cx="4981696" cy="746837"/>
          </a:xfrm>
          <a:prstGeom prst="rect">
            <a:avLst/>
          </a:prstGeom>
        </p:spPr>
        <p:txBody>
          <a:bodyPr lIns="36000" rIns="3600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i="0" kern="1200" spc="-150">
                <a:solidFill>
                  <a:schemeClr val="tx1"/>
                </a:solidFill>
                <a:latin typeface="Museo Sans 700" panose="02000000000000000000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/>
              <a:t>Dados de Satisfação</a:t>
            </a:r>
            <a:r>
              <a:rPr lang="pt-BR">
                <a:solidFill>
                  <a:srgbClr val="5274FF"/>
                </a:solidFill>
              </a:rPr>
              <a:t>:</a:t>
            </a:r>
            <a:br>
              <a:rPr lang="pt-BR"/>
            </a:br>
            <a:r>
              <a:rPr lang="pt-BR">
                <a:solidFill>
                  <a:srgbClr val="5274FF"/>
                </a:solidFill>
              </a:rPr>
              <a:t>Canais Regulamentados</a:t>
            </a:r>
            <a:r>
              <a:rPr lang="pt-BR"/>
              <a:t>.</a:t>
            </a:r>
          </a:p>
        </p:txBody>
      </p:sp>
      <p:sp>
        <p:nvSpPr>
          <p:cNvPr id="9" name="Espaço Reservado para Texto 16">
            <a:extLst>
              <a:ext uri="{FF2B5EF4-FFF2-40B4-BE49-F238E27FC236}">
                <a16:creationId xmlns:a16="http://schemas.microsoft.com/office/drawing/2014/main" id="{7F758C59-AA10-79A5-FFF3-D1F43E169971}"/>
              </a:ext>
            </a:extLst>
          </p:cNvPr>
          <p:cNvSpPr txBox="1">
            <a:spLocks/>
          </p:cNvSpPr>
          <p:nvPr/>
        </p:nvSpPr>
        <p:spPr>
          <a:xfrm>
            <a:off x="703712" y="1877903"/>
            <a:ext cx="4140202" cy="429598"/>
          </a:xfrm>
          <a:prstGeom prst="rect">
            <a:avLst/>
          </a:prstGeom>
        </p:spPr>
        <p:txBody>
          <a:bodyPr lIns="0" r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i="0" kern="1200">
                <a:solidFill>
                  <a:srgbClr val="55565E"/>
                </a:solidFill>
                <a:latin typeface="Museo Sans 700" panose="02000000000000000000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/>
              <a:t>Pontos Observados:</a:t>
            </a:r>
          </a:p>
        </p:txBody>
      </p:sp>
      <p:sp>
        <p:nvSpPr>
          <p:cNvPr id="12" name="Espaço Reservado para Texto 6">
            <a:extLst>
              <a:ext uri="{FF2B5EF4-FFF2-40B4-BE49-F238E27FC236}">
                <a16:creationId xmlns:a16="http://schemas.microsoft.com/office/drawing/2014/main" id="{C80148ED-E834-CC41-2CDD-FAD721A35F65}"/>
              </a:ext>
            </a:extLst>
          </p:cNvPr>
          <p:cNvSpPr txBox="1">
            <a:spLocks/>
          </p:cNvSpPr>
          <p:nvPr/>
        </p:nvSpPr>
        <p:spPr>
          <a:xfrm>
            <a:off x="478599" y="2201517"/>
            <a:ext cx="6250003" cy="1891601"/>
          </a:xfrm>
          <a:prstGeom prst="rect">
            <a:avLst/>
          </a:prstGeom>
        </p:spPr>
        <p:txBody>
          <a:bodyPr lIns="216000" rIns="108000"/>
          <a:lstStyle>
            <a:lvl1pPr marL="269875" indent="-269875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120000"/>
              <a:buFontTx/>
              <a:buBlip>
                <a:blip r:embed="rId3"/>
              </a:buBlip>
              <a:tabLst/>
              <a:defRPr sz="1400" b="0" i="0" kern="1200">
                <a:solidFill>
                  <a:schemeClr val="tx2"/>
                </a:solidFill>
                <a:latin typeface="Museo Sans 300" panose="02000000000000000000" pitchFamily="2" charset="77"/>
                <a:ea typeface="+mn-ea"/>
                <a:cs typeface="+mn-cs"/>
              </a:defRPr>
            </a:lvl1pPr>
            <a:lvl2pPr marL="762000" indent="-3048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120000"/>
              <a:buFontTx/>
              <a:buBlip>
                <a:blip r:embed="rId3"/>
              </a:buBlip>
              <a:tabLst>
                <a:tab pos="746125" algn="l"/>
              </a:tabLst>
              <a:defRPr sz="1400" b="0" i="0" kern="1200">
                <a:solidFill>
                  <a:schemeClr val="tx2"/>
                </a:solidFill>
                <a:latin typeface="Museo Sans 300" panose="02000000000000000000" pitchFamily="2" charset="77"/>
                <a:ea typeface="+mn-ea"/>
                <a:cs typeface="+mn-cs"/>
              </a:defRPr>
            </a:lvl2pPr>
            <a:lvl3pPr marL="1206500" indent="-2921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120000"/>
              <a:buFontTx/>
              <a:buBlip>
                <a:blip r:embed="rId3"/>
              </a:buBlip>
              <a:tabLst/>
              <a:defRPr sz="1400" b="0" i="0" kern="1200">
                <a:solidFill>
                  <a:schemeClr val="tx2"/>
                </a:solidFill>
                <a:latin typeface="Museo Sans 300" panose="02000000000000000000" pitchFamily="2" charset="77"/>
                <a:ea typeface="+mn-ea"/>
                <a:cs typeface="+mn-cs"/>
              </a:defRPr>
            </a:lvl3pPr>
            <a:lvl4pPr marL="1651000" indent="-2794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120000"/>
              <a:buFontTx/>
              <a:buBlip>
                <a:blip r:embed="rId3"/>
              </a:buBlip>
              <a:tabLst/>
              <a:defRPr sz="1400" b="0" i="0" kern="1200">
                <a:solidFill>
                  <a:schemeClr val="tx2"/>
                </a:solidFill>
                <a:latin typeface="Museo Sans 300" panose="02000000000000000000" pitchFamily="2" charset="77"/>
                <a:ea typeface="+mn-ea"/>
                <a:cs typeface="+mn-cs"/>
              </a:defRPr>
            </a:lvl4pPr>
            <a:lvl5pPr marL="2095500" indent="-2667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120000"/>
              <a:buFontTx/>
              <a:buBlip>
                <a:blip r:embed="rId3"/>
              </a:buBlip>
              <a:tabLst/>
              <a:defRPr sz="1400" b="0" i="0" kern="1200">
                <a:solidFill>
                  <a:schemeClr val="tx2"/>
                </a:solidFill>
                <a:latin typeface="Museo Sans 300" panose="02000000000000000000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000" dirty="0">
                <a:solidFill>
                  <a:srgbClr val="4E5D72"/>
                </a:solidFill>
              </a:rPr>
              <a:t> A aderência à pesquisa de satisfação dos atendimentos realizados por RDR/BACEN ainda é baixa. Houve apenas 41 repostas dos 203 casos tratados no 2º Sem/23. Dentre as pesquisas aderidas, apenas </a:t>
            </a:r>
            <a:r>
              <a:rPr lang="pt-BR" sz="1000" dirty="0">
                <a:solidFill>
                  <a:srgbClr val="5274FF"/>
                </a:solidFill>
              </a:rPr>
              <a:t>20 </a:t>
            </a:r>
            <a:r>
              <a:rPr lang="pt-BR" sz="1000" dirty="0">
                <a:solidFill>
                  <a:srgbClr val="4E5D72"/>
                </a:solidFill>
              </a:rPr>
              <a:t>avaliaram</a:t>
            </a:r>
            <a:r>
              <a:rPr lang="pt-BR" sz="1000" dirty="0">
                <a:solidFill>
                  <a:srgbClr val="5274FF"/>
                </a:solidFill>
              </a:rPr>
              <a:t> positivamente. </a:t>
            </a:r>
          </a:p>
          <a:p>
            <a:r>
              <a:rPr lang="pt-BR" sz="1000" dirty="0">
                <a:effectLst/>
                <a:latin typeface="Museo Sans 300" panose="02000000000000000000"/>
                <a:ea typeface="Calibri" panose="020F0502020204030204" pitchFamily="34" charset="0"/>
              </a:rPr>
              <a:t>As avaliações negativas decorrem do não reconhecimento da transação realizada e/ou de alegações de vítimas de fraude. Nesses casos, a possibilidade de ressarcimento de valores transacionados foram negadas em virtude dos seguintes pontos: (i) falta de comprovações por meio do manifestante de que houve de fato uma fraude; (</a:t>
            </a:r>
            <a:r>
              <a:rPr lang="pt-BR" sz="1000" dirty="0" err="1">
                <a:effectLst/>
                <a:latin typeface="Museo Sans 300" panose="02000000000000000000"/>
                <a:ea typeface="Calibri" panose="020F0502020204030204" pitchFamily="34" charset="0"/>
              </a:rPr>
              <a:t>ii</a:t>
            </a:r>
            <a:r>
              <a:rPr lang="pt-BR" sz="1000" dirty="0">
                <a:effectLst/>
                <a:latin typeface="Museo Sans 300" panose="02000000000000000000"/>
                <a:ea typeface="Calibri" panose="020F0502020204030204" pitchFamily="34" charset="0"/>
              </a:rPr>
              <a:t>) as contestações terem sido negadas por falta de valor na conta do recebedor final reclamado.</a:t>
            </a:r>
            <a:endParaRPr lang="pt-BR" sz="1000" dirty="0">
              <a:solidFill>
                <a:srgbClr val="4E5D72"/>
              </a:solidFill>
              <a:latin typeface="Museo Sans 300" panose="02000000000000000000"/>
            </a:endParaRPr>
          </a:p>
          <a:p>
            <a:r>
              <a:rPr lang="pt-BR" sz="1000" dirty="0">
                <a:solidFill>
                  <a:srgbClr val="4E5D72"/>
                </a:solidFill>
              </a:rPr>
              <a:t>Sobre a aderência à pesquisa de satisfação dos atendimentos realizados pelo Consumidor.gov.br temos que de 118 casos tratados no 2º Sem/23, apenas 18 responderam. Dentre as pesquisas aderidas, apenas </a:t>
            </a:r>
            <a:r>
              <a:rPr lang="pt-BR" sz="1000" dirty="0">
                <a:solidFill>
                  <a:srgbClr val="5274FF"/>
                </a:solidFill>
              </a:rPr>
              <a:t>10</a:t>
            </a:r>
            <a:r>
              <a:rPr lang="pt-BR" sz="1000" dirty="0">
                <a:solidFill>
                  <a:srgbClr val="4E5D72"/>
                </a:solidFill>
              </a:rPr>
              <a:t> avaliaram </a:t>
            </a:r>
            <a:r>
              <a:rPr lang="pt-BR" sz="1000" dirty="0">
                <a:solidFill>
                  <a:srgbClr val="5274FF"/>
                </a:solidFill>
              </a:rPr>
              <a:t>positivamente</a:t>
            </a:r>
            <a:r>
              <a:rPr lang="pt-BR" sz="1000" dirty="0">
                <a:solidFill>
                  <a:srgbClr val="4E5D72"/>
                </a:solidFill>
              </a:rPr>
              <a:t>.</a:t>
            </a:r>
          </a:p>
        </p:txBody>
      </p:sp>
      <p:sp>
        <p:nvSpPr>
          <p:cNvPr id="4" name="Espaço Reservado para Texto 16">
            <a:extLst>
              <a:ext uri="{FF2B5EF4-FFF2-40B4-BE49-F238E27FC236}">
                <a16:creationId xmlns:a16="http://schemas.microsoft.com/office/drawing/2014/main" id="{6C87F9C5-C043-9CB3-524D-0DAF8C167A18}"/>
              </a:ext>
            </a:extLst>
          </p:cNvPr>
          <p:cNvSpPr txBox="1">
            <a:spLocks/>
          </p:cNvSpPr>
          <p:nvPr/>
        </p:nvSpPr>
        <p:spPr>
          <a:xfrm>
            <a:off x="695324" y="678927"/>
            <a:ext cx="4947830" cy="208511"/>
          </a:xfrm>
          <a:prstGeom prst="rect">
            <a:avLst/>
          </a:prstGeom>
        </p:spPr>
        <p:txBody>
          <a:bodyPr lIns="36000" tIns="0" rIns="3600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0" i="0" kern="1200" spc="300">
                <a:solidFill>
                  <a:srgbClr val="55565E"/>
                </a:solidFill>
                <a:latin typeface="Museo Sans 300" panose="02000000000000000000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pt-BR"/>
              <a:t>Relatório - 2º Semestre de 2023- Ouvidoria.</a:t>
            </a:r>
            <a:endParaRPr lang="en-US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4641007A-A0EA-AF89-C437-789A96E601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24689" y="1411529"/>
            <a:ext cx="317239" cy="317239"/>
          </a:xfrm>
          <a:prstGeom prst="rect">
            <a:avLst/>
          </a:prstGeom>
        </p:spPr>
      </p:pic>
      <p:sp>
        <p:nvSpPr>
          <p:cNvPr id="18" name="Espaço Reservado para Texto 6">
            <a:extLst>
              <a:ext uri="{FF2B5EF4-FFF2-40B4-BE49-F238E27FC236}">
                <a16:creationId xmlns:a16="http://schemas.microsoft.com/office/drawing/2014/main" id="{FA39553E-EAA1-BAB9-7BE2-AD512A92DC7B}"/>
              </a:ext>
            </a:extLst>
          </p:cNvPr>
          <p:cNvSpPr txBox="1">
            <a:spLocks/>
          </p:cNvSpPr>
          <p:nvPr/>
        </p:nvSpPr>
        <p:spPr>
          <a:xfrm>
            <a:off x="6391068" y="3839574"/>
            <a:ext cx="1656630" cy="370824"/>
          </a:xfrm>
          <a:prstGeom prst="rect">
            <a:avLst/>
          </a:prstGeom>
        </p:spPr>
        <p:txBody>
          <a:bodyPr lIns="216000" rIns="108000"/>
          <a:lstStyle>
            <a:lvl1pPr marL="269875" indent="-269875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120000"/>
              <a:buFontTx/>
              <a:buBlip>
                <a:blip r:embed="rId3"/>
              </a:buBlip>
              <a:tabLst/>
              <a:defRPr sz="1400" b="0" i="0" kern="1200">
                <a:solidFill>
                  <a:schemeClr val="tx2"/>
                </a:solidFill>
                <a:latin typeface="Museo Sans 300" panose="02000000000000000000" pitchFamily="2" charset="77"/>
                <a:ea typeface="+mn-ea"/>
                <a:cs typeface="+mn-cs"/>
              </a:defRPr>
            </a:lvl1pPr>
            <a:lvl2pPr marL="762000" indent="-3048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120000"/>
              <a:buFontTx/>
              <a:buBlip>
                <a:blip r:embed="rId3"/>
              </a:buBlip>
              <a:tabLst>
                <a:tab pos="746125" algn="l"/>
              </a:tabLst>
              <a:defRPr sz="1400" b="0" i="0" kern="1200">
                <a:solidFill>
                  <a:schemeClr val="tx2"/>
                </a:solidFill>
                <a:latin typeface="Museo Sans 300" panose="02000000000000000000" pitchFamily="2" charset="77"/>
                <a:ea typeface="+mn-ea"/>
                <a:cs typeface="+mn-cs"/>
              </a:defRPr>
            </a:lvl2pPr>
            <a:lvl3pPr marL="1206500" indent="-2921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120000"/>
              <a:buFontTx/>
              <a:buBlip>
                <a:blip r:embed="rId3"/>
              </a:buBlip>
              <a:tabLst/>
              <a:defRPr sz="1400" b="0" i="0" kern="1200">
                <a:solidFill>
                  <a:schemeClr val="tx2"/>
                </a:solidFill>
                <a:latin typeface="Museo Sans 300" panose="02000000000000000000" pitchFamily="2" charset="77"/>
                <a:ea typeface="+mn-ea"/>
                <a:cs typeface="+mn-cs"/>
              </a:defRPr>
            </a:lvl3pPr>
            <a:lvl4pPr marL="1651000" indent="-2794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120000"/>
              <a:buFontTx/>
              <a:buBlip>
                <a:blip r:embed="rId3"/>
              </a:buBlip>
              <a:tabLst/>
              <a:defRPr sz="1400" b="0" i="0" kern="1200">
                <a:solidFill>
                  <a:schemeClr val="tx2"/>
                </a:solidFill>
                <a:latin typeface="Museo Sans 300" panose="02000000000000000000" pitchFamily="2" charset="77"/>
                <a:ea typeface="+mn-ea"/>
                <a:cs typeface="+mn-cs"/>
              </a:defRPr>
            </a:lvl4pPr>
            <a:lvl5pPr marL="2095500" indent="-2667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120000"/>
              <a:buFontTx/>
              <a:buBlip>
                <a:blip r:embed="rId3"/>
              </a:buBlip>
              <a:tabLst/>
              <a:defRPr sz="1400" b="0" i="0" kern="1200">
                <a:solidFill>
                  <a:schemeClr val="tx2"/>
                </a:solidFill>
                <a:latin typeface="Museo Sans 300" panose="02000000000000000000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/>
              <a:t>Comparativo:</a:t>
            </a:r>
          </a:p>
        </p:txBody>
      </p:sp>
      <p:sp>
        <p:nvSpPr>
          <p:cNvPr id="5" name="Espaço Reservado para Texto 6">
            <a:extLst>
              <a:ext uri="{FF2B5EF4-FFF2-40B4-BE49-F238E27FC236}">
                <a16:creationId xmlns:a16="http://schemas.microsoft.com/office/drawing/2014/main" id="{5C9497BC-3D14-0F21-9105-BDD5A6C62C1F}"/>
              </a:ext>
            </a:extLst>
          </p:cNvPr>
          <p:cNvSpPr txBox="1">
            <a:spLocks/>
          </p:cNvSpPr>
          <p:nvPr/>
        </p:nvSpPr>
        <p:spPr>
          <a:xfrm>
            <a:off x="9495498" y="3839574"/>
            <a:ext cx="1656630" cy="370824"/>
          </a:xfrm>
          <a:prstGeom prst="rect">
            <a:avLst/>
          </a:prstGeom>
        </p:spPr>
        <p:txBody>
          <a:bodyPr lIns="216000" rIns="108000"/>
          <a:lstStyle>
            <a:lvl1pPr marL="269875" indent="-269875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120000"/>
              <a:buFontTx/>
              <a:buBlip>
                <a:blip r:embed="rId3"/>
              </a:buBlip>
              <a:tabLst/>
              <a:defRPr sz="1400" b="0" i="0" kern="1200">
                <a:solidFill>
                  <a:schemeClr val="tx2"/>
                </a:solidFill>
                <a:latin typeface="Museo Sans 300" panose="02000000000000000000" pitchFamily="2" charset="77"/>
                <a:ea typeface="+mn-ea"/>
                <a:cs typeface="+mn-cs"/>
              </a:defRPr>
            </a:lvl1pPr>
            <a:lvl2pPr marL="762000" indent="-3048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120000"/>
              <a:buFontTx/>
              <a:buBlip>
                <a:blip r:embed="rId3"/>
              </a:buBlip>
              <a:tabLst>
                <a:tab pos="746125" algn="l"/>
              </a:tabLst>
              <a:defRPr sz="1400" b="0" i="0" kern="1200">
                <a:solidFill>
                  <a:schemeClr val="tx2"/>
                </a:solidFill>
                <a:latin typeface="Museo Sans 300" panose="02000000000000000000" pitchFamily="2" charset="77"/>
                <a:ea typeface="+mn-ea"/>
                <a:cs typeface="+mn-cs"/>
              </a:defRPr>
            </a:lvl2pPr>
            <a:lvl3pPr marL="1206500" indent="-2921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120000"/>
              <a:buFontTx/>
              <a:buBlip>
                <a:blip r:embed="rId3"/>
              </a:buBlip>
              <a:tabLst/>
              <a:defRPr sz="1400" b="0" i="0" kern="1200">
                <a:solidFill>
                  <a:schemeClr val="tx2"/>
                </a:solidFill>
                <a:latin typeface="Museo Sans 300" panose="02000000000000000000" pitchFamily="2" charset="77"/>
                <a:ea typeface="+mn-ea"/>
                <a:cs typeface="+mn-cs"/>
              </a:defRPr>
            </a:lvl3pPr>
            <a:lvl4pPr marL="1651000" indent="-2794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120000"/>
              <a:buFontTx/>
              <a:buBlip>
                <a:blip r:embed="rId3"/>
              </a:buBlip>
              <a:tabLst/>
              <a:defRPr sz="1400" b="0" i="0" kern="1200">
                <a:solidFill>
                  <a:schemeClr val="tx2"/>
                </a:solidFill>
                <a:latin typeface="Museo Sans 300" panose="02000000000000000000" pitchFamily="2" charset="77"/>
                <a:ea typeface="+mn-ea"/>
                <a:cs typeface="+mn-cs"/>
              </a:defRPr>
            </a:lvl4pPr>
            <a:lvl5pPr marL="2095500" indent="-2667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120000"/>
              <a:buFontTx/>
              <a:buBlip>
                <a:blip r:embed="rId3"/>
              </a:buBlip>
              <a:tabLst/>
              <a:defRPr sz="1400" b="0" i="0" kern="1200">
                <a:solidFill>
                  <a:schemeClr val="tx2"/>
                </a:solidFill>
                <a:latin typeface="Museo Sans 300" panose="02000000000000000000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/>
              <a:t>Comparativo:</a:t>
            </a:r>
          </a:p>
        </p:txBody>
      </p:sp>
      <p:graphicFrame>
        <p:nvGraphicFramePr>
          <p:cNvPr id="7" name="Tabela 6">
            <a:extLst>
              <a:ext uri="{FF2B5EF4-FFF2-40B4-BE49-F238E27FC236}">
                <a16:creationId xmlns:a16="http://schemas.microsoft.com/office/drawing/2014/main" id="{18E19969-5CF4-32C3-FFF0-857E25961E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5382353"/>
              </p:ext>
            </p:extLst>
          </p:nvPr>
        </p:nvGraphicFramePr>
        <p:xfrm>
          <a:off x="1258698" y="4294909"/>
          <a:ext cx="4224256" cy="24549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57374">
                  <a:extLst>
                    <a:ext uri="{9D8B030D-6E8A-4147-A177-3AD203B41FA5}">
                      <a16:colId xmlns:a16="http://schemas.microsoft.com/office/drawing/2014/main" val="4027362963"/>
                    </a:ext>
                  </a:extLst>
                </a:gridCol>
                <a:gridCol w="922294">
                  <a:extLst>
                    <a:ext uri="{9D8B030D-6E8A-4147-A177-3AD203B41FA5}">
                      <a16:colId xmlns:a16="http://schemas.microsoft.com/office/drawing/2014/main" val="2248560326"/>
                    </a:ext>
                  </a:extLst>
                </a:gridCol>
                <a:gridCol w="922294">
                  <a:extLst>
                    <a:ext uri="{9D8B030D-6E8A-4147-A177-3AD203B41FA5}">
                      <a16:colId xmlns:a16="http://schemas.microsoft.com/office/drawing/2014/main" val="1164892557"/>
                    </a:ext>
                  </a:extLst>
                </a:gridCol>
                <a:gridCol w="922294">
                  <a:extLst>
                    <a:ext uri="{9D8B030D-6E8A-4147-A177-3AD203B41FA5}">
                      <a16:colId xmlns:a16="http://schemas.microsoft.com/office/drawing/2014/main" val="1480370366"/>
                    </a:ext>
                  </a:extLst>
                </a:gridCol>
              </a:tblGrid>
              <a:tr h="242182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800" b="1">
                          <a:solidFill>
                            <a:schemeClr val="bg1"/>
                          </a:solidFill>
                          <a:latin typeface="Museo Sans 300"/>
                        </a:rPr>
                        <a:t>Índice de Satisfação: RDR/BACEN</a:t>
                      </a:r>
                    </a:p>
                  </a:txBody>
                  <a:tcPr marL="54509" marR="54509" marT="27255" marB="2725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274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1">
                          <a:solidFill>
                            <a:schemeClr val="bg1"/>
                          </a:solidFill>
                          <a:latin typeface="Museo Sans 300"/>
                        </a:rPr>
                        <a:t>Índice de Satisfação: Telefone</a:t>
                      </a:r>
                    </a:p>
                  </a:txBody>
                  <a:tcPr marL="60191" marR="60191" marT="30096" marB="3009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274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base">
                        <a:lnSpc>
                          <a:spcPct val="100000"/>
                        </a:lnSpc>
                      </a:pPr>
                      <a:endParaRPr lang="pt-BR" sz="900" b="1" i="0">
                        <a:solidFill>
                          <a:schemeClr val="bg1"/>
                        </a:solidFill>
                        <a:effectLst/>
                        <a:latin typeface="Museo Sans 300" panose="02000000000000000000"/>
                      </a:endParaRPr>
                    </a:p>
                  </a:txBody>
                  <a:tcPr marL="60191" marR="60191" marT="30096" marB="3009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274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base">
                        <a:lnSpc>
                          <a:spcPct val="100000"/>
                        </a:lnSpc>
                      </a:pPr>
                      <a:endParaRPr lang="pt-BR" sz="900" b="1" i="0">
                        <a:solidFill>
                          <a:schemeClr val="bg1"/>
                        </a:solidFill>
                        <a:effectLst/>
                        <a:latin typeface="Museo Sans 300" panose="02000000000000000000"/>
                      </a:endParaRPr>
                    </a:p>
                  </a:txBody>
                  <a:tcPr marL="60191" marR="60191" marT="30096" marB="3009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274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9742417"/>
                  </a:ext>
                </a:extLst>
              </a:tr>
              <a:tr h="282438">
                <a:tc>
                  <a:txBody>
                    <a:bodyPr/>
                    <a:lstStyle/>
                    <a:p>
                      <a:pPr algn="ctr" rtl="0" fontAlgn="base">
                        <a:lnSpc>
                          <a:spcPct val="100000"/>
                        </a:lnSpc>
                      </a:pPr>
                      <a:r>
                        <a:rPr lang="pt-BR" sz="800" b="1" i="0">
                          <a:solidFill>
                            <a:schemeClr val="tx1"/>
                          </a:solidFill>
                          <a:effectLst/>
                          <a:latin typeface="Museo Sans 300" panose="02000000000000000000"/>
                        </a:rPr>
                        <a:t>Elevação do Período</a:t>
                      </a:r>
                    </a:p>
                  </a:txBody>
                  <a:tcPr marL="54509" marR="54509" marT="27255" marB="2725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ct val="100000"/>
                        </a:lnSpc>
                      </a:pPr>
                      <a:r>
                        <a:rPr lang="pt-BR" sz="800" b="1" i="0">
                          <a:solidFill>
                            <a:schemeClr val="bg1"/>
                          </a:solidFill>
                          <a:effectLst/>
                          <a:latin typeface="Museo Sans 300" panose="02000000000000000000"/>
                        </a:rPr>
                        <a:t>1º Sem./23</a:t>
                      </a:r>
                      <a:br>
                        <a:rPr lang="pt-BR" sz="800" b="1" i="0">
                          <a:solidFill>
                            <a:schemeClr val="bg1"/>
                          </a:solidFill>
                          <a:effectLst/>
                          <a:latin typeface="Museo Sans 300" panose="02000000000000000000"/>
                        </a:rPr>
                      </a:br>
                      <a:r>
                        <a:rPr lang="pt-BR" sz="800" b="1" i="0">
                          <a:solidFill>
                            <a:schemeClr val="bg1"/>
                          </a:solidFill>
                          <a:effectLst/>
                          <a:latin typeface="Museo Sans 300" panose="02000000000000000000"/>
                        </a:rPr>
                        <a:t>#</a:t>
                      </a:r>
                    </a:p>
                  </a:txBody>
                  <a:tcPr marL="54509" marR="54509" marT="27255" marB="2725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274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ct val="100000"/>
                        </a:lnSpc>
                      </a:pPr>
                      <a:r>
                        <a:rPr lang="pt-BR" sz="800" b="1" i="0">
                          <a:solidFill>
                            <a:schemeClr val="bg1"/>
                          </a:solidFill>
                          <a:effectLst/>
                          <a:latin typeface="Museo Sans 300" panose="02000000000000000000"/>
                        </a:rPr>
                        <a:t>2º Sem./23</a:t>
                      </a:r>
                      <a:br>
                        <a:rPr lang="pt-BR" sz="800" b="1" i="0">
                          <a:solidFill>
                            <a:schemeClr val="bg1"/>
                          </a:solidFill>
                          <a:effectLst/>
                          <a:latin typeface="Museo Sans 300" panose="02000000000000000000"/>
                        </a:rPr>
                      </a:br>
                      <a:r>
                        <a:rPr lang="pt-BR" sz="800" b="1" i="0">
                          <a:solidFill>
                            <a:schemeClr val="bg1"/>
                          </a:solidFill>
                          <a:effectLst/>
                          <a:latin typeface="Museo Sans 300" panose="02000000000000000000"/>
                        </a:rPr>
                        <a:t>#</a:t>
                      </a:r>
                    </a:p>
                  </a:txBody>
                  <a:tcPr marL="54509" marR="54509" marT="27255" marB="2725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274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ct val="100000"/>
                        </a:lnSpc>
                      </a:pPr>
                      <a:r>
                        <a:rPr lang="pt-BR" sz="800" b="1" i="0">
                          <a:solidFill>
                            <a:schemeClr val="bg1"/>
                          </a:solidFill>
                          <a:effectLst/>
                          <a:latin typeface="Museo Sans 300" panose="02000000000000000000"/>
                        </a:rPr>
                        <a:t>Elevação do Período %</a:t>
                      </a:r>
                    </a:p>
                  </a:txBody>
                  <a:tcPr marL="54509" marR="54509" marT="27255" marB="2725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274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0267813"/>
                  </a:ext>
                </a:extLst>
              </a:tr>
              <a:tr h="259072"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BR" sz="800" b="1" i="0">
                          <a:effectLst/>
                          <a:latin typeface="Museo Sans 300" panose="02000000000000000000"/>
                        </a:rPr>
                        <a:t>Média de Tickets Avaliados</a:t>
                      </a:r>
                    </a:p>
                  </a:txBody>
                  <a:tcPr marL="54509" marR="54509" marT="27255" marB="2725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2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800">
                          <a:solidFill>
                            <a:schemeClr val="tx1"/>
                          </a:solidFill>
                          <a:latin typeface="Museo Sans 300" panose="02000000000000000000"/>
                        </a:rPr>
                        <a:t>79</a:t>
                      </a:r>
                    </a:p>
                  </a:txBody>
                  <a:tcPr marL="54509" marR="54509" marT="27255" marB="2725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2F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800">
                          <a:solidFill>
                            <a:srgbClr val="F0F2F6"/>
                          </a:solidFill>
                          <a:latin typeface="Museo Sans 300" panose="02000000000000000000"/>
                        </a:rPr>
                        <a:t>41</a:t>
                      </a:r>
                    </a:p>
                  </a:txBody>
                  <a:tcPr marL="54509" marR="54509" marT="27255" marB="2725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274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800">
                          <a:solidFill>
                            <a:srgbClr val="5274FF"/>
                          </a:solidFill>
                          <a:latin typeface="Museo Sans 300" panose="02000000000000000000"/>
                        </a:rPr>
                        <a:t>-48</a:t>
                      </a:r>
                    </a:p>
                  </a:txBody>
                  <a:tcPr marL="54509" marR="54509" marT="27255" marB="2725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2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2281129"/>
                  </a:ext>
                </a:extLst>
              </a:tr>
              <a:tr h="275892"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BR" sz="800" b="1" i="0">
                          <a:effectLst/>
                          <a:latin typeface="Museo Sans 300" panose="02000000000000000000"/>
                        </a:rPr>
                        <a:t>Avaliações Positivas</a:t>
                      </a:r>
                    </a:p>
                  </a:txBody>
                  <a:tcPr marL="54509" marR="54509" marT="27255" marB="2725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800">
                          <a:solidFill>
                            <a:schemeClr val="tx1"/>
                          </a:solidFill>
                          <a:latin typeface="Museo Sans 300" panose="02000000000000000000"/>
                        </a:rPr>
                        <a:t>8</a:t>
                      </a:r>
                    </a:p>
                  </a:txBody>
                  <a:tcPr marL="61069" marR="61069" marT="30535" marB="3053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800">
                          <a:solidFill>
                            <a:srgbClr val="F0F2F6"/>
                          </a:solidFill>
                          <a:latin typeface="Museo Sans 300" panose="02000000000000000000"/>
                        </a:rPr>
                        <a:t>20</a:t>
                      </a:r>
                    </a:p>
                  </a:txBody>
                  <a:tcPr marL="61069" marR="61069" marT="30535" marB="3053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274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800">
                          <a:solidFill>
                            <a:srgbClr val="5274FF"/>
                          </a:solidFill>
                          <a:latin typeface="Museo Sans 300" panose="02000000000000000000"/>
                        </a:rPr>
                        <a:t>+150</a:t>
                      </a:r>
                    </a:p>
                  </a:txBody>
                  <a:tcPr marL="61069" marR="61069" marT="30535" marB="3053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348284"/>
                  </a:ext>
                </a:extLst>
              </a:tr>
              <a:tr h="275892"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BR" sz="800" b="1" i="0">
                          <a:effectLst/>
                          <a:latin typeface="Museo Sans 300" panose="02000000000000000000"/>
                        </a:rPr>
                        <a:t>Avaliações Negativas</a:t>
                      </a:r>
                    </a:p>
                  </a:txBody>
                  <a:tcPr marL="54509" marR="54509" marT="27255" marB="2725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800">
                          <a:solidFill>
                            <a:schemeClr val="tx1"/>
                          </a:solidFill>
                          <a:latin typeface="Museo Sans 300" panose="02000000000000000000"/>
                        </a:rPr>
                        <a:t>71</a:t>
                      </a:r>
                    </a:p>
                  </a:txBody>
                  <a:tcPr marL="61069" marR="61069" marT="30535" marB="3053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800">
                          <a:solidFill>
                            <a:srgbClr val="F0F2F6"/>
                          </a:solidFill>
                          <a:latin typeface="Museo Sans 300" panose="02000000000000000000"/>
                        </a:rPr>
                        <a:t>21</a:t>
                      </a:r>
                    </a:p>
                  </a:txBody>
                  <a:tcPr marL="61069" marR="61069" marT="30535" marB="3053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274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800" kern="1200">
                          <a:solidFill>
                            <a:srgbClr val="5274FF"/>
                          </a:solidFill>
                          <a:latin typeface="Museo Sans 300" panose="02000000000000000000"/>
                          <a:ea typeface="+mn-ea"/>
                          <a:cs typeface="+mn-cs"/>
                        </a:rPr>
                        <a:t>-70</a:t>
                      </a:r>
                    </a:p>
                  </a:txBody>
                  <a:tcPr marL="61069" marR="61069" marT="30535" marB="3053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58250525"/>
                  </a:ext>
                </a:extLst>
              </a:tr>
              <a:tr h="275892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800" b="1">
                          <a:solidFill>
                            <a:srgbClr val="F0F2F6"/>
                          </a:solidFill>
                          <a:latin typeface="Museo Sans 300"/>
                        </a:rPr>
                        <a:t>Índice de Satisfação: Consumidor.gov.br</a:t>
                      </a:r>
                    </a:p>
                  </a:txBody>
                  <a:tcPr marL="61069" marR="61069" marT="30535" marB="3053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274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 marL="67435" marR="67435" marT="33718" marB="3371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 marL="67435" marR="67435" marT="33718" marB="3371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274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 marL="67435" marR="67435" marT="33718" marB="3371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2606927"/>
                  </a:ext>
                </a:extLst>
              </a:tr>
              <a:tr h="275892"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BR" sz="800" b="1" i="0">
                          <a:effectLst/>
                          <a:latin typeface="Museo Sans 300" panose="02000000000000000000"/>
                        </a:rPr>
                        <a:t>Média de Tickets Avaliados</a:t>
                      </a:r>
                    </a:p>
                  </a:txBody>
                  <a:tcPr marL="54509" marR="54509" marT="27255" marB="2725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800">
                          <a:solidFill>
                            <a:schemeClr val="tx1"/>
                          </a:solidFill>
                          <a:latin typeface="Museo Sans 300" panose="02000000000000000000"/>
                        </a:rPr>
                        <a:t>21</a:t>
                      </a:r>
                    </a:p>
                  </a:txBody>
                  <a:tcPr marL="54509" marR="54509" marT="27255" marB="2725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800">
                          <a:solidFill>
                            <a:srgbClr val="F0F2F6"/>
                          </a:solidFill>
                          <a:latin typeface="Museo Sans 300" panose="02000000000000000000"/>
                        </a:rPr>
                        <a:t>18</a:t>
                      </a:r>
                    </a:p>
                  </a:txBody>
                  <a:tcPr marL="54509" marR="54509" marT="27255" marB="2725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274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800">
                          <a:solidFill>
                            <a:srgbClr val="5274FF"/>
                          </a:solidFill>
                          <a:latin typeface="Museo Sans 300" panose="02000000000000000000"/>
                        </a:rPr>
                        <a:t>-14</a:t>
                      </a:r>
                    </a:p>
                  </a:txBody>
                  <a:tcPr marL="54509" marR="54509" marT="27255" marB="2725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1930783"/>
                  </a:ext>
                </a:extLst>
              </a:tr>
              <a:tr h="275892"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BR" sz="800" b="1" i="0">
                          <a:effectLst/>
                          <a:latin typeface="Museo Sans 300" panose="02000000000000000000"/>
                        </a:rPr>
                        <a:t>Avaliações Positivas</a:t>
                      </a:r>
                    </a:p>
                  </a:txBody>
                  <a:tcPr marL="54509" marR="54509" marT="27255" marB="2725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800">
                          <a:solidFill>
                            <a:schemeClr val="tx1"/>
                          </a:solidFill>
                          <a:latin typeface="Museo Sans 300" panose="02000000000000000000"/>
                        </a:rPr>
                        <a:t>6</a:t>
                      </a:r>
                    </a:p>
                  </a:txBody>
                  <a:tcPr marL="61069" marR="61069" marT="30535" marB="3053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800">
                          <a:solidFill>
                            <a:srgbClr val="F0F2F6"/>
                          </a:solidFill>
                          <a:latin typeface="Museo Sans 300" panose="02000000000000000000"/>
                        </a:rPr>
                        <a:t>10</a:t>
                      </a:r>
                    </a:p>
                  </a:txBody>
                  <a:tcPr marL="61069" marR="61069" marT="30535" marB="3053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274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800" kern="1200">
                          <a:solidFill>
                            <a:srgbClr val="5274FF"/>
                          </a:solidFill>
                          <a:latin typeface="Museo Sans 300" panose="02000000000000000000"/>
                          <a:ea typeface="+mn-ea"/>
                          <a:cs typeface="+mn-cs"/>
                        </a:rPr>
                        <a:t>+67</a:t>
                      </a:r>
                    </a:p>
                  </a:txBody>
                  <a:tcPr marL="61069" marR="61069" marT="30535" marB="3053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2604681"/>
                  </a:ext>
                </a:extLst>
              </a:tr>
              <a:tr h="275892"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BR" sz="800" b="1" i="0">
                          <a:effectLst/>
                          <a:latin typeface="Museo Sans 300" panose="02000000000000000000"/>
                        </a:rPr>
                        <a:t>Avaliações Negativas</a:t>
                      </a:r>
                    </a:p>
                  </a:txBody>
                  <a:tcPr marL="54509" marR="54509" marT="27255" marB="2725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800">
                          <a:solidFill>
                            <a:schemeClr val="tx1"/>
                          </a:solidFill>
                          <a:latin typeface="Museo Sans 300" panose="02000000000000000000"/>
                        </a:rPr>
                        <a:t>15</a:t>
                      </a:r>
                    </a:p>
                  </a:txBody>
                  <a:tcPr marL="61069" marR="61069" marT="30535" marB="3053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800">
                          <a:solidFill>
                            <a:srgbClr val="F0F2F6"/>
                          </a:solidFill>
                          <a:latin typeface="Museo Sans 300" panose="02000000000000000000"/>
                        </a:rPr>
                        <a:t>8</a:t>
                      </a:r>
                    </a:p>
                  </a:txBody>
                  <a:tcPr marL="61069" marR="61069" marT="30535" marB="3053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274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pt-BR" sz="800" kern="1200">
                          <a:solidFill>
                            <a:srgbClr val="5274FF"/>
                          </a:solidFill>
                          <a:latin typeface="Museo Sans 300" panose="02000000000000000000"/>
                          <a:ea typeface="+mn-ea"/>
                          <a:cs typeface="+mn-cs"/>
                        </a:rPr>
                        <a:t>-47</a:t>
                      </a:r>
                    </a:p>
                  </a:txBody>
                  <a:tcPr marL="61069" marR="61069" marT="30535" marB="3053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8531447"/>
                  </a:ext>
                </a:extLst>
              </a:tr>
            </a:tbl>
          </a:graphicData>
        </a:graphic>
      </p:graphicFrame>
      <p:graphicFrame>
        <p:nvGraphicFramePr>
          <p:cNvPr id="2" name="Gráfico 1">
            <a:extLst>
              <a:ext uri="{FF2B5EF4-FFF2-40B4-BE49-F238E27FC236}">
                <a16:creationId xmlns:a16="http://schemas.microsoft.com/office/drawing/2014/main" id="{1A1AEED7-8508-C802-FA20-7E751C14593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4910551"/>
              </p:ext>
            </p:extLst>
          </p:nvPr>
        </p:nvGraphicFramePr>
        <p:xfrm>
          <a:off x="6391068" y="4130106"/>
          <a:ext cx="2811168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D39E462F-03C8-AF53-54B6-F0A486EB99F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5965052"/>
              </p:ext>
            </p:extLst>
          </p:nvPr>
        </p:nvGraphicFramePr>
        <p:xfrm>
          <a:off x="9202236" y="4138425"/>
          <a:ext cx="2648309" cy="25622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5" name="Gráfico 14">
            <a:extLst>
              <a:ext uri="{FF2B5EF4-FFF2-40B4-BE49-F238E27FC236}">
                <a16:creationId xmlns:a16="http://schemas.microsoft.com/office/drawing/2014/main" id="{41DC3089-B4D9-40E2-8735-F0C508A28DA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440830"/>
              </p:ext>
            </p:extLst>
          </p:nvPr>
        </p:nvGraphicFramePr>
        <p:xfrm>
          <a:off x="6548848" y="807692"/>
          <a:ext cx="2521673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7" name="Gráfico 16">
            <a:extLst>
              <a:ext uri="{FF2B5EF4-FFF2-40B4-BE49-F238E27FC236}">
                <a16:creationId xmlns:a16="http://schemas.microsoft.com/office/drawing/2014/main" id="{0E0201BB-FB0D-4BCA-A01E-A7870CF95B3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93490747"/>
              </p:ext>
            </p:extLst>
          </p:nvPr>
        </p:nvGraphicFramePr>
        <p:xfrm>
          <a:off x="8923356" y="889130"/>
          <a:ext cx="2524848" cy="2698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36208022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Texto 16">
            <a:extLst>
              <a:ext uri="{FF2B5EF4-FFF2-40B4-BE49-F238E27FC236}">
                <a16:creationId xmlns:a16="http://schemas.microsoft.com/office/drawing/2014/main" id="{9743A5BF-F858-2B01-FC0E-64DF40757F2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38766" y="1790669"/>
            <a:ext cx="4140202" cy="646841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1800" b="1" i="0">
                <a:solidFill>
                  <a:srgbClr val="55565E"/>
                </a:solidFill>
                <a:latin typeface="Museo Sans 700" panose="02000000000000000000" pitchFamily="2" charset="77"/>
              </a:defRPr>
            </a:lvl1pPr>
          </a:lstStyle>
          <a:p>
            <a:pPr marL="285750" lvl="0" indent="-285750">
              <a:buBlip>
                <a:blip r:embed="rId2"/>
              </a:buBlip>
            </a:pPr>
            <a:r>
              <a:rPr lang="pt-BR"/>
              <a:t>Sobre a Ouvidoria </a:t>
            </a:r>
            <a:r>
              <a:rPr lang="pt-BR" err="1"/>
              <a:t>iugu</a:t>
            </a:r>
            <a:r>
              <a:rPr lang="pt-BR"/>
              <a:t>.</a:t>
            </a:r>
          </a:p>
        </p:txBody>
      </p:sp>
      <p:sp>
        <p:nvSpPr>
          <p:cNvPr id="10" name="Espaço Reservado para Texto 16">
            <a:extLst>
              <a:ext uri="{FF2B5EF4-FFF2-40B4-BE49-F238E27FC236}">
                <a16:creationId xmlns:a16="http://schemas.microsoft.com/office/drawing/2014/main" id="{1175044D-2901-807E-28D6-3865D5CEA0F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38766" y="2504147"/>
            <a:ext cx="5329783" cy="2136766"/>
          </a:xfrm>
          <a:prstGeom prst="rect">
            <a:avLst/>
          </a:prstGeom>
        </p:spPr>
        <p:txBody>
          <a:bodyPr lIns="0" rIns="0">
            <a:no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rgbClr val="55565E"/>
                </a:solidFill>
                <a:latin typeface="Museo Sans 300" panose="02000000000000000000" pitchFamily="2" charset="77"/>
              </a:defRPr>
            </a:lvl1pPr>
          </a:lstStyle>
          <a:p>
            <a:pPr algn="just" defTabSz="1828800">
              <a:defRPr/>
            </a:pPr>
            <a:r>
              <a:rPr lang="pt-BR" sz="1200" b="0" kern="1200" dirty="0">
                <a:solidFill>
                  <a:schemeClr val="tx2"/>
                </a:solidFill>
                <a:latin typeface="Museo Sans 300"/>
              </a:rPr>
              <a:t>Somos uma empresa totalmente centrada nos nossos clientes, trabalhamos para oferecer a melhor solução e experiência.</a:t>
            </a:r>
            <a:endParaRPr lang="pt-BR" sz="1200" dirty="0">
              <a:solidFill>
                <a:schemeClr val="tx2"/>
              </a:solidFill>
              <a:latin typeface="Museo Sans 300"/>
            </a:endParaRPr>
          </a:p>
          <a:p>
            <a:pPr algn="just" defTabSz="1828800">
              <a:defRPr/>
            </a:pPr>
            <a:r>
              <a:rPr lang="pt-BR" sz="1200" b="0" kern="1200" dirty="0">
                <a:solidFill>
                  <a:schemeClr val="tx2"/>
                </a:solidFill>
                <a:latin typeface="Museo Sans 300"/>
              </a:rPr>
              <a:t>Neste processo, a Ouvidoria iugu é essencial. Escutamos as necessidades dos clientes, trazemos para dentro da empresa, construímos uma comunicação clara, sempre respeitando e ajudando nossos clientes a solucionar suas reclamações. </a:t>
            </a:r>
            <a:endParaRPr lang="pt-BR" sz="1200" dirty="0">
              <a:solidFill>
                <a:schemeClr val="tx2"/>
              </a:solidFill>
              <a:latin typeface="Museo Sans 300"/>
            </a:endParaRPr>
          </a:p>
          <a:p>
            <a:pPr algn="just" defTabSz="1828800">
              <a:defRPr/>
            </a:pPr>
            <a:r>
              <a:rPr lang="pt-BR" sz="1200" b="0" kern="1200" dirty="0">
                <a:solidFill>
                  <a:schemeClr val="tx2"/>
                </a:solidFill>
                <a:latin typeface="Museo Sans 300"/>
              </a:rPr>
              <a:t>A Ouvidoria iugu vai além de solucionar os problemas dos clientes. </a:t>
            </a:r>
          </a:p>
          <a:p>
            <a:pPr algn="just" defTabSz="1828800">
              <a:defRPr/>
            </a:pPr>
            <a:r>
              <a:rPr lang="pt-BR" sz="1200" b="0" kern="1200" dirty="0">
                <a:solidFill>
                  <a:schemeClr val="tx2"/>
                </a:solidFill>
                <a:latin typeface="Museo Sans 300"/>
              </a:rPr>
              <a:t>Cada demanda recebida é utilizada para aperfeiçoarmos nossas funcionalidades e produtos, construindo uma dinâmica de constante evolução em benefício de nossos clientes. </a:t>
            </a:r>
            <a:endParaRPr lang="pt-BR" sz="1200" dirty="0">
              <a:solidFill>
                <a:schemeClr val="tx2"/>
              </a:solidFill>
              <a:latin typeface="Museo Sans 300"/>
            </a:endParaRPr>
          </a:p>
        </p:txBody>
      </p:sp>
      <p:sp>
        <p:nvSpPr>
          <p:cNvPr id="2" name="Espaço Reservado para Texto 16">
            <a:extLst>
              <a:ext uri="{FF2B5EF4-FFF2-40B4-BE49-F238E27FC236}">
                <a16:creationId xmlns:a16="http://schemas.microsoft.com/office/drawing/2014/main" id="{8ACFBD64-195A-FA81-D5DB-E8BA82E171FB}"/>
              </a:ext>
            </a:extLst>
          </p:cNvPr>
          <p:cNvSpPr txBox="1">
            <a:spLocks/>
          </p:cNvSpPr>
          <p:nvPr/>
        </p:nvSpPr>
        <p:spPr>
          <a:xfrm>
            <a:off x="695324" y="678927"/>
            <a:ext cx="4947830" cy="208511"/>
          </a:xfrm>
          <a:prstGeom prst="rect">
            <a:avLst/>
          </a:prstGeom>
        </p:spPr>
        <p:txBody>
          <a:bodyPr lIns="36000" tIns="0" rIns="3600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0" i="0" kern="1200" spc="300">
                <a:solidFill>
                  <a:srgbClr val="55565E"/>
                </a:solidFill>
                <a:latin typeface="Museo Sans 300" panose="02000000000000000000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pt-BR"/>
              <a:t>Relatório - 2º Semestre de 2023- Ouvidoria.</a:t>
            </a:r>
            <a:endParaRPr lang="en-US"/>
          </a:p>
        </p:txBody>
      </p:sp>
      <p:sp>
        <p:nvSpPr>
          <p:cNvPr id="5" name="Espaço Reservado para Texto 16">
            <a:extLst>
              <a:ext uri="{FF2B5EF4-FFF2-40B4-BE49-F238E27FC236}">
                <a16:creationId xmlns:a16="http://schemas.microsoft.com/office/drawing/2014/main" id="{43A1569A-1F2E-FCC0-ED7C-5370B07455F1}"/>
              </a:ext>
            </a:extLst>
          </p:cNvPr>
          <p:cNvSpPr txBox="1">
            <a:spLocks/>
          </p:cNvSpPr>
          <p:nvPr/>
        </p:nvSpPr>
        <p:spPr>
          <a:xfrm>
            <a:off x="695326" y="1169825"/>
            <a:ext cx="4140200" cy="888235"/>
          </a:xfrm>
          <a:prstGeom prst="rect">
            <a:avLst/>
          </a:prstGeom>
        </p:spPr>
        <p:txBody>
          <a:bodyPr lIns="36000" rIns="3600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i="0" kern="1200" spc="-150">
                <a:solidFill>
                  <a:schemeClr val="tx1"/>
                </a:solidFill>
                <a:latin typeface="Museo Sans 700" panose="02000000000000000000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/>
              <a:t>Considerações Finais</a:t>
            </a:r>
            <a:r>
              <a:rPr lang="pt-BR">
                <a:solidFill>
                  <a:srgbClr val="5274FF"/>
                </a:solidFill>
              </a:rPr>
              <a:t>.</a:t>
            </a:r>
            <a:endParaRPr lang="pt-BR"/>
          </a:p>
        </p:txBody>
      </p:sp>
      <p:pic>
        <p:nvPicPr>
          <p:cNvPr id="13" name="Espaço Reservado para Imagem 12" descr="Uma imagem contendo no interior, quarto, edifício, vivendo&#10;&#10;Descrição gerada automaticamente">
            <a:extLst>
              <a:ext uri="{FF2B5EF4-FFF2-40B4-BE49-F238E27FC236}">
                <a16:creationId xmlns:a16="http://schemas.microsoft.com/office/drawing/2014/main" id="{1443128B-F710-DF9F-09AD-95235D20645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99" r="15299"/>
          <a:stretch>
            <a:fillRect/>
          </a:stretch>
        </p:blipFill>
        <p:spPr/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BB0E80F3-B882-68F6-9653-14A126C6E5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9975" y="1169825"/>
            <a:ext cx="338457" cy="338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9146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BA317FB7-0E05-474E-A15B-204FF7EBCCF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921125" y="504604"/>
            <a:ext cx="4349750" cy="902314"/>
          </a:xfrm>
        </p:spPr>
        <p:txBody>
          <a:bodyPr>
            <a:normAutofit/>
          </a:bodyPr>
          <a:lstStyle/>
          <a:p>
            <a:r>
              <a:rPr lang="en-US" sz="3200" err="1">
                <a:latin typeface="Have Heart One" pitchFamily="50" charset="0"/>
              </a:rPr>
              <a:t>Obrigado</a:t>
            </a:r>
            <a:r>
              <a:rPr lang="en-US" sz="3200">
                <a:latin typeface="Have Heart One" pitchFamily="50" charset="0"/>
              </a:rPr>
              <a:t>!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38D923CD-C79D-DAAE-BB0B-CE721BE0EF14}"/>
              </a:ext>
            </a:extLst>
          </p:cNvPr>
          <p:cNvSpPr txBox="1"/>
          <p:nvPr/>
        </p:nvSpPr>
        <p:spPr>
          <a:xfrm>
            <a:off x="388347" y="2231788"/>
            <a:ext cx="7962900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400">
                <a:solidFill>
                  <a:schemeClr val="bg1">
                    <a:lumMod val="95000"/>
                  </a:schemeClr>
                </a:solidFill>
                <a:latin typeface="Museo Sans 300" panose="02000000000000000000"/>
              </a:rPr>
              <a:t>Equipe:​</a:t>
            </a:r>
          </a:p>
          <a:p>
            <a:r>
              <a:rPr lang="pt-BR" sz="1400">
                <a:solidFill>
                  <a:schemeClr val="bg1">
                    <a:lumMod val="95000"/>
                  </a:schemeClr>
                </a:solidFill>
                <a:latin typeface="Museo Sans 300" panose="02000000000000000000"/>
              </a:rPr>
              <a:t>Simone Gordon​</a:t>
            </a:r>
          </a:p>
          <a:p>
            <a:r>
              <a:rPr lang="pt-BR" sz="1400">
                <a:solidFill>
                  <a:schemeClr val="bg1">
                    <a:lumMod val="95000"/>
                  </a:schemeClr>
                </a:solidFill>
                <a:latin typeface="Museo Sans 300" panose="02000000000000000000"/>
                <a:hlinkClick r:id="rId2"/>
              </a:rPr>
              <a:t>simone.gordon@iugu.com</a:t>
            </a:r>
            <a:endParaRPr lang="pt-BR" sz="1400">
              <a:solidFill>
                <a:schemeClr val="bg1">
                  <a:lumMod val="95000"/>
                </a:schemeClr>
              </a:solidFill>
              <a:latin typeface="Museo Sans 300" panose="02000000000000000000"/>
            </a:endParaRPr>
          </a:p>
          <a:p>
            <a:r>
              <a:rPr lang="pt-BR" sz="1400">
                <a:solidFill>
                  <a:schemeClr val="bg1">
                    <a:lumMod val="95000"/>
                  </a:schemeClr>
                </a:solidFill>
                <a:latin typeface="Museo Sans 300" panose="02000000000000000000"/>
              </a:rPr>
              <a:t>Diretora Jurídica​.</a:t>
            </a:r>
          </a:p>
          <a:p>
            <a:endParaRPr lang="pt-BR" sz="1400">
              <a:solidFill>
                <a:schemeClr val="bg1">
                  <a:lumMod val="95000"/>
                </a:schemeClr>
              </a:solidFill>
              <a:latin typeface="Museo Sans 300" panose="02000000000000000000"/>
            </a:endParaRPr>
          </a:p>
          <a:p>
            <a:r>
              <a:rPr lang="pt-BR" sz="1400">
                <a:solidFill>
                  <a:schemeClr val="bg1">
                    <a:lumMod val="95000"/>
                  </a:schemeClr>
                </a:solidFill>
                <a:latin typeface="Museo Sans 300" panose="02000000000000000000"/>
              </a:rPr>
              <a:t>Mariana Libânio</a:t>
            </a:r>
            <a:br>
              <a:rPr lang="pt-BR" sz="1400">
                <a:solidFill>
                  <a:schemeClr val="bg1">
                    <a:lumMod val="95000"/>
                  </a:schemeClr>
                </a:solidFill>
                <a:latin typeface="Museo Sans 300" panose="02000000000000000000"/>
              </a:rPr>
            </a:br>
            <a:r>
              <a:rPr lang="pt-BR" sz="1400">
                <a:solidFill>
                  <a:schemeClr val="bg1">
                    <a:lumMod val="95000"/>
                  </a:schemeClr>
                </a:solidFill>
                <a:latin typeface="Museo Sans 300" panose="02000000000000000000"/>
                <a:hlinkClick r:id="rId3"/>
              </a:rPr>
              <a:t>mariana.libanio@iugu.com</a:t>
            </a:r>
            <a:r>
              <a:rPr lang="pt-BR" sz="1400">
                <a:solidFill>
                  <a:schemeClr val="bg1">
                    <a:lumMod val="95000"/>
                  </a:schemeClr>
                </a:solidFill>
                <a:latin typeface="Museo Sans 300" panose="02000000000000000000"/>
              </a:rPr>
              <a:t> </a:t>
            </a:r>
          </a:p>
          <a:p>
            <a:r>
              <a:rPr lang="pt-BR" sz="1400">
                <a:solidFill>
                  <a:schemeClr val="bg1">
                    <a:lumMod val="95000"/>
                  </a:schemeClr>
                </a:solidFill>
                <a:latin typeface="Museo Sans 300" panose="02000000000000000000"/>
              </a:rPr>
              <a:t>Advogada Especialista​.</a:t>
            </a:r>
          </a:p>
          <a:p>
            <a:endParaRPr lang="pt-BR" sz="1400">
              <a:solidFill>
                <a:schemeClr val="bg1">
                  <a:lumMod val="95000"/>
                </a:schemeClr>
              </a:solidFill>
              <a:latin typeface="Museo Sans 300" panose="02000000000000000000"/>
            </a:endParaRPr>
          </a:p>
          <a:p>
            <a:r>
              <a:rPr lang="pt-BR" sz="1400">
                <a:solidFill>
                  <a:schemeClr val="bg1">
                    <a:lumMod val="95000"/>
                  </a:schemeClr>
                </a:solidFill>
                <a:latin typeface="Museo Sans 300" panose="02000000000000000000"/>
              </a:rPr>
              <a:t>Alexsandro Cristiano F. Fonseca</a:t>
            </a:r>
            <a:br>
              <a:rPr lang="pt-BR" sz="1400">
                <a:solidFill>
                  <a:schemeClr val="bg1">
                    <a:lumMod val="95000"/>
                  </a:schemeClr>
                </a:solidFill>
                <a:latin typeface="Museo Sans 300" panose="02000000000000000000"/>
              </a:rPr>
            </a:br>
            <a:r>
              <a:rPr lang="pt-BR" sz="1400">
                <a:solidFill>
                  <a:schemeClr val="bg1">
                    <a:lumMod val="95000"/>
                  </a:schemeClr>
                </a:solidFill>
                <a:latin typeface="Museo Sans 300" panose="02000000000000000000"/>
                <a:hlinkClick r:id="rId4"/>
              </a:rPr>
              <a:t>alexsandro.fonseca@iugu.com</a:t>
            </a:r>
            <a:endParaRPr lang="pt-BR" sz="1400">
              <a:solidFill>
                <a:schemeClr val="bg1">
                  <a:lumMod val="95000"/>
                </a:schemeClr>
              </a:solidFill>
              <a:latin typeface="Museo Sans 300" panose="02000000000000000000"/>
            </a:endParaRPr>
          </a:p>
          <a:p>
            <a:r>
              <a:rPr lang="pt-BR" sz="1400">
                <a:solidFill>
                  <a:schemeClr val="bg1">
                    <a:lumMod val="95000"/>
                  </a:schemeClr>
                </a:solidFill>
                <a:latin typeface="Museo Sans 300" panose="02000000000000000000"/>
              </a:rPr>
              <a:t>Advogado.</a:t>
            </a:r>
          </a:p>
          <a:p>
            <a:endParaRPr lang="pt-BR" sz="1400">
              <a:solidFill>
                <a:schemeClr val="bg1">
                  <a:lumMod val="95000"/>
                </a:schemeClr>
              </a:solidFill>
              <a:latin typeface="Museo Sans 300" panose="02000000000000000000"/>
            </a:endParaRPr>
          </a:p>
          <a:p>
            <a:r>
              <a:rPr lang="pt-BR" sz="1400">
                <a:solidFill>
                  <a:schemeClr val="bg1">
                    <a:lumMod val="95000"/>
                  </a:schemeClr>
                </a:solidFill>
                <a:latin typeface="Museo Sans 300" panose="02000000000000000000"/>
              </a:rPr>
              <a:t>Isabeli Campos</a:t>
            </a:r>
            <a:br>
              <a:rPr lang="pt-BR" sz="1400">
                <a:solidFill>
                  <a:schemeClr val="bg1">
                    <a:lumMod val="95000"/>
                  </a:schemeClr>
                </a:solidFill>
                <a:latin typeface="Museo Sans 300" panose="02000000000000000000"/>
              </a:rPr>
            </a:br>
            <a:r>
              <a:rPr lang="pt-BR" sz="1400">
                <a:solidFill>
                  <a:schemeClr val="bg1">
                    <a:lumMod val="95000"/>
                  </a:schemeClr>
                </a:solidFill>
                <a:latin typeface="Museo Sans 300" panose="02000000000000000000"/>
                <a:hlinkClick r:id="rId5"/>
              </a:rPr>
              <a:t>isabeli.campos@iugu.com</a:t>
            </a:r>
            <a:r>
              <a:rPr lang="pt-BR" sz="1400">
                <a:solidFill>
                  <a:schemeClr val="bg1">
                    <a:lumMod val="95000"/>
                  </a:schemeClr>
                </a:solidFill>
                <a:latin typeface="Museo Sans 300" panose="02000000000000000000"/>
              </a:rPr>
              <a:t> </a:t>
            </a:r>
          </a:p>
          <a:p>
            <a:r>
              <a:rPr lang="pt-BR" sz="1400">
                <a:solidFill>
                  <a:schemeClr val="bg1">
                    <a:lumMod val="95000"/>
                  </a:schemeClr>
                </a:solidFill>
                <a:latin typeface="Museo Sans 300" panose="02000000000000000000"/>
              </a:rPr>
              <a:t>Advogada.</a:t>
            </a:r>
          </a:p>
          <a:p>
            <a:endParaRPr lang="pt-BR" sz="1400">
              <a:solidFill>
                <a:schemeClr val="bg1">
                  <a:lumMod val="95000"/>
                </a:schemeClr>
              </a:solidFill>
              <a:latin typeface="Museo Sans 300" panose="02000000000000000000"/>
            </a:endParaRPr>
          </a:p>
          <a:p>
            <a:r>
              <a:rPr lang="pt-BR" sz="1400">
                <a:solidFill>
                  <a:schemeClr val="bg1">
                    <a:lumMod val="95000"/>
                  </a:schemeClr>
                </a:solidFill>
                <a:latin typeface="Museo Sans 300" panose="02000000000000000000"/>
              </a:rPr>
              <a:t>Bruno Vieira </a:t>
            </a:r>
          </a:p>
          <a:p>
            <a:r>
              <a:rPr lang="pt-BR" sz="1400">
                <a:solidFill>
                  <a:schemeClr val="bg1">
                    <a:lumMod val="95000"/>
                  </a:schemeClr>
                </a:solidFill>
                <a:latin typeface="Museo Sans 300" panose="02000000000000000000"/>
                <a:hlinkClick r:id="rId6"/>
              </a:rPr>
              <a:t>bruno.vieira@iugu.com</a:t>
            </a:r>
            <a:endParaRPr lang="pt-BR" sz="1400">
              <a:solidFill>
                <a:schemeClr val="bg1">
                  <a:lumMod val="95000"/>
                </a:schemeClr>
              </a:solidFill>
              <a:latin typeface="Museo Sans 300" panose="02000000000000000000"/>
            </a:endParaRPr>
          </a:p>
          <a:p>
            <a:r>
              <a:rPr lang="pt-BR" sz="1400">
                <a:solidFill>
                  <a:schemeClr val="bg1">
                    <a:lumMod val="95000"/>
                  </a:schemeClr>
                </a:solidFill>
                <a:latin typeface="Museo Sans 300" panose="02000000000000000000"/>
              </a:rPr>
              <a:t>Analista de Ouvidoria. </a:t>
            </a:r>
          </a:p>
        </p:txBody>
      </p:sp>
    </p:spTree>
    <p:extLst>
      <p:ext uri="{BB962C8B-B14F-4D97-AF65-F5344CB8AC3E}">
        <p14:creationId xmlns:p14="http://schemas.microsoft.com/office/powerpoint/2010/main" val="47089936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exto 1">
            <a:extLst>
              <a:ext uri="{FF2B5EF4-FFF2-40B4-BE49-F238E27FC236}">
                <a16:creationId xmlns:a16="http://schemas.microsoft.com/office/drawing/2014/main" id="{E8BF9FA7-95A7-5DC3-D98B-52233C13CD7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95324" y="984395"/>
            <a:ext cx="5357446" cy="504092"/>
          </a:xfrm>
        </p:spPr>
        <p:txBody>
          <a:bodyPr/>
          <a:lstStyle/>
          <a:p>
            <a:r>
              <a:rPr lang="pt-BR">
                <a:solidFill>
                  <a:srgbClr val="5274FF"/>
                </a:solidFill>
              </a:rPr>
              <a:t>Sumário</a:t>
            </a:r>
            <a:r>
              <a:rPr lang="pt-BR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3538D8A-AC81-7791-0667-991CD789FEA4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695324" y="1578271"/>
            <a:ext cx="11316054" cy="4924127"/>
          </a:xfrm>
        </p:spPr>
        <p:txBody>
          <a:bodyPr vert="horz" wrap="none" lIns="91440" tIns="45720" rIns="91440" bIns="45720" numCol="1" spcCol="720000" rtlCol="0" anchor="t">
            <a:normAutofit fontScale="92500" lnSpcReduction="20000"/>
          </a:bodyPr>
          <a:lstStyle/>
          <a:p>
            <a:r>
              <a:rPr lang="pt-BR">
                <a:latin typeface="Museo Sans 300"/>
              </a:rPr>
              <a:t>Introdução;</a:t>
            </a:r>
          </a:p>
          <a:p>
            <a:r>
              <a:rPr lang="pt-BR">
                <a:latin typeface="Museo Sans 300"/>
              </a:rPr>
              <a:t>Síntese de atendimentos: </a:t>
            </a:r>
          </a:p>
          <a:p>
            <a:pPr marL="0" indent="0">
              <a:buNone/>
            </a:pPr>
            <a:r>
              <a:rPr lang="pt-BR">
                <a:latin typeface="Museo Sans 300"/>
              </a:rPr>
              <a:t>  E-mail;</a:t>
            </a:r>
          </a:p>
          <a:p>
            <a:pPr marL="0" indent="0">
              <a:buNone/>
            </a:pPr>
            <a:r>
              <a:rPr lang="pt-BR">
                <a:latin typeface="Museo Sans 300"/>
              </a:rPr>
              <a:t>  Telefone (0800);</a:t>
            </a:r>
          </a:p>
          <a:p>
            <a:pPr marL="0" indent="0">
              <a:buNone/>
            </a:pPr>
            <a:r>
              <a:rPr lang="pt-BR">
                <a:latin typeface="Museo Sans 300"/>
              </a:rPr>
              <a:t>  Consumidor.gov.br;</a:t>
            </a:r>
          </a:p>
          <a:p>
            <a:pPr marL="0" indent="0">
              <a:buNone/>
            </a:pPr>
            <a:r>
              <a:rPr lang="pt-BR">
                <a:latin typeface="Museo Sans 300"/>
              </a:rPr>
              <a:t>  RDR (BACEN);</a:t>
            </a:r>
          </a:p>
          <a:p>
            <a:r>
              <a:rPr lang="pt-BR">
                <a:latin typeface="Museo Sans 300"/>
              </a:rPr>
              <a:t>Comparativo entre Canais de Atendimento: </a:t>
            </a:r>
          </a:p>
          <a:p>
            <a:pPr marL="0" indent="0">
              <a:buNone/>
            </a:pPr>
            <a:r>
              <a:rPr lang="pt-BR">
                <a:latin typeface="Museo Sans 300"/>
              </a:rPr>
              <a:t>  Demandas Tratadas;</a:t>
            </a:r>
          </a:p>
          <a:p>
            <a:pPr marL="0" indent="0">
              <a:buNone/>
            </a:pPr>
            <a:r>
              <a:rPr lang="pt-BR">
                <a:latin typeface="Museo Sans 300"/>
              </a:rPr>
              <a:t>  Prazo Médio de Resolução;</a:t>
            </a:r>
          </a:p>
          <a:p>
            <a:pPr marL="0" indent="0">
              <a:buNone/>
            </a:pPr>
            <a:r>
              <a:rPr lang="pt-BR">
                <a:latin typeface="Museo Sans 300"/>
              </a:rPr>
              <a:t>  Demandas Atendidas Fora do Prazo;</a:t>
            </a:r>
          </a:p>
          <a:p>
            <a:r>
              <a:rPr lang="pt-BR">
                <a:latin typeface="Museo Sans 300"/>
              </a:rPr>
              <a:t>Perfil dos Manifestantes;</a:t>
            </a:r>
          </a:p>
          <a:p>
            <a:r>
              <a:rPr lang="pt-BR">
                <a:latin typeface="Museo Sans 300"/>
              </a:rPr>
              <a:t>Perfil das Manifestações;</a:t>
            </a:r>
          </a:p>
          <a:p>
            <a:r>
              <a:rPr lang="pt-BR">
                <a:latin typeface="Museo Sans 300"/>
              </a:rPr>
              <a:t>Elegibilidade das Demandas;</a:t>
            </a:r>
          </a:p>
          <a:p>
            <a:r>
              <a:rPr lang="pt-BR">
                <a:latin typeface="Museo Sans 300"/>
              </a:rPr>
              <a:t>Dados de Satisfação: </a:t>
            </a:r>
          </a:p>
          <a:p>
            <a:pPr marL="0" indent="0">
              <a:buNone/>
            </a:pPr>
            <a:r>
              <a:rPr lang="pt-BR">
                <a:latin typeface="Museo Sans 300"/>
              </a:rPr>
              <a:t>  Canais Próprios;</a:t>
            </a:r>
          </a:p>
          <a:p>
            <a:pPr marL="0" indent="0">
              <a:buNone/>
            </a:pPr>
            <a:r>
              <a:rPr lang="pt-BR">
                <a:latin typeface="Museo Sans 300"/>
              </a:rPr>
              <a:t>  Canais Regulamentados;</a:t>
            </a:r>
          </a:p>
          <a:p>
            <a:r>
              <a:rPr lang="pt-BR">
                <a:latin typeface="Museo Sans 300"/>
              </a:rPr>
              <a:t>Considerações Finais.</a:t>
            </a:r>
          </a:p>
          <a:p>
            <a:pPr marL="0" indent="0">
              <a:buNone/>
            </a:pPr>
            <a:endParaRPr lang="pt-BR"/>
          </a:p>
        </p:txBody>
      </p:sp>
      <p:sp>
        <p:nvSpPr>
          <p:cNvPr id="4" name="Espaço Reservado para Texto 16">
            <a:extLst>
              <a:ext uri="{FF2B5EF4-FFF2-40B4-BE49-F238E27FC236}">
                <a16:creationId xmlns:a16="http://schemas.microsoft.com/office/drawing/2014/main" id="{BD22E123-D964-D7E3-E349-092FDED70CA5}"/>
              </a:ext>
            </a:extLst>
          </p:cNvPr>
          <p:cNvSpPr txBox="1">
            <a:spLocks/>
          </p:cNvSpPr>
          <p:nvPr/>
        </p:nvSpPr>
        <p:spPr>
          <a:xfrm>
            <a:off x="695324" y="678927"/>
            <a:ext cx="5793464" cy="310730"/>
          </a:xfrm>
          <a:prstGeom prst="rect">
            <a:avLst/>
          </a:prstGeom>
        </p:spPr>
        <p:txBody>
          <a:bodyPr lIns="36000" tIns="0" rIns="3600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0" i="0" kern="1200" spc="300">
                <a:solidFill>
                  <a:srgbClr val="55565E"/>
                </a:solidFill>
                <a:latin typeface="Museo Sans 300" panose="02000000000000000000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pt-BR"/>
              <a:t>Relatório - 2º Semestre de 2023- Ouvidoria.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7430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Espaço Reservado para Imagem 5" descr="Pessoas sentadas a mesa com computador&#10;&#10;Descrição gerada automaticamente">
            <a:extLst>
              <a:ext uri="{FF2B5EF4-FFF2-40B4-BE49-F238E27FC236}">
                <a16:creationId xmlns:a16="http://schemas.microsoft.com/office/drawing/2014/main" id="{7E2C0024-390B-1A5F-7EAD-C8C69EAB5D69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99" r="15299"/>
          <a:stretch>
            <a:fillRect/>
          </a:stretch>
        </p:blipFill>
        <p:spPr/>
      </p:pic>
      <p:sp>
        <p:nvSpPr>
          <p:cNvPr id="9" name="Espaço Reservado para Texto 16">
            <a:extLst>
              <a:ext uri="{FF2B5EF4-FFF2-40B4-BE49-F238E27FC236}">
                <a16:creationId xmlns:a16="http://schemas.microsoft.com/office/drawing/2014/main" id="{9743A5BF-F858-2B01-FC0E-64DF40757F2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38766" y="1583227"/>
            <a:ext cx="4140202" cy="646841"/>
          </a:xfrm>
          <a:prstGeom prst="rect">
            <a:avLst/>
          </a:prstGeom>
        </p:spPr>
        <p:txBody>
          <a:bodyPr lIns="0" rIns="0"/>
          <a:lstStyle>
            <a:lvl1pPr marL="0" indent="0">
              <a:buNone/>
              <a:defRPr sz="1800" b="1" i="0">
                <a:solidFill>
                  <a:srgbClr val="55565E"/>
                </a:solidFill>
                <a:latin typeface="Museo Sans 700" panose="02000000000000000000" pitchFamily="2" charset="77"/>
              </a:defRPr>
            </a:lvl1pPr>
          </a:lstStyle>
          <a:p>
            <a:pPr marL="285750" lvl="0" indent="-285750">
              <a:buBlip>
                <a:blip r:embed="rId3"/>
              </a:buBlip>
            </a:pPr>
            <a:r>
              <a:rPr lang="pt-BR"/>
              <a:t>O que é a </a:t>
            </a:r>
            <a:r>
              <a:rPr lang="pt-BR" err="1"/>
              <a:t>iugu</a:t>
            </a:r>
            <a:r>
              <a:rPr lang="pt-BR"/>
              <a:t>?</a:t>
            </a:r>
          </a:p>
        </p:txBody>
      </p:sp>
      <p:sp>
        <p:nvSpPr>
          <p:cNvPr id="10" name="Espaço Reservado para Texto 16">
            <a:extLst>
              <a:ext uri="{FF2B5EF4-FFF2-40B4-BE49-F238E27FC236}">
                <a16:creationId xmlns:a16="http://schemas.microsoft.com/office/drawing/2014/main" id="{1175044D-2901-807E-28D6-3865D5CEA0F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38766" y="1947554"/>
            <a:ext cx="5329783" cy="1237640"/>
          </a:xfrm>
          <a:prstGeom prst="rect">
            <a:avLst/>
          </a:prstGeom>
        </p:spPr>
        <p:txBody>
          <a:bodyPr vert="horz" lIns="0" tIns="45720" rIns="0" bIns="45720" rtlCol="0" anchor="t">
            <a:normAutofit fontScale="85000" lnSpcReduction="10000"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rgbClr val="55565E"/>
                </a:solidFill>
                <a:latin typeface="Museo Sans 300" panose="02000000000000000000" pitchFamily="2" charset="77"/>
              </a:defRPr>
            </a:lvl1pPr>
          </a:lstStyle>
          <a:p>
            <a:r>
              <a:rPr lang="pt-BR" sz="1300" b="0" kern="1200">
                <a:solidFill>
                  <a:schemeClr val="tx2"/>
                </a:solidFill>
                <a:latin typeface="Museo Sans 300"/>
              </a:rPr>
              <a:t>A </a:t>
            </a:r>
            <a:r>
              <a:rPr lang="pt-BR" sz="1300" b="0" kern="1200" err="1">
                <a:solidFill>
                  <a:schemeClr val="tx2"/>
                </a:solidFill>
                <a:latin typeface="Museo Sans 300"/>
              </a:rPr>
              <a:t>iugu</a:t>
            </a:r>
            <a:r>
              <a:rPr lang="pt-BR" sz="1300" b="0" kern="1200">
                <a:solidFill>
                  <a:schemeClr val="tx2"/>
                </a:solidFill>
                <a:latin typeface="Museo Sans 300"/>
              </a:rPr>
              <a:t> é uma instituição de pagamento </a:t>
            </a:r>
            <a:r>
              <a:rPr lang="pt-BR" sz="1300">
                <a:solidFill>
                  <a:schemeClr val="tx2"/>
                </a:solidFill>
                <a:latin typeface="Museo Sans 300"/>
              </a:rPr>
              <a:t>autorizada a funcionar pelo Banco Central do Brasil ("BCB") na modalidade de emissora de moeda eletrônica e seus serviços de pagamento consistem no processamento de pagamento por meio de Pix, cartão de crédito e boleto</a:t>
            </a:r>
            <a:r>
              <a:rPr lang="pt-BR" sz="1300" b="0" kern="1200">
                <a:solidFill>
                  <a:schemeClr val="tx2"/>
                </a:solidFill>
                <a:latin typeface="Museo Sans 300"/>
              </a:rPr>
              <a:t>.</a:t>
            </a:r>
            <a:r>
              <a:rPr lang="pt-BR" sz="1300">
                <a:solidFill>
                  <a:schemeClr val="tx2"/>
                </a:solidFill>
                <a:latin typeface="Museo Sans 300"/>
              </a:rPr>
              <a:t> </a:t>
            </a:r>
          </a:p>
          <a:p>
            <a:r>
              <a:rPr lang="pt-BR" sz="1300">
                <a:solidFill>
                  <a:schemeClr val="tx2"/>
                </a:solidFill>
                <a:latin typeface="Museo Sans 300"/>
              </a:rPr>
              <a:t>Ademais, a </a:t>
            </a:r>
            <a:r>
              <a:rPr lang="pt-BR" sz="1300" err="1">
                <a:solidFill>
                  <a:schemeClr val="tx2"/>
                </a:solidFill>
                <a:latin typeface="Museo Sans 300"/>
              </a:rPr>
              <a:t>iugu</a:t>
            </a:r>
            <a:r>
              <a:rPr lang="pt-BR" sz="1300">
                <a:solidFill>
                  <a:schemeClr val="tx2"/>
                </a:solidFill>
                <a:latin typeface="Museo Sans 300"/>
              </a:rPr>
              <a:t> oferece uma  plataforma com toda tecnologia e suporte necessários para que as empresas possam estruturar operações financeiras inteligentes, automatizadas e eficientes de ponta a ponta.</a:t>
            </a:r>
            <a:endParaRPr lang="pt-BR">
              <a:solidFill>
                <a:schemeClr val="tx2"/>
              </a:solidFill>
              <a:latin typeface="Museo Sans 300"/>
            </a:endParaRPr>
          </a:p>
        </p:txBody>
      </p:sp>
      <p:pic>
        <p:nvPicPr>
          <p:cNvPr id="3" name="Imagem 2" descr="Ícone&#10;&#10;Descrição gerada automaticamente">
            <a:extLst>
              <a:ext uri="{FF2B5EF4-FFF2-40B4-BE49-F238E27FC236}">
                <a16:creationId xmlns:a16="http://schemas.microsoft.com/office/drawing/2014/main" id="{2214ED38-6E4E-1B42-FC3C-C1E4B4549A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4921" y="1023419"/>
            <a:ext cx="343946" cy="343781"/>
          </a:xfrm>
          <a:prstGeom prst="rect">
            <a:avLst/>
          </a:prstGeom>
        </p:spPr>
      </p:pic>
      <p:sp>
        <p:nvSpPr>
          <p:cNvPr id="4" name="Espaço Reservado para Texto 16">
            <a:extLst>
              <a:ext uri="{FF2B5EF4-FFF2-40B4-BE49-F238E27FC236}">
                <a16:creationId xmlns:a16="http://schemas.microsoft.com/office/drawing/2014/main" id="{05C8CB2F-3320-75A4-8F93-6A9C014558B7}"/>
              </a:ext>
            </a:extLst>
          </p:cNvPr>
          <p:cNvSpPr txBox="1">
            <a:spLocks/>
          </p:cNvSpPr>
          <p:nvPr/>
        </p:nvSpPr>
        <p:spPr>
          <a:xfrm>
            <a:off x="771525" y="3948362"/>
            <a:ext cx="5329783" cy="2182680"/>
          </a:xfrm>
          <a:prstGeom prst="rect">
            <a:avLst/>
          </a:prstGeom>
        </p:spPr>
        <p:txBody>
          <a:bodyPr vert="horz" lIns="0" tIns="45720" rIns="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0" i="0" kern="1200">
                <a:solidFill>
                  <a:srgbClr val="55565E"/>
                </a:solidFill>
                <a:latin typeface="Museo Sans 300" panose="02000000000000000000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pt-BR" sz="1100">
                <a:solidFill>
                  <a:schemeClr val="tx2"/>
                </a:solidFill>
                <a:latin typeface="Museo Sans 300"/>
              </a:rPr>
              <a:t>A Ouvidoria, órgão independente constituído nos termos das normas regulamentares vigentes, é um canal de atendimento da </a:t>
            </a:r>
            <a:r>
              <a:rPr lang="pt-BR" sz="1100" err="1">
                <a:solidFill>
                  <a:schemeClr val="tx2"/>
                </a:solidFill>
                <a:latin typeface="Museo Sans 300"/>
              </a:rPr>
              <a:t>iugu</a:t>
            </a:r>
            <a:r>
              <a:rPr lang="pt-BR" sz="1100">
                <a:solidFill>
                  <a:schemeClr val="tx2"/>
                </a:solidFill>
                <a:latin typeface="Museo Sans 300"/>
              </a:rPr>
              <a:t>, para seus clientes e usuários, cujo escopo é solucionar problemas, que podem ser recepcionados na forma de pedidos de informação, reclamações, solicitações, sugestões e/ou elogios.</a:t>
            </a:r>
          </a:p>
          <a:p>
            <a:pPr>
              <a:lnSpc>
                <a:spcPct val="90000"/>
              </a:lnSpc>
              <a:defRPr/>
            </a:pPr>
            <a:r>
              <a:rPr lang="pt-BR" sz="1100">
                <a:solidFill>
                  <a:schemeClr val="tx2"/>
                </a:solidFill>
                <a:latin typeface="Museo Sans 300"/>
              </a:rPr>
              <a:t>As atribuições e competências da Ouvidoria estão previstas na Resolução BCB n° 28, de 23 de outubro de 2020, a qual dispõe sobre a constituição e o funcionamento do componente organizacional da ouvidoria pelas instituições de pagamento e pelas administradoras de consórcio. </a:t>
            </a:r>
          </a:p>
        </p:txBody>
      </p:sp>
      <p:sp>
        <p:nvSpPr>
          <p:cNvPr id="11" name="Espaço Reservado para Texto 16">
            <a:extLst>
              <a:ext uri="{FF2B5EF4-FFF2-40B4-BE49-F238E27FC236}">
                <a16:creationId xmlns:a16="http://schemas.microsoft.com/office/drawing/2014/main" id="{429AA927-3C26-E3FD-96F3-B17B9ACB6A38}"/>
              </a:ext>
            </a:extLst>
          </p:cNvPr>
          <p:cNvSpPr txBox="1">
            <a:spLocks/>
          </p:cNvSpPr>
          <p:nvPr/>
        </p:nvSpPr>
        <p:spPr>
          <a:xfrm>
            <a:off x="782308" y="3290635"/>
            <a:ext cx="3724852" cy="64684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i="0" kern="1200">
                <a:solidFill>
                  <a:srgbClr val="55565E"/>
                </a:solidFill>
                <a:latin typeface="Museo Sans 700" panose="02000000000000000000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Blip>
                <a:blip r:embed="rId3"/>
              </a:buBlip>
            </a:pPr>
            <a:r>
              <a:rPr lang="pt-BR"/>
              <a:t>Como é a atuação da Ouvidoria da </a:t>
            </a:r>
            <a:r>
              <a:rPr lang="pt-BR" err="1"/>
              <a:t>iugu</a:t>
            </a:r>
            <a:r>
              <a:rPr lang="pt-BR"/>
              <a:t>?</a:t>
            </a:r>
          </a:p>
        </p:txBody>
      </p:sp>
      <p:sp>
        <p:nvSpPr>
          <p:cNvPr id="16" name="Espaço Reservado para Texto 16">
            <a:extLst>
              <a:ext uri="{FF2B5EF4-FFF2-40B4-BE49-F238E27FC236}">
                <a16:creationId xmlns:a16="http://schemas.microsoft.com/office/drawing/2014/main" id="{F835C3B7-BDC2-A960-AE66-4E20F465AC02}"/>
              </a:ext>
            </a:extLst>
          </p:cNvPr>
          <p:cNvSpPr txBox="1">
            <a:spLocks/>
          </p:cNvSpPr>
          <p:nvPr/>
        </p:nvSpPr>
        <p:spPr>
          <a:xfrm>
            <a:off x="695326" y="971045"/>
            <a:ext cx="4140200" cy="888235"/>
          </a:xfrm>
          <a:prstGeom prst="rect">
            <a:avLst/>
          </a:prstGeom>
        </p:spPr>
        <p:txBody>
          <a:bodyPr lIns="36000" tIns="45720" rIns="36000" bIns="45720"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i="0" kern="1200" spc="-150">
                <a:solidFill>
                  <a:schemeClr val="tx1"/>
                </a:solidFill>
                <a:latin typeface="Museo Sans 700" panose="02000000000000000000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>
                <a:latin typeface="Museo Sans 700"/>
              </a:rPr>
              <a:t>Introdução</a:t>
            </a:r>
            <a:endParaRPr lang="pt-BR">
              <a:solidFill>
                <a:srgbClr val="5274FF"/>
              </a:solidFill>
              <a:latin typeface="Museo Sans 700"/>
            </a:endParaRPr>
          </a:p>
        </p:txBody>
      </p:sp>
      <p:sp>
        <p:nvSpPr>
          <p:cNvPr id="2" name="Espaço Reservado para Texto 16">
            <a:extLst>
              <a:ext uri="{FF2B5EF4-FFF2-40B4-BE49-F238E27FC236}">
                <a16:creationId xmlns:a16="http://schemas.microsoft.com/office/drawing/2014/main" id="{8ACFBD64-195A-FA81-D5DB-E8BA82E171FB}"/>
              </a:ext>
            </a:extLst>
          </p:cNvPr>
          <p:cNvSpPr txBox="1">
            <a:spLocks/>
          </p:cNvSpPr>
          <p:nvPr/>
        </p:nvSpPr>
        <p:spPr>
          <a:xfrm>
            <a:off x="727981" y="678927"/>
            <a:ext cx="4936944" cy="230282"/>
          </a:xfrm>
          <a:prstGeom prst="rect">
            <a:avLst/>
          </a:prstGeom>
        </p:spPr>
        <p:txBody>
          <a:bodyPr lIns="36000" tIns="0" rIns="36000" bIns="45720" anchor="t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0" i="0" kern="1200" spc="300">
                <a:solidFill>
                  <a:srgbClr val="55565E"/>
                </a:solidFill>
                <a:latin typeface="Museo Sans 300" panose="02000000000000000000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pt-BR">
                <a:latin typeface="Museo Sans 300"/>
              </a:rPr>
              <a:t>Relatório - 2º Semestre de 2023- Ouvidoria</a:t>
            </a:r>
            <a:endParaRPr lang="en-US">
              <a:latin typeface="Museo Sans 300"/>
            </a:endParaRPr>
          </a:p>
        </p:txBody>
      </p:sp>
    </p:spTree>
    <p:extLst>
      <p:ext uri="{BB962C8B-B14F-4D97-AF65-F5344CB8AC3E}">
        <p14:creationId xmlns:p14="http://schemas.microsoft.com/office/powerpoint/2010/main" val="29938858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Tabela 21">
            <a:extLst>
              <a:ext uri="{FF2B5EF4-FFF2-40B4-BE49-F238E27FC236}">
                <a16:creationId xmlns:a16="http://schemas.microsoft.com/office/drawing/2014/main" id="{74DA953A-6E59-914D-A017-7B6BD12C51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6251981"/>
              </p:ext>
            </p:extLst>
          </p:nvPr>
        </p:nvGraphicFramePr>
        <p:xfrm>
          <a:off x="5411045" y="1258262"/>
          <a:ext cx="6376130" cy="22724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02101">
                  <a:extLst>
                    <a:ext uri="{9D8B030D-6E8A-4147-A177-3AD203B41FA5}">
                      <a16:colId xmlns:a16="http://schemas.microsoft.com/office/drawing/2014/main" val="1951601429"/>
                    </a:ext>
                  </a:extLst>
                </a:gridCol>
                <a:gridCol w="699866">
                  <a:extLst>
                    <a:ext uri="{9D8B030D-6E8A-4147-A177-3AD203B41FA5}">
                      <a16:colId xmlns:a16="http://schemas.microsoft.com/office/drawing/2014/main" val="562722825"/>
                    </a:ext>
                  </a:extLst>
                </a:gridCol>
                <a:gridCol w="699866">
                  <a:extLst>
                    <a:ext uri="{9D8B030D-6E8A-4147-A177-3AD203B41FA5}">
                      <a16:colId xmlns:a16="http://schemas.microsoft.com/office/drawing/2014/main" val="2503134852"/>
                    </a:ext>
                  </a:extLst>
                </a:gridCol>
                <a:gridCol w="699866">
                  <a:extLst>
                    <a:ext uri="{9D8B030D-6E8A-4147-A177-3AD203B41FA5}">
                      <a16:colId xmlns:a16="http://schemas.microsoft.com/office/drawing/2014/main" val="834795633"/>
                    </a:ext>
                  </a:extLst>
                </a:gridCol>
                <a:gridCol w="699866">
                  <a:extLst>
                    <a:ext uri="{9D8B030D-6E8A-4147-A177-3AD203B41FA5}">
                      <a16:colId xmlns:a16="http://schemas.microsoft.com/office/drawing/2014/main" val="1257927719"/>
                    </a:ext>
                  </a:extLst>
                </a:gridCol>
                <a:gridCol w="699866">
                  <a:extLst>
                    <a:ext uri="{9D8B030D-6E8A-4147-A177-3AD203B41FA5}">
                      <a16:colId xmlns:a16="http://schemas.microsoft.com/office/drawing/2014/main" val="1971987978"/>
                    </a:ext>
                  </a:extLst>
                </a:gridCol>
                <a:gridCol w="699866">
                  <a:extLst>
                    <a:ext uri="{9D8B030D-6E8A-4147-A177-3AD203B41FA5}">
                      <a16:colId xmlns:a16="http://schemas.microsoft.com/office/drawing/2014/main" val="6666448"/>
                    </a:ext>
                  </a:extLst>
                </a:gridCol>
                <a:gridCol w="874833">
                  <a:extLst>
                    <a:ext uri="{9D8B030D-6E8A-4147-A177-3AD203B41FA5}">
                      <a16:colId xmlns:a16="http://schemas.microsoft.com/office/drawing/2014/main" val="2736759574"/>
                    </a:ext>
                  </a:extLst>
                </a:gridCol>
              </a:tblGrid>
              <a:tr h="526274">
                <a:tc>
                  <a:txBody>
                    <a:bodyPr/>
                    <a:lstStyle/>
                    <a:p>
                      <a:pPr algn="ctr" rtl="0" fontAlgn="base">
                        <a:lnSpc>
                          <a:spcPct val="100000"/>
                        </a:lnSpc>
                      </a:pPr>
                      <a:r>
                        <a:rPr lang="pt-BR" sz="1400" b="1" i="0">
                          <a:solidFill>
                            <a:srgbClr val="5274FF"/>
                          </a:solidFill>
                          <a:effectLst/>
                          <a:latin typeface="Museo Sans 700" panose="02000000000000000000" pitchFamily="2" charset="77"/>
                        </a:rPr>
                        <a:t>2º Sem. 2023: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ct val="100000"/>
                        </a:lnSpc>
                      </a:pPr>
                      <a:r>
                        <a:rPr lang="pt-BR" sz="1200" b="1" i="0">
                          <a:solidFill>
                            <a:schemeClr val="bg1"/>
                          </a:solidFill>
                          <a:effectLst/>
                          <a:latin typeface="Museo Sans 700" panose="02000000000000000000" pitchFamily="2" charset="77"/>
                        </a:rPr>
                        <a:t>Jul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274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ct val="100000"/>
                        </a:lnSpc>
                      </a:pPr>
                      <a:r>
                        <a:rPr lang="pt-BR" sz="1200" b="1" i="0" err="1">
                          <a:solidFill>
                            <a:schemeClr val="bg1"/>
                          </a:solidFill>
                          <a:effectLst/>
                          <a:latin typeface="Museo Sans 700" panose="02000000000000000000" pitchFamily="2" charset="77"/>
                        </a:rPr>
                        <a:t>Ago</a:t>
                      </a:r>
                      <a:endParaRPr lang="pt-BR" sz="1200" b="1" i="0">
                        <a:solidFill>
                          <a:schemeClr val="bg1"/>
                        </a:solidFill>
                        <a:effectLst/>
                        <a:latin typeface="Museo Sans 700" panose="02000000000000000000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274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ct val="100000"/>
                        </a:lnSpc>
                      </a:pPr>
                      <a:r>
                        <a:rPr lang="pt-BR" sz="1200" b="1" i="0">
                          <a:solidFill>
                            <a:schemeClr val="bg1"/>
                          </a:solidFill>
                          <a:effectLst/>
                          <a:latin typeface="Museo Sans 700" panose="02000000000000000000" pitchFamily="2" charset="77"/>
                        </a:rPr>
                        <a:t>Set 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274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ct val="100000"/>
                        </a:lnSpc>
                      </a:pPr>
                      <a:r>
                        <a:rPr lang="pt-BR" sz="1200" b="1" i="0">
                          <a:solidFill>
                            <a:schemeClr val="bg1"/>
                          </a:solidFill>
                          <a:effectLst/>
                          <a:latin typeface="Museo Sans 700" panose="02000000000000000000" pitchFamily="2" charset="77"/>
                        </a:rPr>
                        <a:t>Out 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274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ct val="100000"/>
                        </a:lnSpc>
                      </a:pPr>
                      <a:r>
                        <a:rPr lang="pt-BR" sz="1200" b="1" i="0" err="1">
                          <a:solidFill>
                            <a:schemeClr val="bg1"/>
                          </a:solidFill>
                          <a:effectLst/>
                          <a:latin typeface="Museo Sans 700" panose="02000000000000000000" pitchFamily="2" charset="77"/>
                        </a:rPr>
                        <a:t>Nov</a:t>
                      </a:r>
                      <a:r>
                        <a:rPr lang="pt-BR" sz="1200" b="1" i="0">
                          <a:solidFill>
                            <a:schemeClr val="bg1"/>
                          </a:solidFill>
                          <a:effectLst/>
                          <a:latin typeface="Museo Sans 700" panose="02000000000000000000" pitchFamily="2" charset="77"/>
                        </a:rPr>
                        <a:t> 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274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ct val="100000"/>
                        </a:lnSpc>
                      </a:pPr>
                      <a:r>
                        <a:rPr lang="pt-BR" sz="1200" b="1" i="0">
                          <a:solidFill>
                            <a:schemeClr val="bg1"/>
                          </a:solidFill>
                          <a:effectLst/>
                          <a:latin typeface="Museo Sans 700" panose="02000000000000000000" pitchFamily="2" charset="77"/>
                        </a:rPr>
                        <a:t>Dez 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274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ct val="100000"/>
                        </a:lnSpc>
                      </a:pPr>
                      <a:r>
                        <a:rPr lang="pt-BR" sz="1200" b="1" i="0">
                          <a:solidFill>
                            <a:schemeClr val="bg1"/>
                          </a:solidFill>
                          <a:effectLst/>
                          <a:latin typeface="Museo Sans 700" panose="02000000000000000000" pitchFamily="2" charset="77"/>
                        </a:rPr>
                        <a:t>Sem.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274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0005249"/>
                  </a:ext>
                </a:extLst>
              </a:tr>
              <a:tr h="873073"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BR" sz="1200" b="1" i="0">
                          <a:effectLst/>
                          <a:latin typeface="Museo Sans 700" panose="02000000000000000000" pitchFamily="2" charset="77"/>
                        </a:rPr>
                        <a:t>Nº de Atendimentos: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BR" sz="1200" b="0" i="0">
                          <a:effectLst/>
                          <a:latin typeface="Museo Sans 300" panose="02000000000000000000" pitchFamily="2" charset="77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BR" sz="1200" b="0" i="0">
                          <a:effectLst/>
                          <a:latin typeface="Museo Sans 300" panose="02000000000000000000" pitchFamily="2" charset="77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BR" sz="1200" b="0" i="0">
                          <a:effectLst/>
                          <a:latin typeface="Museo Sans 300" panose="02000000000000000000" pitchFamily="2" charset="77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BR" sz="1200" b="0" i="0">
                          <a:effectLst/>
                          <a:latin typeface="Museo Sans 300" panose="02000000000000000000" pitchFamily="2" charset="77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BR" sz="1200" b="0" i="0">
                          <a:effectLst/>
                          <a:latin typeface="Museo Sans 300" panose="02000000000000000000" pitchFamily="2" charset="77"/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BR" sz="1200" b="0" i="0">
                          <a:effectLst/>
                          <a:latin typeface="Museo Sans 300" panose="02000000000000000000" pitchFamily="2" charset="77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BR" sz="1200" b="1" i="0">
                          <a:solidFill>
                            <a:srgbClr val="F0F2F6"/>
                          </a:solidFill>
                          <a:effectLst/>
                          <a:latin typeface="Museo Sans 300" panose="02000000000000000000" pitchFamily="2" charset="77"/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274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1673207"/>
                  </a:ext>
                </a:extLst>
              </a:tr>
              <a:tr h="873073"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BR" sz="1200" b="1" i="0">
                          <a:effectLst/>
                          <a:latin typeface="Museo Sans 700" panose="02000000000000000000" pitchFamily="2" charset="77"/>
                        </a:rPr>
                        <a:t>Dias úteis para resolução (média)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BR" sz="1200">
                          <a:effectLst/>
                          <a:latin typeface="Museo Sans 300"/>
                        </a:rPr>
                        <a:t>0.0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BR" sz="1200">
                          <a:effectLst/>
                          <a:latin typeface="Museo Sans 300"/>
                        </a:rPr>
                        <a:t>3.0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BR" sz="1200">
                          <a:effectLst/>
                          <a:latin typeface="Museo Sans 300"/>
                        </a:rPr>
                        <a:t>1.0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BR" sz="1200">
                          <a:effectLst/>
                          <a:latin typeface="Museo Sans 300"/>
                        </a:rPr>
                        <a:t>3.5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BR" sz="1200">
                          <a:effectLst/>
                          <a:latin typeface="Museo Sans 300"/>
                        </a:rPr>
                        <a:t>1.5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BR" sz="1200">
                          <a:effectLst/>
                          <a:latin typeface="Museo Sans 300"/>
                        </a:rPr>
                        <a:t>1.0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BR" sz="1200" b="1">
                          <a:solidFill>
                            <a:srgbClr val="F0F2F6"/>
                          </a:solidFill>
                          <a:effectLst/>
                          <a:latin typeface="Museo Sans 300"/>
                        </a:rPr>
                        <a:t>1.7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274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178214"/>
                  </a:ext>
                </a:extLst>
              </a:tr>
            </a:tbl>
          </a:graphicData>
        </a:graphic>
      </p:graphicFrame>
      <p:sp>
        <p:nvSpPr>
          <p:cNvPr id="8" name="Espaço Reservado para Texto 16">
            <a:extLst>
              <a:ext uri="{FF2B5EF4-FFF2-40B4-BE49-F238E27FC236}">
                <a16:creationId xmlns:a16="http://schemas.microsoft.com/office/drawing/2014/main" id="{D1C24085-A235-A9BB-C341-4712700411CE}"/>
              </a:ext>
            </a:extLst>
          </p:cNvPr>
          <p:cNvSpPr txBox="1">
            <a:spLocks/>
          </p:cNvSpPr>
          <p:nvPr/>
        </p:nvSpPr>
        <p:spPr>
          <a:xfrm>
            <a:off x="684037" y="971045"/>
            <a:ext cx="4140200" cy="888235"/>
          </a:xfrm>
          <a:prstGeom prst="rect">
            <a:avLst/>
          </a:prstGeom>
        </p:spPr>
        <p:txBody>
          <a:bodyPr lIns="36000" rIns="3600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i="0" kern="1200" spc="-150">
                <a:solidFill>
                  <a:schemeClr val="tx1"/>
                </a:solidFill>
                <a:latin typeface="Museo Sans 700" panose="02000000000000000000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/>
              <a:t>Síntese de atendimentos:</a:t>
            </a:r>
            <a:br>
              <a:rPr lang="pt-BR"/>
            </a:br>
            <a:r>
              <a:rPr lang="pt-BR">
                <a:solidFill>
                  <a:srgbClr val="5274FF"/>
                </a:solidFill>
              </a:rPr>
              <a:t>E-mails</a:t>
            </a:r>
            <a:r>
              <a:rPr lang="pt-BR"/>
              <a:t>.</a:t>
            </a:r>
          </a:p>
        </p:txBody>
      </p:sp>
      <p:sp>
        <p:nvSpPr>
          <p:cNvPr id="9" name="Espaço Reservado para Texto 16">
            <a:extLst>
              <a:ext uri="{FF2B5EF4-FFF2-40B4-BE49-F238E27FC236}">
                <a16:creationId xmlns:a16="http://schemas.microsoft.com/office/drawing/2014/main" id="{7F758C59-AA10-79A5-FFF3-D1F43E169971}"/>
              </a:ext>
            </a:extLst>
          </p:cNvPr>
          <p:cNvSpPr txBox="1">
            <a:spLocks/>
          </p:cNvSpPr>
          <p:nvPr/>
        </p:nvSpPr>
        <p:spPr>
          <a:xfrm>
            <a:off x="695323" y="1921788"/>
            <a:ext cx="4140202" cy="533605"/>
          </a:xfrm>
          <a:prstGeom prst="rect">
            <a:avLst/>
          </a:prstGeom>
        </p:spPr>
        <p:txBody>
          <a:bodyPr lIns="0" r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i="0" kern="1200">
                <a:solidFill>
                  <a:srgbClr val="55565E"/>
                </a:solidFill>
                <a:latin typeface="Museo Sans 700" panose="02000000000000000000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/>
              <a:t>Pontos Observados:</a:t>
            </a:r>
          </a:p>
        </p:txBody>
      </p:sp>
      <p:sp>
        <p:nvSpPr>
          <p:cNvPr id="10" name="Espaço Reservado para Texto 16">
            <a:extLst>
              <a:ext uri="{FF2B5EF4-FFF2-40B4-BE49-F238E27FC236}">
                <a16:creationId xmlns:a16="http://schemas.microsoft.com/office/drawing/2014/main" id="{4DA17775-DABF-573A-F3CD-D25C9B540082}"/>
              </a:ext>
            </a:extLst>
          </p:cNvPr>
          <p:cNvSpPr txBox="1">
            <a:spLocks/>
          </p:cNvSpPr>
          <p:nvPr/>
        </p:nvSpPr>
        <p:spPr>
          <a:xfrm>
            <a:off x="695323" y="2866901"/>
            <a:ext cx="4140202" cy="2661063"/>
          </a:xfrm>
          <a:prstGeom prst="rect">
            <a:avLst/>
          </a:prstGeom>
        </p:spPr>
        <p:txBody>
          <a:bodyPr lIns="0" r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0" i="0" kern="1200">
                <a:solidFill>
                  <a:srgbClr val="55565E"/>
                </a:solidFill>
                <a:latin typeface="Museo Sans 300" panose="02000000000000000000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Blip>
                <a:blip r:embed="rId3"/>
              </a:buBlip>
            </a:pPr>
            <a:endParaRPr lang="pt-BR"/>
          </a:p>
        </p:txBody>
      </p:sp>
      <p:sp>
        <p:nvSpPr>
          <p:cNvPr id="12" name="Espaço Reservado para Texto 6">
            <a:extLst>
              <a:ext uri="{FF2B5EF4-FFF2-40B4-BE49-F238E27FC236}">
                <a16:creationId xmlns:a16="http://schemas.microsoft.com/office/drawing/2014/main" id="{C80148ED-E834-CC41-2CDD-FAD721A35F65}"/>
              </a:ext>
            </a:extLst>
          </p:cNvPr>
          <p:cNvSpPr txBox="1">
            <a:spLocks/>
          </p:cNvSpPr>
          <p:nvPr/>
        </p:nvSpPr>
        <p:spPr>
          <a:xfrm>
            <a:off x="493989" y="2296511"/>
            <a:ext cx="4947831" cy="2036138"/>
          </a:xfrm>
          <a:prstGeom prst="rect">
            <a:avLst/>
          </a:prstGeom>
        </p:spPr>
        <p:txBody>
          <a:bodyPr lIns="216000" tIns="45720" rIns="108000" bIns="45720" anchor="t"/>
          <a:lstStyle>
            <a:lvl1pPr marL="269875" indent="-269875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120000"/>
              <a:buFontTx/>
              <a:buBlip>
                <a:blip r:embed="rId4"/>
              </a:buBlip>
              <a:tabLst/>
              <a:defRPr sz="1400" b="0" i="0" kern="1200">
                <a:solidFill>
                  <a:schemeClr val="tx2"/>
                </a:solidFill>
                <a:latin typeface="Museo Sans 300" panose="02000000000000000000" pitchFamily="2" charset="77"/>
                <a:ea typeface="+mn-ea"/>
                <a:cs typeface="+mn-cs"/>
              </a:defRPr>
            </a:lvl1pPr>
            <a:lvl2pPr marL="762000" indent="-3048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120000"/>
              <a:buFontTx/>
              <a:buBlip>
                <a:blip r:embed="rId4"/>
              </a:buBlip>
              <a:tabLst>
                <a:tab pos="746125" algn="l"/>
              </a:tabLst>
              <a:defRPr sz="1400" b="0" i="0" kern="1200">
                <a:solidFill>
                  <a:schemeClr val="tx2"/>
                </a:solidFill>
                <a:latin typeface="Museo Sans 300" panose="02000000000000000000" pitchFamily="2" charset="77"/>
                <a:ea typeface="+mn-ea"/>
                <a:cs typeface="+mn-cs"/>
              </a:defRPr>
            </a:lvl2pPr>
            <a:lvl3pPr marL="1206500" indent="-2921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120000"/>
              <a:buFontTx/>
              <a:buBlip>
                <a:blip r:embed="rId4"/>
              </a:buBlip>
              <a:tabLst/>
              <a:defRPr sz="1400" b="0" i="0" kern="1200">
                <a:solidFill>
                  <a:schemeClr val="tx2"/>
                </a:solidFill>
                <a:latin typeface="Museo Sans 300" panose="02000000000000000000" pitchFamily="2" charset="77"/>
                <a:ea typeface="+mn-ea"/>
                <a:cs typeface="+mn-cs"/>
              </a:defRPr>
            </a:lvl3pPr>
            <a:lvl4pPr marL="1651000" indent="-2794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120000"/>
              <a:buFontTx/>
              <a:buBlip>
                <a:blip r:embed="rId4"/>
              </a:buBlip>
              <a:tabLst/>
              <a:defRPr sz="1400" b="0" i="0" kern="1200">
                <a:solidFill>
                  <a:schemeClr val="tx2"/>
                </a:solidFill>
                <a:latin typeface="Museo Sans 300" panose="02000000000000000000" pitchFamily="2" charset="77"/>
                <a:ea typeface="+mn-ea"/>
                <a:cs typeface="+mn-cs"/>
              </a:defRPr>
            </a:lvl4pPr>
            <a:lvl5pPr marL="2095500" indent="-2667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120000"/>
              <a:buFontTx/>
              <a:buBlip>
                <a:blip r:embed="rId4"/>
              </a:buBlip>
              <a:tabLst/>
              <a:defRPr sz="1400" b="0" i="0" kern="1200">
                <a:solidFill>
                  <a:schemeClr val="tx2"/>
                </a:solidFill>
                <a:latin typeface="Museo Sans 300" panose="02000000000000000000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300">
                <a:latin typeface="Museo Sans 300"/>
              </a:rPr>
              <a:t>Houve uma diminuição relevante na média mensal de demandas recebidas pelo canal de </a:t>
            </a:r>
            <a:r>
              <a:rPr lang="pt-BR" sz="1300">
                <a:solidFill>
                  <a:srgbClr val="5274FF"/>
                </a:solidFill>
                <a:latin typeface="Museo Sans 300"/>
              </a:rPr>
              <a:t>E-mail</a:t>
            </a:r>
            <a:r>
              <a:rPr lang="pt-BR" sz="1300">
                <a:latin typeface="Museo Sans 300"/>
              </a:rPr>
              <a:t> de </a:t>
            </a:r>
            <a:r>
              <a:rPr lang="pt-BR" sz="1300" b="1">
                <a:solidFill>
                  <a:schemeClr val="tx1"/>
                </a:solidFill>
                <a:latin typeface="Museo Sans 300"/>
              </a:rPr>
              <a:t>98.2%</a:t>
            </a:r>
            <a:r>
              <a:rPr lang="pt-BR" sz="1300">
                <a:solidFill>
                  <a:srgbClr val="FF0000"/>
                </a:solidFill>
                <a:latin typeface="Museo Sans 300"/>
              </a:rPr>
              <a:t> </a:t>
            </a:r>
            <a:r>
              <a:rPr lang="pt-BR" sz="1300">
                <a:solidFill>
                  <a:srgbClr val="4E5D72"/>
                </a:solidFill>
                <a:latin typeface="Museo Sans 300"/>
              </a:rPr>
              <a:t>entre o 1º Sem/23 e o 2º Sem/23. </a:t>
            </a:r>
            <a:endParaRPr lang="pt-BR" sz="1300">
              <a:solidFill>
                <a:srgbClr val="4E5D72"/>
              </a:solidFill>
            </a:endParaRPr>
          </a:p>
          <a:p>
            <a:r>
              <a:rPr lang="pt-BR" sz="1300">
                <a:solidFill>
                  <a:srgbClr val="4E5D72"/>
                </a:solidFill>
                <a:latin typeface="Museo Sans 300"/>
              </a:rPr>
              <a:t>A resolução das demandas </a:t>
            </a:r>
            <a:r>
              <a:rPr lang="pt-BR" sz="1300" err="1">
                <a:solidFill>
                  <a:srgbClr val="4E5D72"/>
                </a:solidFill>
                <a:latin typeface="Museo Sans 300"/>
              </a:rPr>
              <a:t>recebeidas</a:t>
            </a:r>
            <a:r>
              <a:rPr lang="pt-BR" sz="1300">
                <a:solidFill>
                  <a:srgbClr val="4E5D72"/>
                </a:solidFill>
                <a:latin typeface="Museo Sans 300"/>
              </a:rPr>
              <a:t> por esse canal, em média, foi feita em </a:t>
            </a:r>
            <a:r>
              <a:rPr lang="pt-BR" sz="1300" b="1">
                <a:solidFill>
                  <a:srgbClr val="4E5D72"/>
                </a:solidFill>
                <a:latin typeface="Museo Sans 300"/>
              </a:rPr>
              <a:t>2,1 </a:t>
            </a:r>
            <a:r>
              <a:rPr lang="pt-BR" sz="1300" b="1" err="1">
                <a:solidFill>
                  <a:srgbClr val="4E5D72"/>
                </a:solidFill>
                <a:latin typeface="Museo Sans 300"/>
              </a:rPr>
              <a:t>d.u</a:t>
            </a:r>
            <a:r>
              <a:rPr lang="pt-BR" sz="1300" b="1">
                <a:solidFill>
                  <a:srgbClr val="4E5D72"/>
                </a:solidFill>
                <a:latin typeface="Museo Sans 300"/>
              </a:rPr>
              <a:t>* </a:t>
            </a:r>
            <a:r>
              <a:rPr lang="pt-BR" sz="1300">
                <a:solidFill>
                  <a:srgbClr val="4E5D72"/>
                </a:solidFill>
                <a:latin typeface="Museo Sans 300"/>
              </a:rPr>
              <a:t>no 1º Sem/23 e em </a:t>
            </a:r>
            <a:r>
              <a:rPr lang="pt-BR" sz="1300" b="1">
                <a:solidFill>
                  <a:srgbClr val="4E5D72"/>
                </a:solidFill>
                <a:latin typeface="Museo Sans 300"/>
              </a:rPr>
              <a:t>1.7 </a:t>
            </a:r>
            <a:r>
              <a:rPr lang="pt-BR" sz="1300" b="1" err="1">
                <a:solidFill>
                  <a:srgbClr val="4E5D72"/>
                </a:solidFill>
                <a:latin typeface="Museo Sans 300"/>
              </a:rPr>
              <a:t>d.u</a:t>
            </a:r>
            <a:r>
              <a:rPr lang="pt-BR" sz="1300" b="1">
                <a:solidFill>
                  <a:srgbClr val="4E5D72"/>
                </a:solidFill>
                <a:latin typeface="Museo Sans 300"/>
              </a:rPr>
              <a:t> </a:t>
            </a:r>
            <a:r>
              <a:rPr lang="pt-BR" sz="1300">
                <a:solidFill>
                  <a:srgbClr val="4E5D72"/>
                </a:solidFill>
                <a:latin typeface="Museo Sans 300"/>
              </a:rPr>
              <a:t>no 2º Sem/23. </a:t>
            </a:r>
            <a:endParaRPr lang="pt-BR" sz="1300">
              <a:solidFill>
                <a:srgbClr val="4E5D72"/>
              </a:solidFill>
            </a:endParaRPr>
          </a:p>
          <a:p>
            <a:r>
              <a:rPr lang="pt-BR" sz="1300">
                <a:solidFill>
                  <a:srgbClr val="4E5D72"/>
                </a:solidFill>
              </a:rPr>
              <a:t>A média se manteve abaixo do prazo regulamentar de </a:t>
            </a:r>
            <a:r>
              <a:rPr lang="pt-BR" sz="1300">
                <a:solidFill>
                  <a:srgbClr val="5274FF"/>
                </a:solidFill>
              </a:rPr>
              <a:t>10 dias úteis.</a:t>
            </a:r>
          </a:p>
          <a:p>
            <a:endParaRPr lang="pt-BR"/>
          </a:p>
        </p:txBody>
      </p:sp>
      <p:pic>
        <p:nvPicPr>
          <p:cNvPr id="2" name="Imagem 1" descr="Uma imagem contendo luz&#10;&#10;Descrição gerada automaticamente">
            <a:extLst>
              <a:ext uri="{FF2B5EF4-FFF2-40B4-BE49-F238E27FC236}">
                <a16:creationId xmlns:a16="http://schemas.microsoft.com/office/drawing/2014/main" id="{8B23C905-6234-2067-8004-EEFE239D57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8234" y="1371603"/>
            <a:ext cx="445160" cy="445160"/>
          </a:xfrm>
          <a:prstGeom prst="rect">
            <a:avLst/>
          </a:prstGeom>
        </p:spPr>
      </p:pic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6A212322-B8BF-59C7-C0F0-FAC3E49AB2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0466817"/>
              </p:ext>
            </p:extLst>
          </p:nvPr>
        </p:nvGraphicFramePr>
        <p:xfrm>
          <a:off x="6929309" y="3901506"/>
          <a:ext cx="4857866" cy="154294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92049">
                  <a:extLst>
                    <a:ext uri="{9D8B030D-6E8A-4147-A177-3AD203B41FA5}">
                      <a16:colId xmlns:a16="http://schemas.microsoft.com/office/drawing/2014/main" val="1951601429"/>
                    </a:ext>
                  </a:extLst>
                </a:gridCol>
                <a:gridCol w="533216">
                  <a:extLst>
                    <a:ext uri="{9D8B030D-6E8A-4147-A177-3AD203B41FA5}">
                      <a16:colId xmlns:a16="http://schemas.microsoft.com/office/drawing/2014/main" val="562722825"/>
                    </a:ext>
                  </a:extLst>
                </a:gridCol>
                <a:gridCol w="533216">
                  <a:extLst>
                    <a:ext uri="{9D8B030D-6E8A-4147-A177-3AD203B41FA5}">
                      <a16:colId xmlns:a16="http://schemas.microsoft.com/office/drawing/2014/main" val="2503134852"/>
                    </a:ext>
                  </a:extLst>
                </a:gridCol>
                <a:gridCol w="533216">
                  <a:extLst>
                    <a:ext uri="{9D8B030D-6E8A-4147-A177-3AD203B41FA5}">
                      <a16:colId xmlns:a16="http://schemas.microsoft.com/office/drawing/2014/main" val="834795633"/>
                    </a:ext>
                  </a:extLst>
                </a:gridCol>
                <a:gridCol w="533216">
                  <a:extLst>
                    <a:ext uri="{9D8B030D-6E8A-4147-A177-3AD203B41FA5}">
                      <a16:colId xmlns:a16="http://schemas.microsoft.com/office/drawing/2014/main" val="1257927719"/>
                    </a:ext>
                  </a:extLst>
                </a:gridCol>
                <a:gridCol w="533216">
                  <a:extLst>
                    <a:ext uri="{9D8B030D-6E8A-4147-A177-3AD203B41FA5}">
                      <a16:colId xmlns:a16="http://schemas.microsoft.com/office/drawing/2014/main" val="1971987978"/>
                    </a:ext>
                  </a:extLst>
                </a:gridCol>
                <a:gridCol w="533216">
                  <a:extLst>
                    <a:ext uri="{9D8B030D-6E8A-4147-A177-3AD203B41FA5}">
                      <a16:colId xmlns:a16="http://schemas.microsoft.com/office/drawing/2014/main" val="6666448"/>
                    </a:ext>
                  </a:extLst>
                </a:gridCol>
                <a:gridCol w="666521">
                  <a:extLst>
                    <a:ext uri="{9D8B030D-6E8A-4147-A177-3AD203B41FA5}">
                      <a16:colId xmlns:a16="http://schemas.microsoft.com/office/drawing/2014/main" val="2736759574"/>
                    </a:ext>
                  </a:extLst>
                </a:gridCol>
              </a:tblGrid>
              <a:tr h="34638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1" i="0">
                          <a:solidFill>
                            <a:schemeClr val="tx1"/>
                          </a:solidFill>
                          <a:effectLst/>
                          <a:latin typeface="Museo Sans 700" panose="02000000000000000000" pitchFamily="2" charset="77"/>
                        </a:rPr>
                        <a:t>1º Sem. 2023:</a:t>
                      </a:r>
                    </a:p>
                  </a:txBody>
                  <a:tcPr marL="69667" marR="69667" marT="34834" marB="3483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ct val="100000"/>
                        </a:lnSpc>
                      </a:pPr>
                      <a:r>
                        <a:rPr lang="pt-BR" sz="900" b="1" i="0">
                          <a:solidFill>
                            <a:schemeClr val="bg1"/>
                          </a:solidFill>
                          <a:effectLst/>
                          <a:latin typeface="Museo Sans 700" panose="02000000000000000000" pitchFamily="2" charset="77"/>
                        </a:rPr>
                        <a:t>Jan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274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ct val="100000"/>
                        </a:lnSpc>
                      </a:pPr>
                      <a:r>
                        <a:rPr lang="pt-BR" sz="900" b="1" i="0" err="1">
                          <a:solidFill>
                            <a:schemeClr val="bg1"/>
                          </a:solidFill>
                          <a:effectLst/>
                          <a:latin typeface="Museo Sans 700" panose="02000000000000000000" pitchFamily="2" charset="77"/>
                        </a:rPr>
                        <a:t>Fev</a:t>
                      </a:r>
                      <a:endParaRPr lang="pt-BR" sz="900" b="1" i="0">
                        <a:solidFill>
                          <a:schemeClr val="bg1"/>
                        </a:solidFill>
                        <a:effectLst/>
                        <a:latin typeface="Museo Sans 700" panose="02000000000000000000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274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ct val="100000"/>
                        </a:lnSpc>
                      </a:pPr>
                      <a:r>
                        <a:rPr lang="pt-BR" sz="900" b="1" i="0">
                          <a:solidFill>
                            <a:schemeClr val="bg1"/>
                          </a:solidFill>
                          <a:effectLst/>
                          <a:latin typeface="Museo Sans 700" panose="02000000000000000000" pitchFamily="2" charset="77"/>
                        </a:rPr>
                        <a:t>Mar 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274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ct val="100000"/>
                        </a:lnSpc>
                      </a:pPr>
                      <a:r>
                        <a:rPr lang="pt-BR" sz="900" b="1" i="0" err="1">
                          <a:solidFill>
                            <a:schemeClr val="bg1"/>
                          </a:solidFill>
                          <a:effectLst/>
                          <a:latin typeface="Museo Sans 700" panose="02000000000000000000" pitchFamily="2" charset="77"/>
                        </a:rPr>
                        <a:t>Abr</a:t>
                      </a:r>
                      <a:r>
                        <a:rPr lang="pt-BR" sz="900" b="1" i="0">
                          <a:solidFill>
                            <a:schemeClr val="bg1"/>
                          </a:solidFill>
                          <a:effectLst/>
                          <a:latin typeface="Museo Sans 700" panose="02000000000000000000" pitchFamily="2" charset="77"/>
                        </a:rPr>
                        <a:t> 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274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ct val="100000"/>
                        </a:lnSpc>
                      </a:pPr>
                      <a:r>
                        <a:rPr lang="pt-BR" sz="900" b="1" i="0">
                          <a:solidFill>
                            <a:schemeClr val="bg1"/>
                          </a:solidFill>
                          <a:effectLst/>
                          <a:latin typeface="Museo Sans 700" panose="02000000000000000000" pitchFamily="2" charset="77"/>
                        </a:rPr>
                        <a:t>Mai 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274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ct val="100000"/>
                        </a:lnSpc>
                      </a:pPr>
                      <a:r>
                        <a:rPr lang="pt-BR" sz="900" b="1" i="0" err="1">
                          <a:solidFill>
                            <a:schemeClr val="bg1"/>
                          </a:solidFill>
                          <a:effectLst/>
                          <a:latin typeface="Museo Sans 700" panose="02000000000000000000" pitchFamily="2" charset="77"/>
                        </a:rPr>
                        <a:t>Jun</a:t>
                      </a:r>
                      <a:r>
                        <a:rPr lang="pt-BR" sz="900" b="1" i="0">
                          <a:solidFill>
                            <a:schemeClr val="bg1"/>
                          </a:solidFill>
                          <a:effectLst/>
                          <a:latin typeface="Museo Sans 700" panose="02000000000000000000" pitchFamily="2" charset="77"/>
                        </a:rPr>
                        <a:t> 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274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ct val="100000"/>
                        </a:lnSpc>
                      </a:pPr>
                      <a:r>
                        <a:rPr lang="pt-BR" sz="900" b="1" i="0">
                          <a:solidFill>
                            <a:schemeClr val="bg1"/>
                          </a:solidFill>
                          <a:effectLst/>
                          <a:latin typeface="Museo Sans 700" panose="02000000000000000000" pitchFamily="2" charset="77"/>
                        </a:rPr>
                        <a:t>Sem.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274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0005249"/>
                  </a:ext>
                </a:extLst>
              </a:tr>
              <a:tr h="574649"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BR" sz="900" b="1" i="0">
                          <a:effectLst/>
                          <a:latin typeface="Museo Sans 700" panose="02000000000000000000" pitchFamily="2" charset="77"/>
                        </a:rPr>
                        <a:t>Nº de Atendimentos:</a:t>
                      </a:r>
                    </a:p>
                  </a:txBody>
                  <a:tcPr marL="69667" marR="69667" marT="34834" marB="3483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BR" sz="1000" b="0" i="0">
                          <a:effectLst/>
                          <a:latin typeface="Museo Sans 300" panose="02000000000000000000" pitchFamily="2" charset="77"/>
                        </a:rPr>
                        <a:t>232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BR" sz="1000" b="0" i="0">
                          <a:effectLst/>
                          <a:latin typeface="Museo Sans 300" panose="02000000000000000000" pitchFamily="2" charset="77"/>
                        </a:rPr>
                        <a:t>348 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BR" sz="1000" b="0" i="0">
                          <a:effectLst/>
                          <a:latin typeface="Museo Sans 300" panose="02000000000000000000" pitchFamily="2" charset="77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BR" sz="1000" b="0" i="0">
                          <a:effectLst/>
                          <a:latin typeface="Museo Sans 300" panose="02000000000000000000" pitchFamily="2" charset="77"/>
                        </a:rPr>
                        <a:t>15 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BR" sz="1000" b="0" i="0">
                          <a:effectLst/>
                          <a:latin typeface="Museo Sans 300" panose="02000000000000000000" pitchFamily="2" charset="77"/>
                        </a:rPr>
                        <a:t>19 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BR" sz="1000" b="0" i="0">
                          <a:effectLst/>
                          <a:latin typeface="Museo Sans 300" panose="02000000000000000000" pitchFamily="2" charset="77"/>
                        </a:rPr>
                        <a:t>3 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BR" sz="1000" b="1" i="0">
                          <a:solidFill>
                            <a:schemeClr val="tx1"/>
                          </a:solidFill>
                          <a:effectLst/>
                          <a:latin typeface="Museo Sans 300" panose="02000000000000000000" pitchFamily="2" charset="77"/>
                        </a:rPr>
                        <a:t>623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2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1673207"/>
                  </a:ext>
                </a:extLst>
              </a:tr>
              <a:tr h="621911"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BR" sz="900" b="1" i="0">
                          <a:effectLst/>
                          <a:latin typeface="Museo Sans 700" panose="02000000000000000000" pitchFamily="2" charset="77"/>
                        </a:rPr>
                        <a:t>Dias úteis para resolução (média)</a:t>
                      </a:r>
                    </a:p>
                  </a:txBody>
                  <a:tcPr marL="69667" marR="69667" marT="34834" marB="3483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BR" sz="1000">
                          <a:effectLst/>
                          <a:latin typeface="Museo Sans 300"/>
                        </a:rPr>
                        <a:t>1.4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BR" sz="1000">
                          <a:effectLst/>
                          <a:latin typeface="Museo Sans 300"/>
                        </a:rPr>
                        <a:t>1.5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BR" sz="1000">
                          <a:effectLst/>
                          <a:latin typeface="Museo Sans 300"/>
                        </a:rPr>
                        <a:t>7.2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BR" sz="1000">
                          <a:effectLst/>
                          <a:latin typeface="Museo Sans 300"/>
                        </a:rPr>
                        <a:t>2.1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BR" sz="1000">
                          <a:effectLst/>
                          <a:latin typeface="Museo Sans 300"/>
                        </a:rPr>
                        <a:t>1.4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BR" sz="1000">
                          <a:effectLst/>
                          <a:latin typeface="Museo Sans 300"/>
                        </a:rPr>
                        <a:t>1.0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BR" sz="1000" b="1">
                          <a:solidFill>
                            <a:schemeClr val="tx1"/>
                          </a:solidFill>
                          <a:effectLst/>
                          <a:latin typeface="Museo Sans 300"/>
                        </a:rPr>
                        <a:t>2.1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178214"/>
                  </a:ext>
                </a:extLst>
              </a:tr>
            </a:tbl>
          </a:graphicData>
        </a:graphic>
      </p:graphicFrame>
      <p:graphicFrame>
        <p:nvGraphicFramePr>
          <p:cNvPr id="15" name="Tabela 14">
            <a:extLst>
              <a:ext uri="{FF2B5EF4-FFF2-40B4-BE49-F238E27FC236}">
                <a16:creationId xmlns:a16="http://schemas.microsoft.com/office/drawing/2014/main" id="{D1620C71-2274-D13B-1D2B-5751F9CCC3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5094064"/>
              </p:ext>
            </p:extLst>
          </p:nvPr>
        </p:nvGraphicFramePr>
        <p:xfrm>
          <a:off x="685114" y="4562115"/>
          <a:ext cx="4567365" cy="11073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48298">
                  <a:extLst>
                    <a:ext uri="{9D8B030D-6E8A-4147-A177-3AD203B41FA5}">
                      <a16:colId xmlns:a16="http://schemas.microsoft.com/office/drawing/2014/main" val="1951601429"/>
                    </a:ext>
                  </a:extLst>
                </a:gridCol>
                <a:gridCol w="939689">
                  <a:extLst>
                    <a:ext uri="{9D8B030D-6E8A-4147-A177-3AD203B41FA5}">
                      <a16:colId xmlns:a16="http://schemas.microsoft.com/office/drawing/2014/main" val="562722825"/>
                    </a:ext>
                  </a:extLst>
                </a:gridCol>
                <a:gridCol w="939689">
                  <a:extLst>
                    <a:ext uri="{9D8B030D-6E8A-4147-A177-3AD203B41FA5}">
                      <a16:colId xmlns:a16="http://schemas.microsoft.com/office/drawing/2014/main" val="2503134852"/>
                    </a:ext>
                  </a:extLst>
                </a:gridCol>
                <a:gridCol w="939689">
                  <a:extLst>
                    <a:ext uri="{9D8B030D-6E8A-4147-A177-3AD203B41FA5}">
                      <a16:colId xmlns:a16="http://schemas.microsoft.com/office/drawing/2014/main" val="834795633"/>
                    </a:ext>
                  </a:extLst>
                </a:gridCol>
              </a:tblGrid>
              <a:tr h="346926">
                <a:tc>
                  <a:txBody>
                    <a:bodyPr/>
                    <a:lstStyle/>
                    <a:p>
                      <a:pPr algn="ctr" rtl="0" fontAlgn="base">
                        <a:lnSpc>
                          <a:spcPct val="100000"/>
                        </a:lnSpc>
                      </a:pPr>
                      <a:endParaRPr lang="pt-BR" sz="900" b="1" i="0">
                        <a:solidFill>
                          <a:schemeClr val="tx1"/>
                        </a:solidFill>
                        <a:effectLst/>
                        <a:latin typeface="Museo Sans 700"/>
                      </a:endParaRPr>
                    </a:p>
                  </a:txBody>
                  <a:tcPr marL="60191" marR="60191" marT="30096" marB="3009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ct val="100000"/>
                        </a:lnSpc>
                      </a:pPr>
                      <a:r>
                        <a:rPr lang="pt-BR" sz="900" b="1" i="0">
                          <a:solidFill>
                            <a:schemeClr val="bg1"/>
                          </a:solidFill>
                          <a:effectLst/>
                          <a:latin typeface="Museo Sans 700" panose="02000000000000000000" pitchFamily="2" charset="77"/>
                        </a:rPr>
                        <a:t>1º Sem./23</a:t>
                      </a:r>
                    </a:p>
                  </a:txBody>
                  <a:tcPr marL="60191" marR="60191" marT="30096" marB="3009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274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ct val="100000"/>
                        </a:lnSpc>
                      </a:pPr>
                      <a:r>
                        <a:rPr lang="pt-BR" sz="900" b="1" i="0">
                          <a:solidFill>
                            <a:schemeClr val="bg1"/>
                          </a:solidFill>
                          <a:effectLst/>
                          <a:latin typeface="Museo Sans 700" panose="02000000000000000000" pitchFamily="2" charset="77"/>
                        </a:rPr>
                        <a:t>2º Sem./23</a:t>
                      </a:r>
                    </a:p>
                  </a:txBody>
                  <a:tcPr marL="60191" marR="60191" marT="30096" marB="3009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274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ct val="100000"/>
                        </a:lnSpc>
                      </a:pPr>
                      <a:r>
                        <a:rPr lang="pt-BR" sz="900" b="1" i="0">
                          <a:solidFill>
                            <a:schemeClr val="bg1"/>
                          </a:solidFill>
                          <a:effectLst/>
                          <a:latin typeface="Museo Sans 700"/>
                        </a:rPr>
                        <a:t>%</a:t>
                      </a:r>
                    </a:p>
                  </a:txBody>
                  <a:tcPr marL="60191" marR="60191" marT="30096" marB="3009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274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0005249"/>
                  </a:ext>
                </a:extLst>
              </a:tr>
              <a:tr h="365178"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BR" sz="900" b="1" i="0">
                          <a:effectLst/>
                          <a:latin typeface="Museo Sans 700"/>
                        </a:rPr>
                        <a:t>Nº de Atendimentos:</a:t>
                      </a:r>
                    </a:p>
                  </a:txBody>
                  <a:tcPr marL="60191" marR="60191" marT="30096" marB="3009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BR" sz="900" b="1" i="0">
                          <a:solidFill>
                            <a:schemeClr val="tx1"/>
                          </a:solidFill>
                          <a:effectLst/>
                          <a:latin typeface="Museo Sans 300"/>
                        </a:rPr>
                        <a:t>623</a:t>
                      </a:r>
                    </a:p>
                  </a:txBody>
                  <a:tcPr marL="60191" marR="60191" marT="30096" marB="3009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BR" sz="900" b="1" i="0">
                          <a:solidFill>
                            <a:srgbClr val="F0F2F6"/>
                          </a:solidFill>
                          <a:effectLst/>
                          <a:latin typeface="Museo Sans 300" panose="02000000000000000000" pitchFamily="2" charset="77"/>
                        </a:rPr>
                        <a:t>11</a:t>
                      </a:r>
                    </a:p>
                  </a:txBody>
                  <a:tcPr marL="60191" marR="60191" marT="30096" marB="3009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274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BR" sz="900" kern="1200">
                          <a:solidFill>
                            <a:srgbClr val="5274FF"/>
                          </a:solidFill>
                          <a:effectLst/>
                          <a:latin typeface="Museo Sans 300"/>
                          <a:ea typeface="+mn-ea"/>
                          <a:cs typeface="+mn-cs"/>
                        </a:rPr>
                        <a:t>-98.2</a:t>
                      </a:r>
                    </a:p>
                  </a:txBody>
                  <a:tcPr marL="60191" marR="60191" marT="30096" marB="3009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2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1673207"/>
                  </a:ext>
                </a:extLst>
              </a:tr>
              <a:tr h="395212"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BR" sz="900" b="1" i="0">
                          <a:effectLst/>
                          <a:latin typeface="Museo Sans 700" panose="02000000000000000000" pitchFamily="2" charset="77"/>
                        </a:rPr>
                        <a:t>Dias úteis para resolução (média)</a:t>
                      </a:r>
                    </a:p>
                  </a:txBody>
                  <a:tcPr marL="60191" marR="60191" marT="30096" marB="3009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BR" sz="900" b="1">
                          <a:solidFill>
                            <a:schemeClr val="tx1"/>
                          </a:solidFill>
                          <a:effectLst/>
                          <a:latin typeface="Museo Sans 300"/>
                        </a:rPr>
                        <a:t>2.1</a:t>
                      </a:r>
                    </a:p>
                  </a:txBody>
                  <a:tcPr marL="67435" marR="67435" marT="33718" marB="3371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BR" sz="900" b="1">
                          <a:solidFill>
                            <a:srgbClr val="F0F2F6"/>
                          </a:solidFill>
                          <a:effectLst/>
                          <a:latin typeface="Museo Sans 300"/>
                        </a:rPr>
                        <a:t>1.7</a:t>
                      </a:r>
                    </a:p>
                  </a:txBody>
                  <a:tcPr marL="67435" marR="67435" marT="33718" marB="3371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274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BR" sz="900">
                          <a:solidFill>
                            <a:srgbClr val="5274FF"/>
                          </a:solidFill>
                          <a:effectLst/>
                          <a:latin typeface="Museo Sans 300"/>
                        </a:rPr>
                        <a:t>-19</a:t>
                      </a:r>
                    </a:p>
                  </a:txBody>
                  <a:tcPr marL="67435" marR="67435" marT="33718" marB="3371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178214"/>
                  </a:ext>
                </a:extLst>
              </a:tr>
            </a:tbl>
          </a:graphicData>
        </a:graphic>
      </p:graphicFrame>
      <p:sp>
        <p:nvSpPr>
          <p:cNvPr id="3" name="Espaço Reservado para Texto 16">
            <a:extLst>
              <a:ext uri="{FF2B5EF4-FFF2-40B4-BE49-F238E27FC236}">
                <a16:creationId xmlns:a16="http://schemas.microsoft.com/office/drawing/2014/main" id="{3E952738-A6AF-41E4-FB21-52D5241383F9}"/>
              </a:ext>
            </a:extLst>
          </p:cNvPr>
          <p:cNvSpPr txBox="1">
            <a:spLocks/>
          </p:cNvSpPr>
          <p:nvPr/>
        </p:nvSpPr>
        <p:spPr>
          <a:xfrm>
            <a:off x="695324" y="678927"/>
            <a:ext cx="4947830" cy="208511"/>
          </a:xfrm>
          <a:prstGeom prst="rect">
            <a:avLst/>
          </a:prstGeom>
        </p:spPr>
        <p:txBody>
          <a:bodyPr lIns="36000" tIns="0" rIns="3600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0" i="0" kern="1200" spc="300">
                <a:solidFill>
                  <a:srgbClr val="55565E"/>
                </a:solidFill>
                <a:latin typeface="Museo Sans 300" panose="02000000000000000000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pt-BR"/>
              <a:t>Relatório - 2º Semestre de 2023- Ouvidoria</a:t>
            </a:r>
            <a:endParaRPr lang="en-US"/>
          </a:p>
        </p:txBody>
      </p:sp>
      <p:sp>
        <p:nvSpPr>
          <p:cNvPr id="16" name="Espaço Reservado para Texto 6">
            <a:extLst>
              <a:ext uri="{FF2B5EF4-FFF2-40B4-BE49-F238E27FC236}">
                <a16:creationId xmlns:a16="http://schemas.microsoft.com/office/drawing/2014/main" id="{5D6C94B0-0BC6-E807-2990-96DAB36FE6B4}"/>
              </a:ext>
            </a:extLst>
          </p:cNvPr>
          <p:cNvSpPr txBox="1">
            <a:spLocks/>
          </p:cNvSpPr>
          <p:nvPr/>
        </p:nvSpPr>
        <p:spPr>
          <a:xfrm>
            <a:off x="6707091" y="3553771"/>
            <a:ext cx="1895766" cy="370824"/>
          </a:xfrm>
          <a:prstGeom prst="rect">
            <a:avLst/>
          </a:prstGeom>
        </p:spPr>
        <p:txBody>
          <a:bodyPr lIns="216000" rIns="108000"/>
          <a:lstStyle>
            <a:lvl1pPr marL="269875" indent="-269875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120000"/>
              <a:buFontTx/>
              <a:buBlip>
                <a:blip r:embed="rId4"/>
              </a:buBlip>
              <a:tabLst/>
              <a:defRPr sz="1400" b="0" i="0" kern="1200">
                <a:solidFill>
                  <a:schemeClr val="tx2"/>
                </a:solidFill>
                <a:latin typeface="Museo Sans 300" panose="02000000000000000000" pitchFamily="2" charset="77"/>
                <a:ea typeface="+mn-ea"/>
                <a:cs typeface="+mn-cs"/>
              </a:defRPr>
            </a:lvl1pPr>
            <a:lvl2pPr marL="762000" indent="-3048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120000"/>
              <a:buFontTx/>
              <a:buBlip>
                <a:blip r:embed="rId4"/>
              </a:buBlip>
              <a:tabLst>
                <a:tab pos="746125" algn="l"/>
              </a:tabLst>
              <a:defRPr sz="1400" b="0" i="0" kern="1200">
                <a:solidFill>
                  <a:schemeClr val="tx2"/>
                </a:solidFill>
                <a:latin typeface="Museo Sans 300" panose="02000000000000000000" pitchFamily="2" charset="77"/>
                <a:ea typeface="+mn-ea"/>
                <a:cs typeface="+mn-cs"/>
              </a:defRPr>
            </a:lvl2pPr>
            <a:lvl3pPr marL="1206500" indent="-2921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120000"/>
              <a:buFontTx/>
              <a:buBlip>
                <a:blip r:embed="rId4"/>
              </a:buBlip>
              <a:tabLst/>
              <a:defRPr sz="1400" b="0" i="0" kern="1200">
                <a:solidFill>
                  <a:schemeClr val="tx2"/>
                </a:solidFill>
                <a:latin typeface="Museo Sans 300" panose="02000000000000000000" pitchFamily="2" charset="77"/>
                <a:ea typeface="+mn-ea"/>
                <a:cs typeface="+mn-cs"/>
              </a:defRPr>
            </a:lvl3pPr>
            <a:lvl4pPr marL="1651000" indent="-2794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120000"/>
              <a:buFontTx/>
              <a:buBlip>
                <a:blip r:embed="rId4"/>
              </a:buBlip>
              <a:tabLst/>
              <a:defRPr sz="1400" b="0" i="0" kern="1200">
                <a:solidFill>
                  <a:schemeClr val="tx2"/>
                </a:solidFill>
                <a:latin typeface="Museo Sans 300" panose="02000000000000000000" pitchFamily="2" charset="77"/>
                <a:ea typeface="+mn-ea"/>
                <a:cs typeface="+mn-cs"/>
              </a:defRPr>
            </a:lvl4pPr>
            <a:lvl5pPr marL="2095500" indent="-2667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120000"/>
              <a:buFontTx/>
              <a:buBlip>
                <a:blip r:embed="rId4"/>
              </a:buBlip>
              <a:tabLst/>
              <a:defRPr sz="1400" b="0" i="0" kern="1200">
                <a:solidFill>
                  <a:schemeClr val="tx2"/>
                </a:solidFill>
                <a:latin typeface="Museo Sans 300" panose="02000000000000000000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/>
              <a:t>Comparativo:</a:t>
            </a:r>
          </a:p>
        </p:txBody>
      </p:sp>
      <p:sp>
        <p:nvSpPr>
          <p:cNvPr id="4" name="Espaço Reservado para Texto 6">
            <a:extLst>
              <a:ext uri="{FF2B5EF4-FFF2-40B4-BE49-F238E27FC236}">
                <a16:creationId xmlns:a16="http://schemas.microsoft.com/office/drawing/2014/main" id="{33332E6C-3070-B324-89FC-5D09B6ECD5E8}"/>
              </a:ext>
            </a:extLst>
          </p:cNvPr>
          <p:cNvSpPr txBox="1">
            <a:spLocks/>
          </p:cNvSpPr>
          <p:nvPr/>
        </p:nvSpPr>
        <p:spPr>
          <a:xfrm>
            <a:off x="493989" y="6477581"/>
            <a:ext cx="1401923" cy="205531"/>
          </a:xfrm>
          <a:prstGeom prst="rect">
            <a:avLst/>
          </a:prstGeom>
        </p:spPr>
        <p:txBody>
          <a:bodyPr lIns="216000" rIns="108000"/>
          <a:lstStyle>
            <a:lvl1pPr marL="269875" indent="-269875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120000"/>
              <a:buFontTx/>
              <a:buBlip>
                <a:blip r:embed="rId4"/>
              </a:buBlip>
              <a:tabLst/>
              <a:defRPr sz="1400" b="0" i="0" kern="1200">
                <a:solidFill>
                  <a:schemeClr val="tx2"/>
                </a:solidFill>
                <a:latin typeface="Museo Sans 300" panose="02000000000000000000" pitchFamily="2" charset="77"/>
                <a:ea typeface="+mn-ea"/>
                <a:cs typeface="+mn-cs"/>
              </a:defRPr>
            </a:lvl1pPr>
            <a:lvl2pPr marL="762000" indent="-3048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120000"/>
              <a:buFontTx/>
              <a:buBlip>
                <a:blip r:embed="rId4"/>
              </a:buBlip>
              <a:tabLst>
                <a:tab pos="746125" algn="l"/>
              </a:tabLst>
              <a:defRPr sz="1400" b="0" i="0" kern="1200">
                <a:solidFill>
                  <a:schemeClr val="tx2"/>
                </a:solidFill>
                <a:latin typeface="Museo Sans 300" panose="02000000000000000000" pitchFamily="2" charset="77"/>
                <a:ea typeface="+mn-ea"/>
                <a:cs typeface="+mn-cs"/>
              </a:defRPr>
            </a:lvl2pPr>
            <a:lvl3pPr marL="1206500" indent="-2921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120000"/>
              <a:buFontTx/>
              <a:buBlip>
                <a:blip r:embed="rId4"/>
              </a:buBlip>
              <a:tabLst/>
              <a:defRPr sz="1400" b="0" i="0" kern="1200">
                <a:solidFill>
                  <a:schemeClr val="tx2"/>
                </a:solidFill>
                <a:latin typeface="Museo Sans 300" panose="02000000000000000000" pitchFamily="2" charset="77"/>
                <a:ea typeface="+mn-ea"/>
                <a:cs typeface="+mn-cs"/>
              </a:defRPr>
            </a:lvl3pPr>
            <a:lvl4pPr marL="1651000" indent="-2794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120000"/>
              <a:buFontTx/>
              <a:buBlip>
                <a:blip r:embed="rId4"/>
              </a:buBlip>
              <a:tabLst/>
              <a:defRPr sz="1400" b="0" i="0" kern="1200">
                <a:solidFill>
                  <a:schemeClr val="tx2"/>
                </a:solidFill>
                <a:latin typeface="Museo Sans 300" panose="02000000000000000000" pitchFamily="2" charset="77"/>
                <a:ea typeface="+mn-ea"/>
                <a:cs typeface="+mn-cs"/>
              </a:defRPr>
            </a:lvl4pPr>
            <a:lvl5pPr marL="2095500" indent="-2667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120000"/>
              <a:buFontTx/>
              <a:buBlip>
                <a:blip r:embed="rId4"/>
              </a:buBlip>
              <a:tabLst/>
              <a:defRPr sz="1400" b="0" i="0" kern="1200">
                <a:solidFill>
                  <a:schemeClr val="tx2"/>
                </a:solidFill>
                <a:latin typeface="Museo Sans 300" panose="02000000000000000000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pt-BR" i="1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06AD8B3D-5734-60CF-E55A-796262B66DF0}"/>
              </a:ext>
            </a:extLst>
          </p:cNvPr>
          <p:cNvSpPr txBox="1"/>
          <p:nvPr/>
        </p:nvSpPr>
        <p:spPr>
          <a:xfrm>
            <a:off x="843680" y="6405429"/>
            <a:ext cx="1439818" cy="292388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pt-BR" sz="1000" i="1">
                <a:solidFill>
                  <a:srgbClr val="4E5D72"/>
                </a:solidFill>
                <a:latin typeface="Museo Sans 300" panose="02000000000000000000"/>
              </a:rPr>
              <a:t>D.U* / </a:t>
            </a:r>
            <a:r>
              <a:rPr lang="pt-BR" sz="1000" i="1" err="1">
                <a:solidFill>
                  <a:srgbClr val="4E5D72"/>
                </a:solidFill>
                <a:latin typeface="Museo Sans 300" panose="02000000000000000000"/>
              </a:rPr>
              <a:t>d.u</a:t>
            </a:r>
            <a:r>
              <a:rPr lang="pt-BR" sz="1000" i="1">
                <a:solidFill>
                  <a:srgbClr val="4E5D72"/>
                </a:solidFill>
                <a:latin typeface="Museo Sans 300" panose="02000000000000000000"/>
              </a:rPr>
              <a:t>* = Dias úteis</a:t>
            </a:r>
            <a:r>
              <a:rPr lang="pt-BR" sz="1300" i="1">
                <a:solidFill>
                  <a:srgbClr val="4E5D72"/>
                </a:solidFill>
                <a:latin typeface="Museo Sans 300" panose="0200000000000000000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166868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Tabela 21">
            <a:extLst>
              <a:ext uri="{FF2B5EF4-FFF2-40B4-BE49-F238E27FC236}">
                <a16:creationId xmlns:a16="http://schemas.microsoft.com/office/drawing/2014/main" id="{74DA953A-6E59-914D-A017-7B6BD12C51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9254246"/>
              </p:ext>
            </p:extLst>
          </p:nvPr>
        </p:nvGraphicFramePr>
        <p:xfrm>
          <a:off x="5411045" y="1258262"/>
          <a:ext cx="6376130" cy="22724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02101">
                  <a:extLst>
                    <a:ext uri="{9D8B030D-6E8A-4147-A177-3AD203B41FA5}">
                      <a16:colId xmlns:a16="http://schemas.microsoft.com/office/drawing/2014/main" val="1951601429"/>
                    </a:ext>
                  </a:extLst>
                </a:gridCol>
                <a:gridCol w="699866">
                  <a:extLst>
                    <a:ext uri="{9D8B030D-6E8A-4147-A177-3AD203B41FA5}">
                      <a16:colId xmlns:a16="http://schemas.microsoft.com/office/drawing/2014/main" val="562722825"/>
                    </a:ext>
                  </a:extLst>
                </a:gridCol>
                <a:gridCol w="699866">
                  <a:extLst>
                    <a:ext uri="{9D8B030D-6E8A-4147-A177-3AD203B41FA5}">
                      <a16:colId xmlns:a16="http://schemas.microsoft.com/office/drawing/2014/main" val="2503134852"/>
                    </a:ext>
                  </a:extLst>
                </a:gridCol>
                <a:gridCol w="699866">
                  <a:extLst>
                    <a:ext uri="{9D8B030D-6E8A-4147-A177-3AD203B41FA5}">
                      <a16:colId xmlns:a16="http://schemas.microsoft.com/office/drawing/2014/main" val="834795633"/>
                    </a:ext>
                  </a:extLst>
                </a:gridCol>
                <a:gridCol w="699866">
                  <a:extLst>
                    <a:ext uri="{9D8B030D-6E8A-4147-A177-3AD203B41FA5}">
                      <a16:colId xmlns:a16="http://schemas.microsoft.com/office/drawing/2014/main" val="1257927719"/>
                    </a:ext>
                  </a:extLst>
                </a:gridCol>
                <a:gridCol w="699866">
                  <a:extLst>
                    <a:ext uri="{9D8B030D-6E8A-4147-A177-3AD203B41FA5}">
                      <a16:colId xmlns:a16="http://schemas.microsoft.com/office/drawing/2014/main" val="1971987978"/>
                    </a:ext>
                  </a:extLst>
                </a:gridCol>
                <a:gridCol w="699866">
                  <a:extLst>
                    <a:ext uri="{9D8B030D-6E8A-4147-A177-3AD203B41FA5}">
                      <a16:colId xmlns:a16="http://schemas.microsoft.com/office/drawing/2014/main" val="6666448"/>
                    </a:ext>
                  </a:extLst>
                </a:gridCol>
                <a:gridCol w="874833">
                  <a:extLst>
                    <a:ext uri="{9D8B030D-6E8A-4147-A177-3AD203B41FA5}">
                      <a16:colId xmlns:a16="http://schemas.microsoft.com/office/drawing/2014/main" val="2736759574"/>
                    </a:ext>
                  </a:extLst>
                </a:gridCol>
              </a:tblGrid>
              <a:tr h="526274">
                <a:tc>
                  <a:txBody>
                    <a:bodyPr/>
                    <a:lstStyle/>
                    <a:p>
                      <a:pPr algn="ctr" rtl="0" fontAlgn="base">
                        <a:lnSpc>
                          <a:spcPct val="100000"/>
                        </a:lnSpc>
                      </a:pPr>
                      <a:r>
                        <a:rPr lang="pt-BR" sz="1400" b="1" i="0">
                          <a:solidFill>
                            <a:srgbClr val="5274FF"/>
                          </a:solidFill>
                          <a:effectLst/>
                          <a:latin typeface="Museo Sans 300" panose="02000000000000000000"/>
                        </a:rPr>
                        <a:t>2º Sem. 2023: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ct val="100000"/>
                        </a:lnSpc>
                      </a:pPr>
                      <a:r>
                        <a:rPr lang="pt-BR" sz="1200" b="1" i="0">
                          <a:solidFill>
                            <a:schemeClr val="bg1"/>
                          </a:solidFill>
                          <a:effectLst/>
                          <a:latin typeface="Museo Sans 700" panose="02000000000000000000" pitchFamily="2" charset="77"/>
                        </a:rPr>
                        <a:t>Jul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274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ct val="100000"/>
                        </a:lnSpc>
                      </a:pPr>
                      <a:r>
                        <a:rPr lang="pt-BR" sz="1200" b="1" i="0" err="1">
                          <a:solidFill>
                            <a:schemeClr val="bg1"/>
                          </a:solidFill>
                          <a:effectLst/>
                          <a:latin typeface="Museo Sans 700" panose="02000000000000000000" pitchFamily="2" charset="77"/>
                        </a:rPr>
                        <a:t>Ago</a:t>
                      </a:r>
                      <a:endParaRPr lang="pt-BR" sz="1200" b="1" i="0">
                        <a:solidFill>
                          <a:schemeClr val="bg1"/>
                        </a:solidFill>
                        <a:effectLst/>
                        <a:latin typeface="Museo Sans 700" panose="02000000000000000000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274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ct val="100000"/>
                        </a:lnSpc>
                      </a:pPr>
                      <a:r>
                        <a:rPr lang="pt-BR" sz="1200" b="1" i="0">
                          <a:solidFill>
                            <a:schemeClr val="bg1"/>
                          </a:solidFill>
                          <a:effectLst/>
                          <a:latin typeface="Museo Sans 700" panose="02000000000000000000" pitchFamily="2" charset="77"/>
                        </a:rPr>
                        <a:t>Set 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274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ct val="100000"/>
                        </a:lnSpc>
                      </a:pPr>
                      <a:r>
                        <a:rPr lang="pt-BR" sz="1200" b="1" i="0">
                          <a:solidFill>
                            <a:schemeClr val="bg1"/>
                          </a:solidFill>
                          <a:effectLst/>
                          <a:latin typeface="Museo Sans 700" panose="02000000000000000000" pitchFamily="2" charset="77"/>
                        </a:rPr>
                        <a:t>Out 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274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ct val="100000"/>
                        </a:lnSpc>
                      </a:pPr>
                      <a:r>
                        <a:rPr lang="pt-BR" sz="1200" b="1" i="0" err="1">
                          <a:solidFill>
                            <a:schemeClr val="bg1"/>
                          </a:solidFill>
                          <a:effectLst/>
                          <a:latin typeface="Museo Sans 700" panose="02000000000000000000" pitchFamily="2" charset="77"/>
                        </a:rPr>
                        <a:t>Nov</a:t>
                      </a:r>
                      <a:r>
                        <a:rPr lang="pt-BR" sz="1200" b="1" i="0">
                          <a:solidFill>
                            <a:schemeClr val="bg1"/>
                          </a:solidFill>
                          <a:effectLst/>
                          <a:latin typeface="Museo Sans 700" panose="02000000000000000000" pitchFamily="2" charset="77"/>
                        </a:rPr>
                        <a:t> 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274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ct val="100000"/>
                        </a:lnSpc>
                      </a:pPr>
                      <a:r>
                        <a:rPr lang="pt-BR" sz="1200" b="1" i="0">
                          <a:solidFill>
                            <a:schemeClr val="bg1"/>
                          </a:solidFill>
                          <a:effectLst/>
                          <a:latin typeface="Museo Sans 700" panose="02000000000000000000" pitchFamily="2" charset="77"/>
                        </a:rPr>
                        <a:t>Dez 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274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ct val="100000"/>
                        </a:lnSpc>
                      </a:pPr>
                      <a:r>
                        <a:rPr lang="pt-BR" sz="1200" b="1" i="0">
                          <a:solidFill>
                            <a:schemeClr val="bg1"/>
                          </a:solidFill>
                          <a:effectLst/>
                          <a:latin typeface="Museo Sans 700" panose="02000000000000000000" pitchFamily="2" charset="77"/>
                        </a:rPr>
                        <a:t>Sem.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274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0005249"/>
                  </a:ext>
                </a:extLst>
              </a:tr>
              <a:tr h="873073"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BR" sz="1200" b="1" i="0">
                          <a:effectLst/>
                          <a:latin typeface="Museo Sans 300" panose="02000000000000000000"/>
                        </a:rPr>
                        <a:t>Nº de Atendimentos: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BR" sz="1200" b="0" i="0">
                          <a:effectLst/>
                          <a:latin typeface="Museo Sans 300" panose="02000000000000000000"/>
                        </a:rPr>
                        <a:t>29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BR" sz="1200" b="0" i="0">
                          <a:effectLst/>
                          <a:latin typeface="Museo Sans 300" panose="02000000000000000000"/>
                        </a:rPr>
                        <a:t>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BR" sz="1200" b="0" i="0">
                          <a:effectLst/>
                          <a:latin typeface="Museo Sans 300" panose="02000000000000000000"/>
                        </a:rPr>
                        <a:t>33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BR" sz="1200" b="0" i="0">
                          <a:effectLst/>
                          <a:latin typeface="Museo Sans 300" panose="02000000000000000000"/>
                        </a:rPr>
                        <a:t>23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BR" sz="1200" b="0" i="0">
                          <a:effectLst/>
                          <a:latin typeface="Museo Sans 300" panose="02000000000000000000"/>
                        </a:rPr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BR" sz="1200" b="0" i="0">
                          <a:effectLst/>
                          <a:latin typeface="Museo Sans 300" panose="02000000000000000000"/>
                        </a:rPr>
                        <a:t>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BR" sz="1200" b="1" i="0">
                          <a:solidFill>
                            <a:srgbClr val="F0F2F6"/>
                          </a:solidFill>
                          <a:effectLst/>
                          <a:latin typeface="Museo Sans 300" panose="02000000000000000000"/>
                        </a:rPr>
                        <a:t>128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274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1673207"/>
                  </a:ext>
                </a:extLst>
              </a:tr>
              <a:tr h="873073"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BR" sz="1200" b="1" i="0">
                          <a:effectLst/>
                          <a:latin typeface="Museo Sans 300" panose="02000000000000000000"/>
                        </a:rPr>
                        <a:t>Dias úteis para resolução (média)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1.7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1.5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4.0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1.0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BR" sz="1200" b="1">
                          <a:solidFill>
                            <a:srgbClr val="F0F2F6"/>
                          </a:solidFill>
                          <a:effectLst/>
                          <a:latin typeface="Museo Sans 300"/>
                        </a:rPr>
                        <a:t>1.8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274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178214"/>
                  </a:ext>
                </a:extLst>
              </a:tr>
            </a:tbl>
          </a:graphicData>
        </a:graphic>
      </p:graphicFrame>
      <p:sp>
        <p:nvSpPr>
          <p:cNvPr id="8" name="Espaço Reservado para Texto 16">
            <a:extLst>
              <a:ext uri="{FF2B5EF4-FFF2-40B4-BE49-F238E27FC236}">
                <a16:creationId xmlns:a16="http://schemas.microsoft.com/office/drawing/2014/main" id="{D1C24085-A235-A9BB-C341-4712700411CE}"/>
              </a:ext>
            </a:extLst>
          </p:cNvPr>
          <p:cNvSpPr txBox="1">
            <a:spLocks/>
          </p:cNvSpPr>
          <p:nvPr/>
        </p:nvSpPr>
        <p:spPr>
          <a:xfrm>
            <a:off x="684037" y="971045"/>
            <a:ext cx="4140200" cy="888235"/>
          </a:xfrm>
          <a:prstGeom prst="rect">
            <a:avLst/>
          </a:prstGeom>
        </p:spPr>
        <p:txBody>
          <a:bodyPr lIns="36000" rIns="3600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i="0" kern="1200" spc="-150">
                <a:solidFill>
                  <a:schemeClr val="tx1"/>
                </a:solidFill>
                <a:latin typeface="Museo Sans 700" panose="02000000000000000000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/>
              <a:t>Síntese de atendimentos</a:t>
            </a:r>
            <a:br>
              <a:rPr lang="pt-BR">
                <a:solidFill>
                  <a:srgbClr val="5274FF"/>
                </a:solidFill>
              </a:rPr>
            </a:br>
            <a:r>
              <a:rPr lang="pt-BR">
                <a:solidFill>
                  <a:srgbClr val="5274FF"/>
                </a:solidFill>
              </a:rPr>
              <a:t>Telefone (0800)</a:t>
            </a:r>
            <a:endParaRPr lang="pt-BR"/>
          </a:p>
        </p:txBody>
      </p:sp>
      <p:sp>
        <p:nvSpPr>
          <p:cNvPr id="9" name="Espaço Reservado para Texto 16">
            <a:extLst>
              <a:ext uri="{FF2B5EF4-FFF2-40B4-BE49-F238E27FC236}">
                <a16:creationId xmlns:a16="http://schemas.microsoft.com/office/drawing/2014/main" id="{7F758C59-AA10-79A5-FFF3-D1F43E169971}"/>
              </a:ext>
            </a:extLst>
          </p:cNvPr>
          <p:cNvSpPr txBox="1">
            <a:spLocks/>
          </p:cNvSpPr>
          <p:nvPr/>
        </p:nvSpPr>
        <p:spPr>
          <a:xfrm>
            <a:off x="695323" y="1905091"/>
            <a:ext cx="4140202" cy="304843"/>
          </a:xfrm>
          <a:prstGeom prst="rect">
            <a:avLst/>
          </a:prstGeom>
        </p:spPr>
        <p:txBody>
          <a:bodyPr lIns="0" r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i="0" kern="1200">
                <a:solidFill>
                  <a:srgbClr val="55565E"/>
                </a:solidFill>
                <a:latin typeface="Museo Sans 700" panose="02000000000000000000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/>
              <a:t>Pontos Observados:</a:t>
            </a:r>
          </a:p>
        </p:txBody>
      </p:sp>
      <p:sp>
        <p:nvSpPr>
          <p:cNvPr id="10" name="Espaço Reservado para Texto 16">
            <a:extLst>
              <a:ext uri="{FF2B5EF4-FFF2-40B4-BE49-F238E27FC236}">
                <a16:creationId xmlns:a16="http://schemas.microsoft.com/office/drawing/2014/main" id="{4DA17775-DABF-573A-F3CD-D25C9B540082}"/>
              </a:ext>
            </a:extLst>
          </p:cNvPr>
          <p:cNvSpPr txBox="1">
            <a:spLocks/>
          </p:cNvSpPr>
          <p:nvPr/>
        </p:nvSpPr>
        <p:spPr>
          <a:xfrm>
            <a:off x="695323" y="2866901"/>
            <a:ext cx="4140202" cy="2661063"/>
          </a:xfrm>
          <a:prstGeom prst="rect">
            <a:avLst/>
          </a:prstGeom>
        </p:spPr>
        <p:txBody>
          <a:bodyPr lIns="0" r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0" i="0" kern="1200">
                <a:solidFill>
                  <a:srgbClr val="55565E"/>
                </a:solidFill>
                <a:latin typeface="Museo Sans 300" panose="02000000000000000000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Blip>
                <a:blip r:embed="rId3"/>
              </a:buBlip>
            </a:pPr>
            <a:endParaRPr lang="pt-BR"/>
          </a:p>
        </p:txBody>
      </p:sp>
      <p:sp>
        <p:nvSpPr>
          <p:cNvPr id="12" name="Espaço Reservado para Texto 6">
            <a:extLst>
              <a:ext uri="{FF2B5EF4-FFF2-40B4-BE49-F238E27FC236}">
                <a16:creationId xmlns:a16="http://schemas.microsoft.com/office/drawing/2014/main" id="{C80148ED-E834-CC41-2CDD-FAD721A35F65}"/>
              </a:ext>
            </a:extLst>
          </p:cNvPr>
          <p:cNvSpPr txBox="1">
            <a:spLocks/>
          </p:cNvSpPr>
          <p:nvPr/>
        </p:nvSpPr>
        <p:spPr>
          <a:xfrm>
            <a:off x="494225" y="2238904"/>
            <a:ext cx="4779717" cy="2661063"/>
          </a:xfrm>
          <a:prstGeom prst="rect">
            <a:avLst/>
          </a:prstGeom>
        </p:spPr>
        <p:txBody>
          <a:bodyPr lIns="216000" tIns="45720" rIns="108000" bIns="45720" anchor="t"/>
          <a:lstStyle>
            <a:lvl1pPr marL="269875" indent="-269875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120000"/>
              <a:buFontTx/>
              <a:buBlip>
                <a:blip r:embed="rId4"/>
              </a:buBlip>
              <a:tabLst/>
              <a:defRPr sz="1400" b="0" i="0" kern="1200">
                <a:solidFill>
                  <a:schemeClr val="tx2"/>
                </a:solidFill>
                <a:latin typeface="Museo Sans 300" panose="02000000000000000000" pitchFamily="2" charset="77"/>
                <a:ea typeface="+mn-ea"/>
                <a:cs typeface="+mn-cs"/>
              </a:defRPr>
            </a:lvl1pPr>
            <a:lvl2pPr marL="762000" indent="-3048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120000"/>
              <a:buFontTx/>
              <a:buBlip>
                <a:blip r:embed="rId4"/>
              </a:buBlip>
              <a:tabLst>
                <a:tab pos="746125" algn="l"/>
              </a:tabLst>
              <a:defRPr sz="1400" b="0" i="0" kern="1200">
                <a:solidFill>
                  <a:schemeClr val="tx2"/>
                </a:solidFill>
                <a:latin typeface="Museo Sans 300" panose="02000000000000000000" pitchFamily="2" charset="77"/>
                <a:ea typeface="+mn-ea"/>
                <a:cs typeface="+mn-cs"/>
              </a:defRPr>
            </a:lvl2pPr>
            <a:lvl3pPr marL="1206500" indent="-2921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120000"/>
              <a:buFontTx/>
              <a:buBlip>
                <a:blip r:embed="rId4"/>
              </a:buBlip>
              <a:tabLst/>
              <a:defRPr sz="1400" b="0" i="0" kern="1200">
                <a:solidFill>
                  <a:schemeClr val="tx2"/>
                </a:solidFill>
                <a:latin typeface="Museo Sans 300" panose="02000000000000000000" pitchFamily="2" charset="77"/>
                <a:ea typeface="+mn-ea"/>
                <a:cs typeface="+mn-cs"/>
              </a:defRPr>
            </a:lvl3pPr>
            <a:lvl4pPr marL="1651000" indent="-2794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120000"/>
              <a:buFontTx/>
              <a:buBlip>
                <a:blip r:embed="rId4"/>
              </a:buBlip>
              <a:tabLst/>
              <a:defRPr sz="1400" b="0" i="0" kern="1200">
                <a:solidFill>
                  <a:schemeClr val="tx2"/>
                </a:solidFill>
                <a:latin typeface="Museo Sans 300" panose="02000000000000000000" pitchFamily="2" charset="77"/>
                <a:ea typeface="+mn-ea"/>
                <a:cs typeface="+mn-cs"/>
              </a:defRPr>
            </a:lvl4pPr>
            <a:lvl5pPr marL="2095500" indent="-2667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120000"/>
              <a:buFontTx/>
              <a:buBlip>
                <a:blip r:embed="rId4"/>
              </a:buBlip>
              <a:tabLst/>
              <a:defRPr sz="1400" b="0" i="0" kern="1200">
                <a:solidFill>
                  <a:schemeClr val="tx2"/>
                </a:solidFill>
                <a:latin typeface="Museo Sans 300" panose="02000000000000000000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300">
                <a:latin typeface="Museo Sans 300"/>
              </a:rPr>
              <a:t>A média mensal de demandas tratadas pelo canal de </a:t>
            </a:r>
            <a:r>
              <a:rPr lang="pt-BR" sz="1300">
                <a:solidFill>
                  <a:srgbClr val="5274FF"/>
                </a:solidFill>
                <a:latin typeface="Museo Sans 300"/>
              </a:rPr>
              <a:t>Telefone (0800)</a:t>
            </a:r>
            <a:r>
              <a:rPr lang="pt-BR" sz="1300">
                <a:latin typeface="Museo Sans 300"/>
              </a:rPr>
              <a:t> diminuiu </a:t>
            </a:r>
            <a:r>
              <a:rPr lang="pt-BR" sz="1300" b="1">
                <a:solidFill>
                  <a:schemeClr val="tx1"/>
                </a:solidFill>
                <a:latin typeface="Museo Sans 300"/>
              </a:rPr>
              <a:t>16%</a:t>
            </a:r>
            <a:r>
              <a:rPr lang="pt-BR" sz="1300">
                <a:solidFill>
                  <a:schemeClr val="tx1"/>
                </a:solidFill>
                <a:latin typeface="Museo Sans 300"/>
              </a:rPr>
              <a:t> </a:t>
            </a:r>
            <a:r>
              <a:rPr lang="pt-BR" sz="1300">
                <a:solidFill>
                  <a:srgbClr val="4E5D72"/>
                </a:solidFill>
                <a:latin typeface="Museo Sans 300"/>
              </a:rPr>
              <a:t>entre o 1º Sem/23 e o 2º Sem/23.</a:t>
            </a:r>
          </a:p>
          <a:p>
            <a:r>
              <a:rPr lang="pt-BR" sz="1300">
                <a:latin typeface="Museo Sans 300"/>
              </a:rPr>
              <a:t>A resolução das demandas se deu, em média, em </a:t>
            </a:r>
            <a:r>
              <a:rPr lang="pt-BR" sz="1300" b="1">
                <a:solidFill>
                  <a:srgbClr val="4E5D72"/>
                </a:solidFill>
                <a:latin typeface="Museo Sans 300"/>
              </a:rPr>
              <a:t>1,0</a:t>
            </a:r>
            <a:r>
              <a:rPr lang="pt-BR" sz="1300" b="1">
                <a:latin typeface="Museo Sans 300"/>
              </a:rPr>
              <a:t> </a:t>
            </a:r>
            <a:r>
              <a:rPr lang="pt-BR" sz="1300" b="1" err="1">
                <a:latin typeface="Museo Sans 300"/>
              </a:rPr>
              <a:t>d.u</a:t>
            </a:r>
            <a:r>
              <a:rPr lang="pt-BR" sz="1300" i="1">
                <a:latin typeface="Museo Sans 300"/>
              </a:rPr>
              <a:t> </a:t>
            </a:r>
            <a:r>
              <a:rPr lang="pt-BR" sz="1300">
                <a:latin typeface="Museo Sans 300"/>
              </a:rPr>
              <a:t>no 1º Sem/23 e em </a:t>
            </a:r>
            <a:r>
              <a:rPr lang="pt-BR" sz="1300" b="1">
                <a:solidFill>
                  <a:srgbClr val="4E5D72"/>
                </a:solidFill>
                <a:latin typeface="Museo Sans 300"/>
              </a:rPr>
              <a:t>1,8</a:t>
            </a:r>
            <a:r>
              <a:rPr lang="pt-BR" sz="1300" b="1">
                <a:latin typeface="Museo Sans 300"/>
              </a:rPr>
              <a:t> </a:t>
            </a:r>
            <a:r>
              <a:rPr lang="pt-BR" sz="1300" b="1" err="1">
                <a:latin typeface="Museo Sans 300"/>
              </a:rPr>
              <a:t>d.u</a:t>
            </a:r>
            <a:r>
              <a:rPr lang="pt-BR" sz="1300" i="1">
                <a:latin typeface="Museo Sans 300"/>
              </a:rPr>
              <a:t> </a:t>
            </a:r>
            <a:r>
              <a:rPr lang="pt-BR" sz="1300">
                <a:latin typeface="Museo Sans 300"/>
              </a:rPr>
              <a:t>no 2º Sem/23. </a:t>
            </a:r>
          </a:p>
          <a:p>
            <a:r>
              <a:rPr lang="pt-BR" sz="1300">
                <a:latin typeface="Museo Sans 300"/>
              </a:rPr>
              <a:t>O aumento do prazo de resolução </a:t>
            </a:r>
            <a:r>
              <a:rPr lang="pt-BR" sz="1300" b="1">
                <a:solidFill>
                  <a:schemeClr val="tx1"/>
                </a:solidFill>
                <a:latin typeface="Museo Sans 300"/>
              </a:rPr>
              <a:t>(80%) </a:t>
            </a:r>
            <a:r>
              <a:rPr lang="pt-BR" sz="1300">
                <a:latin typeface="Museo Sans 300"/>
              </a:rPr>
              <a:t>se deve ao nível de complexidade das demandas atendidas no período em questão.</a:t>
            </a:r>
            <a:endParaRPr lang="pt-BR" sz="1300"/>
          </a:p>
          <a:p>
            <a:r>
              <a:rPr lang="pt-BR" sz="1300">
                <a:latin typeface="Museo Sans 300"/>
              </a:rPr>
              <a:t>Ainda assim, a média se manteve abaixo do prazo regulamentar de </a:t>
            </a:r>
            <a:r>
              <a:rPr lang="pt-BR" sz="1300">
                <a:solidFill>
                  <a:srgbClr val="5274FF"/>
                </a:solidFill>
                <a:latin typeface="Museo Sans 300"/>
              </a:rPr>
              <a:t>10 dias úteis.</a:t>
            </a: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6A212322-B8BF-59C7-C0F0-FAC3E49AB2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6802162"/>
              </p:ext>
            </p:extLst>
          </p:nvPr>
        </p:nvGraphicFramePr>
        <p:xfrm>
          <a:off x="6929309" y="3901506"/>
          <a:ext cx="4857866" cy="154294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92049">
                  <a:extLst>
                    <a:ext uri="{9D8B030D-6E8A-4147-A177-3AD203B41FA5}">
                      <a16:colId xmlns:a16="http://schemas.microsoft.com/office/drawing/2014/main" val="1951601429"/>
                    </a:ext>
                  </a:extLst>
                </a:gridCol>
                <a:gridCol w="533216">
                  <a:extLst>
                    <a:ext uri="{9D8B030D-6E8A-4147-A177-3AD203B41FA5}">
                      <a16:colId xmlns:a16="http://schemas.microsoft.com/office/drawing/2014/main" val="562722825"/>
                    </a:ext>
                  </a:extLst>
                </a:gridCol>
                <a:gridCol w="533216">
                  <a:extLst>
                    <a:ext uri="{9D8B030D-6E8A-4147-A177-3AD203B41FA5}">
                      <a16:colId xmlns:a16="http://schemas.microsoft.com/office/drawing/2014/main" val="2503134852"/>
                    </a:ext>
                  </a:extLst>
                </a:gridCol>
                <a:gridCol w="533216">
                  <a:extLst>
                    <a:ext uri="{9D8B030D-6E8A-4147-A177-3AD203B41FA5}">
                      <a16:colId xmlns:a16="http://schemas.microsoft.com/office/drawing/2014/main" val="834795633"/>
                    </a:ext>
                  </a:extLst>
                </a:gridCol>
                <a:gridCol w="533216">
                  <a:extLst>
                    <a:ext uri="{9D8B030D-6E8A-4147-A177-3AD203B41FA5}">
                      <a16:colId xmlns:a16="http://schemas.microsoft.com/office/drawing/2014/main" val="1257927719"/>
                    </a:ext>
                  </a:extLst>
                </a:gridCol>
                <a:gridCol w="533216">
                  <a:extLst>
                    <a:ext uri="{9D8B030D-6E8A-4147-A177-3AD203B41FA5}">
                      <a16:colId xmlns:a16="http://schemas.microsoft.com/office/drawing/2014/main" val="1971987978"/>
                    </a:ext>
                  </a:extLst>
                </a:gridCol>
                <a:gridCol w="533216">
                  <a:extLst>
                    <a:ext uri="{9D8B030D-6E8A-4147-A177-3AD203B41FA5}">
                      <a16:colId xmlns:a16="http://schemas.microsoft.com/office/drawing/2014/main" val="6666448"/>
                    </a:ext>
                  </a:extLst>
                </a:gridCol>
                <a:gridCol w="666521">
                  <a:extLst>
                    <a:ext uri="{9D8B030D-6E8A-4147-A177-3AD203B41FA5}">
                      <a16:colId xmlns:a16="http://schemas.microsoft.com/office/drawing/2014/main" val="2736759574"/>
                    </a:ext>
                  </a:extLst>
                </a:gridCol>
              </a:tblGrid>
              <a:tr h="346389">
                <a:tc>
                  <a:txBody>
                    <a:bodyPr/>
                    <a:lstStyle/>
                    <a:p>
                      <a:pPr algn="ctr" rtl="0" fontAlgn="base">
                        <a:lnSpc>
                          <a:spcPct val="100000"/>
                        </a:lnSpc>
                      </a:pPr>
                      <a:r>
                        <a:rPr lang="pt-BR" sz="900" b="1" i="0">
                          <a:solidFill>
                            <a:schemeClr val="tx1"/>
                          </a:solidFill>
                          <a:effectLst/>
                          <a:latin typeface="Museo Sans 300" panose="02000000000000000000"/>
                        </a:rPr>
                        <a:t>1º Sem. 2023:</a:t>
                      </a:r>
                    </a:p>
                  </a:txBody>
                  <a:tcPr marL="69667" marR="69667" marT="34834" marB="3483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ct val="100000"/>
                        </a:lnSpc>
                      </a:pPr>
                      <a:r>
                        <a:rPr lang="pt-BR" sz="900" b="1" i="0">
                          <a:solidFill>
                            <a:schemeClr val="bg1"/>
                          </a:solidFill>
                          <a:effectLst/>
                          <a:latin typeface="Museo Sans 700" panose="02000000000000000000" pitchFamily="2" charset="77"/>
                        </a:rPr>
                        <a:t>Jan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274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ct val="100000"/>
                        </a:lnSpc>
                      </a:pPr>
                      <a:r>
                        <a:rPr lang="pt-BR" sz="900" b="1" i="0" err="1">
                          <a:solidFill>
                            <a:schemeClr val="bg1"/>
                          </a:solidFill>
                          <a:effectLst/>
                          <a:latin typeface="Museo Sans 700" panose="02000000000000000000" pitchFamily="2" charset="77"/>
                        </a:rPr>
                        <a:t>Fev</a:t>
                      </a:r>
                      <a:endParaRPr lang="pt-BR" sz="900" b="1" i="0">
                        <a:solidFill>
                          <a:schemeClr val="bg1"/>
                        </a:solidFill>
                        <a:effectLst/>
                        <a:latin typeface="Museo Sans 700" panose="02000000000000000000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274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ct val="100000"/>
                        </a:lnSpc>
                      </a:pPr>
                      <a:r>
                        <a:rPr lang="pt-BR" sz="900" b="1" i="0">
                          <a:solidFill>
                            <a:schemeClr val="bg1"/>
                          </a:solidFill>
                          <a:effectLst/>
                          <a:latin typeface="Museo Sans 700" panose="02000000000000000000" pitchFamily="2" charset="77"/>
                        </a:rPr>
                        <a:t>Mar 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274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ct val="100000"/>
                        </a:lnSpc>
                      </a:pPr>
                      <a:r>
                        <a:rPr lang="pt-BR" sz="900" b="1" i="0" err="1">
                          <a:solidFill>
                            <a:schemeClr val="bg1"/>
                          </a:solidFill>
                          <a:effectLst/>
                          <a:latin typeface="Museo Sans 700" panose="02000000000000000000" pitchFamily="2" charset="77"/>
                        </a:rPr>
                        <a:t>Abr</a:t>
                      </a:r>
                      <a:r>
                        <a:rPr lang="pt-BR" sz="900" b="1" i="0">
                          <a:solidFill>
                            <a:schemeClr val="bg1"/>
                          </a:solidFill>
                          <a:effectLst/>
                          <a:latin typeface="Museo Sans 700" panose="02000000000000000000" pitchFamily="2" charset="77"/>
                        </a:rPr>
                        <a:t> 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274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ct val="100000"/>
                        </a:lnSpc>
                      </a:pPr>
                      <a:r>
                        <a:rPr lang="pt-BR" sz="900" b="1" i="0">
                          <a:solidFill>
                            <a:schemeClr val="bg1"/>
                          </a:solidFill>
                          <a:effectLst/>
                          <a:latin typeface="Museo Sans 700" panose="02000000000000000000" pitchFamily="2" charset="77"/>
                        </a:rPr>
                        <a:t>Mai 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274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ct val="100000"/>
                        </a:lnSpc>
                      </a:pPr>
                      <a:r>
                        <a:rPr lang="pt-BR" sz="900" b="1" i="0" err="1">
                          <a:solidFill>
                            <a:schemeClr val="bg1"/>
                          </a:solidFill>
                          <a:effectLst/>
                          <a:latin typeface="Museo Sans 700" panose="02000000000000000000" pitchFamily="2" charset="77"/>
                        </a:rPr>
                        <a:t>Jun</a:t>
                      </a:r>
                      <a:r>
                        <a:rPr lang="pt-BR" sz="900" b="1" i="0">
                          <a:solidFill>
                            <a:schemeClr val="bg1"/>
                          </a:solidFill>
                          <a:effectLst/>
                          <a:latin typeface="Museo Sans 700" panose="02000000000000000000" pitchFamily="2" charset="77"/>
                        </a:rPr>
                        <a:t> 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274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ct val="100000"/>
                        </a:lnSpc>
                      </a:pPr>
                      <a:r>
                        <a:rPr lang="pt-BR" sz="900" b="1" i="0">
                          <a:solidFill>
                            <a:schemeClr val="bg1"/>
                          </a:solidFill>
                          <a:effectLst/>
                          <a:latin typeface="Museo Sans 700" panose="02000000000000000000" pitchFamily="2" charset="77"/>
                        </a:rPr>
                        <a:t>Sem.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274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0005249"/>
                  </a:ext>
                </a:extLst>
              </a:tr>
              <a:tr h="574649"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BR" sz="900" b="1" i="0">
                          <a:effectLst/>
                          <a:latin typeface="Museo Sans 300" panose="02000000000000000000"/>
                        </a:rPr>
                        <a:t>Nº de Atendimentos:</a:t>
                      </a:r>
                    </a:p>
                  </a:txBody>
                  <a:tcPr marL="69667" marR="69667" marT="34834" marB="3483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BR" sz="1000" b="0" i="0">
                          <a:effectLst/>
                          <a:latin typeface="Museo Sans 300" panose="02000000000000000000"/>
                        </a:rPr>
                        <a:t>39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BR" sz="1000" b="0" i="0">
                          <a:effectLst/>
                          <a:latin typeface="Museo Sans 300" panose="02000000000000000000"/>
                        </a:rPr>
                        <a:t>55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BR" sz="1000" b="0" i="0">
                          <a:effectLst/>
                          <a:latin typeface="Museo Sans 300" panose="02000000000000000000"/>
                        </a:rPr>
                        <a:t>36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BR" sz="1000" b="0" i="0">
                          <a:effectLst/>
                          <a:latin typeface="Museo Sans 300" panose="02000000000000000000"/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BR" sz="1000" b="0" i="0">
                          <a:effectLst/>
                          <a:latin typeface="Museo Sans 300" panose="02000000000000000000"/>
                        </a:rPr>
                        <a:t>1 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BR" sz="1000" b="0" i="0">
                          <a:effectLst/>
                          <a:latin typeface="Museo Sans 300" panose="02000000000000000000"/>
                        </a:rPr>
                        <a:t>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BR" sz="1000" b="1" i="0">
                          <a:solidFill>
                            <a:schemeClr val="tx1"/>
                          </a:solidFill>
                          <a:effectLst/>
                          <a:latin typeface="Museo Sans 300" panose="02000000000000000000"/>
                        </a:rPr>
                        <a:t>149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2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1673207"/>
                  </a:ext>
                </a:extLst>
              </a:tr>
              <a:tr h="621911"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BR" sz="900" b="1" i="0">
                          <a:effectLst/>
                          <a:latin typeface="Museo Sans 300" panose="02000000000000000000"/>
                        </a:rPr>
                        <a:t>Dias úteis para resolução (média)</a:t>
                      </a:r>
                    </a:p>
                  </a:txBody>
                  <a:tcPr marL="69667" marR="69667" marT="34834" marB="3483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Museo Sans 300" panose="02000000000000000000"/>
                        </a:rPr>
                        <a:t>1.0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Museo Sans 300" panose="02000000000000000000"/>
                        </a:rPr>
                        <a:t>1.0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Museo Sans 300" panose="02000000000000000000"/>
                        </a:rPr>
                        <a:t>2.1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Museo Sans 300" panose="02000000000000000000"/>
                        </a:rPr>
                        <a:t>1.0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Museo Sans 300" panose="02000000000000000000"/>
                        </a:rPr>
                        <a:t>1.0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Museo Sans 300" panose="02000000000000000000"/>
                        </a:rPr>
                        <a:t>0.0</a:t>
                      </a:r>
                    </a:p>
                  </a:txBody>
                  <a:tcPr marL="9525" marR="9525" marT="9525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BR" sz="1000" b="1">
                          <a:solidFill>
                            <a:schemeClr val="tx1"/>
                          </a:solidFill>
                          <a:effectLst/>
                          <a:latin typeface="Museo Sans 300"/>
                        </a:rPr>
                        <a:t>1.0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178214"/>
                  </a:ext>
                </a:extLst>
              </a:tr>
            </a:tbl>
          </a:graphicData>
        </a:graphic>
      </p:graphicFrame>
      <p:graphicFrame>
        <p:nvGraphicFramePr>
          <p:cNvPr id="15" name="Tabela 14">
            <a:extLst>
              <a:ext uri="{FF2B5EF4-FFF2-40B4-BE49-F238E27FC236}">
                <a16:creationId xmlns:a16="http://schemas.microsoft.com/office/drawing/2014/main" id="{D1620C71-2274-D13B-1D2B-5751F9CCC3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1503779"/>
              </p:ext>
            </p:extLst>
          </p:nvPr>
        </p:nvGraphicFramePr>
        <p:xfrm>
          <a:off x="695323" y="4928937"/>
          <a:ext cx="4578620" cy="135783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52605">
                  <a:extLst>
                    <a:ext uri="{9D8B030D-6E8A-4147-A177-3AD203B41FA5}">
                      <a16:colId xmlns:a16="http://schemas.microsoft.com/office/drawing/2014/main" val="1951601429"/>
                    </a:ext>
                  </a:extLst>
                </a:gridCol>
                <a:gridCol w="942005">
                  <a:extLst>
                    <a:ext uri="{9D8B030D-6E8A-4147-A177-3AD203B41FA5}">
                      <a16:colId xmlns:a16="http://schemas.microsoft.com/office/drawing/2014/main" val="562722825"/>
                    </a:ext>
                  </a:extLst>
                </a:gridCol>
                <a:gridCol w="942005">
                  <a:extLst>
                    <a:ext uri="{9D8B030D-6E8A-4147-A177-3AD203B41FA5}">
                      <a16:colId xmlns:a16="http://schemas.microsoft.com/office/drawing/2014/main" val="2503134852"/>
                    </a:ext>
                  </a:extLst>
                </a:gridCol>
                <a:gridCol w="942005">
                  <a:extLst>
                    <a:ext uri="{9D8B030D-6E8A-4147-A177-3AD203B41FA5}">
                      <a16:colId xmlns:a16="http://schemas.microsoft.com/office/drawing/2014/main" val="834795633"/>
                    </a:ext>
                  </a:extLst>
                </a:gridCol>
              </a:tblGrid>
              <a:tr h="425414">
                <a:tc>
                  <a:txBody>
                    <a:bodyPr/>
                    <a:lstStyle/>
                    <a:p>
                      <a:pPr algn="ctr" rtl="0" fontAlgn="base">
                        <a:lnSpc>
                          <a:spcPct val="100000"/>
                        </a:lnSpc>
                      </a:pPr>
                      <a:endParaRPr lang="pt-BR" sz="900" b="1" i="0">
                        <a:solidFill>
                          <a:schemeClr val="tx1"/>
                        </a:solidFill>
                        <a:effectLst/>
                        <a:latin typeface="Museo Sans 300" panose="02000000000000000000"/>
                      </a:endParaRPr>
                    </a:p>
                  </a:txBody>
                  <a:tcPr marL="60191" marR="60191" marT="30096" marB="3009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ct val="100000"/>
                        </a:lnSpc>
                      </a:pPr>
                      <a:r>
                        <a:rPr lang="pt-BR" sz="900" b="1" i="0">
                          <a:solidFill>
                            <a:schemeClr val="bg1"/>
                          </a:solidFill>
                          <a:effectLst/>
                          <a:latin typeface="Museo Sans 300" panose="02000000000000000000"/>
                        </a:rPr>
                        <a:t>1º Sem./23</a:t>
                      </a:r>
                    </a:p>
                  </a:txBody>
                  <a:tcPr marL="60191" marR="60191" marT="30096" marB="3009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274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ct val="100000"/>
                        </a:lnSpc>
                      </a:pPr>
                      <a:r>
                        <a:rPr lang="pt-BR" sz="900" b="1" i="0">
                          <a:solidFill>
                            <a:schemeClr val="bg1"/>
                          </a:solidFill>
                          <a:effectLst/>
                          <a:latin typeface="Museo Sans 300" panose="02000000000000000000"/>
                        </a:rPr>
                        <a:t>2º Sem./23</a:t>
                      </a:r>
                    </a:p>
                  </a:txBody>
                  <a:tcPr marL="60191" marR="60191" marT="30096" marB="3009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274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ct val="100000"/>
                        </a:lnSpc>
                      </a:pPr>
                      <a:r>
                        <a:rPr lang="pt-BR" sz="900" b="1" i="0">
                          <a:solidFill>
                            <a:schemeClr val="bg1"/>
                          </a:solidFill>
                          <a:effectLst/>
                          <a:latin typeface="Museo Sans 300" panose="02000000000000000000"/>
                        </a:rPr>
                        <a:t>%</a:t>
                      </a:r>
                    </a:p>
                  </a:txBody>
                  <a:tcPr marL="60191" marR="60191" marT="30096" marB="3009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274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0005249"/>
                  </a:ext>
                </a:extLst>
              </a:tr>
              <a:tr h="447795"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BR" sz="900" b="1" i="0">
                          <a:effectLst/>
                          <a:latin typeface="Museo Sans 300" panose="02000000000000000000"/>
                        </a:rPr>
                        <a:t>Nº de Atendimentos:</a:t>
                      </a:r>
                    </a:p>
                  </a:txBody>
                  <a:tcPr marL="60191" marR="60191" marT="30096" marB="3009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BR" sz="900" b="0" i="0">
                          <a:effectLst/>
                          <a:latin typeface="Museo Sans 300" panose="02000000000000000000"/>
                        </a:rPr>
                        <a:t>149</a:t>
                      </a:r>
                    </a:p>
                  </a:txBody>
                  <a:tcPr marL="60191" marR="60191" marT="30096" marB="3009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BR" sz="900" b="1" i="0">
                          <a:solidFill>
                            <a:srgbClr val="F0F2F6"/>
                          </a:solidFill>
                          <a:effectLst/>
                          <a:latin typeface="Museo Sans 300" panose="02000000000000000000"/>
                        </a:rPr>
                        <a:t>128</a:t>
                      </a:r>
                    </a:p>
                  </a:txBody>
                  <a:tcPr marL="60191" marR="60191" marT="30096" marB="3009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274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BR" sz="900" b="0" i="0">
                          <a:solidFill>
                            <a:srgbClr val="5274FF"/>
                          </a:solidFill>
                          <a:effectLst/>
                          <a:latin typeface="Museo Sans 300" panose="02000000000000000000"/>
                        </a:rPr>
                        <a:t>-16</a:t>
                      </a:r>
                    </a:p>
                  </a:txBody>
                  <a:tcPr marL="60191" marR="60191" marT="30096" marB="3009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2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1673207"/>
                  </a:ext>
                </a:extLst>
              </a:tr>
              <a:tr h="484624"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BR" sz="900" b="1" i="0">
                          <a:effectLst/>
                          <a:latin typeface="Museo Sans 300" panose="02000000000000000000"/>
                        </a:rPr>
                        <a:t>Dias úteis para resolução (média)</a:t>
                      </a:r>
                    </a:p>
                  </a:txBody>
                  <a:tcPr marL="60191" marR="60191" marT="30096" marB="3009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BR" sz="900">
                          <a:effectLst/>
                          <a:latin typeface="Museo Sans 300"/>
                        </a:rPr>
                        <a:t>1.0</a:t>
                      </a:r>
                    </a:p>
                  </a:txBody>
                  <a:tcPr marL="67435" marR="67435" marT="33718" marB="3371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BR" sz="900" b="1">
                          <a:solidFill>
                            <a:srgbClr val="F0F2F6"/>
                          </a:solidFill>
                          <a:effectLst/>
                          <a:latin typeface="Museo Sans 300"/>
                        </a:rPr>
                        <a:t>1.8</a:t>
                      </a:r>
                    </a:p>
                  </a:txBody>
                  <a:tcPr marL="67435" marR="67435" marT="33718" marB="3371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274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BR" sz="900">
                          <a:solidFill>
                            <a:srgbClr val="5274FF"/>
                          </a:solidFill>
                          <a:effectLst/>
                          <a:latin typeface="Museo Sans 300"/>
                        </a:rPr>
                        <a:t>+80</a:t>
                      </a:r>
                    </a:p>
                  </a:txBody>
                  <a:tcPr marL="67435" marR="67435" marT="33718" marB="3371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178214"/>
                  </a:ext>
                </a:extLst>
              </a:tr>
            </a:tbl>
          </a:graphicData>
        </a:graphic>
      </p:graphicFrame>
      <p:pic>
        <p:nvPicPr>
          <p:cNvPr id="3" name="Imagem 2">
            <a:extLst>
              <a:ext uri="{FF2B5EF4-FFF2-40B4-BE49-F238E27FC236}">
                <a16:creationId xmlns:a16="http://schemas.microsoft.com/office/drawing/2014/main" id="{014509BC-044D-3BE1-4656-D2C1E91F1C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87218" y="1354619"/>
            <a:ext cx="385379" cy="385379"/>
          </a:xfrm>
          <a:prstGeom prst="rect">
            <a:avLst/>
          </a:prstGeom>
        </p:spPr>
      </p:pic>
      <p:sp>
        <p:nvSpPr>
          <p:cNvPr id="2" name="Espaço Reservado para Texto 16">
            <a:extLst>
              <a:ext uri="{FF2B5EF4-FFF2-40B4-BE49-F238E27FC236}">
                <a16:creationId xmlns:a16="http://schemas.microsoft.com/office/drawing/2014/main" id="{5DDBEFA0-B1B0-394D-BDEA-CBCC31670F5D}"/>
              </a:ext>
            </a:extLst>
          </p:cNvPr>
          <p:cNvSpPr txBox="1">
            <a:spLocks/>
          </p:cNvSpPr>
          <p:nvPr/>
        </p:nvSpPr>
        <p:spPr>
          <a:xfrm>
            <a:off x="695324" y="678927"/>
            <a:ext cx="4947830" cy="208511"/>
          </a:xfrm>
          <a:prstGeom prst="rect">
            <a:avLst/>
          </a:prstGeom>
        </p:spPr>
        <p:txBody>
          <a:bodyPr lIns="36000" tIns="0" rIns="3600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0" i="0" kern="1200" spc="300">
                <a:solidFill>
                  <a:srgbClr val="55565E"/>
                </a:solidFill>
                <a:latin typeface="Museo Sans 300" panose="02000000000000000000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pt-BR"/>
              <a:t>Relatório - 2º Semestre de 2023- Ouvidoria</a:t>
            </a:r>
            <a:endParaRPr lang="en-US"/>
          </a:p>
        </p:txBody>
      </p:sp>
      <p:sp>
        <p:nvSpPr>
          <p:cNvPr id="4" name="Espaço Reservado para Texto 6">
            <a:extLst>
              <a:ext uri="{FF2B5EF4-FFF2-40B4-BE49-F238E27FC236}">
                <a16:creationId xmlns:a16="http://schemas.microsoft.com/office/drawing/2014/main" id="{39DA4EED-4887-A12B-3536-67AE9E2150D2}"/>
              </a:ext>
            </a:extLst>
          </p:cNvPr>
          <p:cNvSpPr txBox="1">
            <a:spLocks/>
          </p:cNvSpPr>
          <p:nvPr/>
        </p:nvSpPr>
        <p:spPr>
          <a:xfrm>
            <a:off x="6707091" y="3553771"/>
            <a:ext cx="1895766" cy="370824"/>
          </a:xfrm>
          <a:prstGeom prst="rect">
            <a:avLst/>
          </a:prstGeom>
        </p:spPr>
        <p:txBody>
          <a:bodyPr lIns="216000" rIns="108000"/>
          <a:lstStyle>
            <a:lvl1pPr marL="269875" indent="-269875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120000"/>
              <a:buFontTx/>
              <a:buBlip>
                <a:blip r:embed="rId4"/>
              </a:buBlip>
              <a:tabLst/>
              <a:defRPr sz="1400" b="0" i="0" kern="1200">
                <a:solidFill>
                  <a:schemeClr val="tx2"/>
                </a:solidFill>
                <a:latin typeface="Museo Sans 300" panose="02000000000000000000" pitchFamily="2" charset="77"/>
                <a:ea typeface="+mn-ea"/>
                <a:cs typeface="+mn-cs"/>
              </a:defRPr>
            </a:lvl1pPr>
            <a:lvl2pPr marL="762000" indent="-3048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120000"/>
              <a:buFontTx/>
              <a:buBlip>
                <a:blip r:embed="rId4"/>
              </a:buBlip>
              <a:tabLst>
                <a:tab pos="746125" algn="l"/>
              </a:tabLst>
              <a:defRPr sz="1400" b="0" i="0" kern="1200">
                <a:solidFill>
                  <a:schemeClr val="tx2"/>
                </a:solidFill>
                <a:latin typeface="Museo Sans 300" panose="02000000000000000000" pitchFamily="2" charset="77"/>
                <a:ea typeface="+mn-ea"/>
                <a:cs typeface="+mn-cs"/>
              </a:defRPr>
            </a:lvl2pPr>
            <a:lvl3pPr marL="1206500" indent="-2921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120000"/>
              <a:buFontTx/>
              <a:buBlip>
                <a:blip r:embed="rId4"/>
              </a:buBlip>
              <a:tabLst/>
              <a:defRPr sz="1400" b="0" i="0" kern="1200">
                <a:solidFill>
                  <a:schemeClr val="tx2"/>
                </a:solidFill>
                <a:latin typeface="Museo Sans 300" panose="02000000000000000000" pitchFamily="2" charset="77"/>
                <a:ea typeface="+mn-ea"/>
                <a:cs typeface="+mn-cs"/>
              </a:defRPr>
            </a:lvl3pPr>
            <a:lvl4pPr marL="1651000" indent="-2794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120000"/>
              <a:buFontTx/>
              <a:buBlip>
                <a:blip r:embed="rId4"/>
              </a:buBlip>
              <a:tabLst/>
              <a:defRPr sz="1400" b="0" i="0" kern="1200">
                <a:solidFill>
                  <a:schemeClr val="tx2"/>
                </a:solidFill>
                <a:latin typeface="Museo Sans 300" panose="02000000000000000000" pitchFamily="2" charset="77"/>
                <a:ea typeface="+mn-ea"/>
                <a:cs typeface="+mn-cs"/>
              </a:defRPr>
            </a:lvl4pPr>
            <a:lvl5pPr marL="2095500" indent="-2667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120000"/>
              <a:buFontTx/>
              <a:buBlip>
                <a:blip r:embed="rId4"/>
              </a:buBlip>
              <a:tabLst/>
              <a:defRPr sz="1400" b="0" i="0" kern="1200">
                <a:solidFill>
                  <a:schemeClr val="tx2"/>
                </a:solidFill>
                <a:latin typeface="Museo Sans 300" panose="02000000000000000000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/>
              <a:t>Comparativo:</a:t>
            </a:r>
          </a:p>
        </p:txBody>
      </p:sp>
    </p:spTree>
    <p:extLst>
      <p:ext uri="{BB962C8B-B14F-4D97-AF65-F5344CB8AC3E}">
        <p14:creationId xmlns:p14="http://schemas.microsoft.com/office/powerpoint/2010/main" val="13373546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Tabela 21">
            <a:extLst>
              <a:ext uri="{FF2B5EF4-FFF2-40B4-BE49-F238E27FC236}">
                <a16:creationId xmlns:a16="http://schemas.microsoft.com/office/drawing/2014/main" id="{74DA953A-6E59-914D-A017-7B6BD12C51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2701990"/>
              </p:ext>
            </p:extLst>
          </p:nvPr>
        </p:nvGraphicFramePr>
        <p:xfrm>
          <a:off x="5411045" y="1258262"/>
          <a:ext cx="6376130" cy="22724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02101">
                  <a:extLst>
                    <a:ext uri="{9D8B030D-6E8A-4147-A177-3AD203B41FA5}">
                      <a16:colId xmlns:a16="http://schemas.microsoft.com/office/drawing/2014/main" val="1951601429"/>
                    </a:ext>
                  </a:extLst>
                </a:gridCol>
                <a:gridCol w="699866">
                  <a:extLst>
                    <a:ext uri="{9D8B030D-6E8A-4147-A177-3AD203B41FA5}">
                      <a16:colId xmlns:a16="http://schemas.microsoft.com/office/drawing/2014/main" val="562722825"/>
                    </a:ext>
                  </a:extLst>
                </a:gridCol>
                <a:gridCol w="699866">
                  <a:extLst>
                    <a:ext uri="{9D8B030D-6E8A-4147-A177-3AD203B41FA5}">
                      <a16:colId xmlns:a16="http://schemas.microsoft.com/office/drawing/2014/main" val="2503134852"/>
                    </a:ext>
                  </a:extLst>
                </a:gridCol>
                <a:gridCol w="699866">
                  <a:extLst>
                    <a:ext uri="{9D8B030D-6E8A-4147-A177-3AD203B41FA5}">
                      <a16:colId xmlns:a16="http://schemas.microsoft.com/office/drawing/2014/main" val="834795633"/>
                    </a:ext>
                  </a:extLst>
                </a:gridCol>
                <a:gridCol w="699866">
                  <a:extLst>
                    <a:ext uri="{9D8B030D-6E8A-4147-A177-3AD203B41FA5}">
                      <a16:colId xmlns:a16="http://schemas.microsoft.com/office/drawing/2014/main" val="1257927719"/>
                    </a:ext>
                  </a:extLst>
                </a:gridCol>
                <a:gridCol w="699866">
                  <a:extLst>
                    <a:ext uri="{9D8B030D-6E8A-4147-A177-3AD203B41FA5}">
                      <a16:colId xmlns:a16="http://schemas.microsoft.com/office/drawing/2014/main" val="1971987978"/>
                    </a:ext>
                  </a:extLst>
                </a:gridCol>
                <a:gridCol w="699866">
                  <a:extLst>
                    <a:ext uri="{9D8B030D-6E8A-4147-A177-3AD203B41FA5}">
                      <a16:colId xmlns:a16="http://schemas.microsoft.com/office/drawing/2014/main" val="6666448"/>
                    </a:ext>
                  </a:extLst>
                </a:gridCol>
                <a:gridCol w="874833">
                  <a:extLst>
                    <a:ext uri="{9D8B030D-6E8A-4147-A177-3AD203B41FA5}">
                      <a16:colId xmlns:a16="http://schemas.microsoft.com/office/drawing/2014/main" val="2736759574"/>
                    </a:ext>
                  </a:extLst>
                </a:gridCol>
              </a:tblGrid>
              <a:tr h="526274">
                <a:tc>
                  <a:txBody>
                    <a:bodyPr/>
                    <a:lstStyle/>
                    <a:p>
                      <a:pPr algn="ctr" rtl="0" fontAlgn="base">
                        <a:lnSpc>
                          <a:spcPct val="100000"/>
                        </a:lnSpc>
                      </a:pPr>
                      <a:r>
                        <a:rPr lang="pt-BR" sz="1400" b="1" i="0">
                          <a:solidFill>
                            <a:srgbClr val="5274FF"/>
                          </a:solidFill>
                          <a:effectLst/>
                          <a:latin typeface="Museo Sans 300" panose="02000000000000000000"/>
                        </a:rPr>
                        <a:t>2º Sem. 2023: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ct val="100000"/>
                        </a:lnSpc>
                      </a:pPr>
                      <a:r>
                        <a:rPr lang="pt-BR" sz="1200" b="1" i="0">
                          <a:solidFill>
                            <a:schemeClr val="bg1"/>
                          </a:solidFill>
                          <a:effectLst/>
                          <a:latin typeface="Museo Sans 700" panose="02000000000000000000" pitchFamily="2" charset="77"/>
                        </a:rPr>
                        <a:t>Jul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274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ct val="100000"/>
                        </a:lnSpc>
                      </a:pPr>
                      <a:r>
                        <a:rPr lang="pt-BR" sz="1200" b="1" i="0" err="1">
                          <a:solidFill>
                            <a:schemeClr val="bg1"/>
                          </a:solidFill>
                          <a:effectLst/>
                          <a:latin typeface="Museo Sans 700" panose="02000000000000000000" pitchFamily="2" charset="77"/>
                        </a:rPr>
                        <a:t>Ago</a:t>
                      </a:r>
                      <a:endParaRPr lang="pt-BR" sz="1200" b="1" i="0">
                        <a:solidFill>
                          <a:schemeClr val="bg1"/>
                        </a:solidFill>
                        <a:effectLst/>
                        <a:latin typeface="Museo Sans 700" panose="02000000000000000000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274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ct val="100000"/>
                        </a:lnSpc>
                      </a:pPr>
                      <a:r>
                        <a:rPr lang="pt-BR" sz="1200" b="1" i="0">
                          <a:solidFill>
                            <a:schemeClr val="bg1"/>
                          </a:solidFill>
                          <a:effectLst/>
                          <a:latin typeface="Museo Sans 700" panose="02000000000000000000" pitchFamily="2" charset="77"/>
                        </a:rPr>
                        <a:t>Set 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274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ct val="100000"/>
                        </a:lnSpc>
                      </a:pPr>
                      <a:r>
                        <a:rPr lang="pt-BR" sz="1200" b="1" i="0">
                          <a:solidFill>
                            <a:schemeClr val="bg1"/>
                          </a:solidFill>
                          <a:effectLst/>
                          <a:latin typeface="Museo Sans 700" panose="02000000000000000000" pitchFamily="2" charset="77"/>
                        </a:rPr>
                        <a:t>Out 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274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ct val="100000"/>
                        </a:lnSpc>
                      </a:pPr>
                      <a:r>
                        <a:rPr lang="pt-BR" sz="1200" b="1" i="0" err="1">
                          <a:solidFill>
                            <a:schemeClr val="bg1"/>
                          </a:solidFill>
                          <a:effectLst/>
                          <a:latin typeface="Museo Sans 700" panose="02000000000000000000" pitchFamily="2" charset="77"/>
                        </a:rPr>
                        <a:t>Nov</a:t>
                      </a:r>
                      <a:r>
                        <a:rPr lang="pt-BR" sz="1200" b="1" i="0">
                          <a:solidFill>
                            <a:schemeClr val="bg1"/>
                          </a:solidFill>
                          <a:effectLst/>
                          <a:latin typeface="Museo Sans 700" panose="02000000000000000000" pitchFamily="2" charset="77"/>
                        </a:rPr>
                        <a:t> 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274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ct val="100000"/>
                        </a:lnSpc>
                      </a:pPr>
                      <a:r>
                        <a:rPr lang="pt-BR" sz="1200" b="1" i="0">
                          <a:solidFill>
                            <a:schemeClr val="bg1"/>
                          </a:solidFill>
                          <a:effectLst/>
                          <a:latin typeface="Museo Sans 700" panose="02000000000000000000" pitchFamily="2" charset="77"/>
                        </a:rPr>
                        <a:t>Dez 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274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ct val="100000"/>
                        </a:lnSpc>
                      </a:pPr>
                      <a:r>
                        <a:rPr lang="pt-BR" sz="1200" b="1" i="0">
                          <a:solidFill>
                            <a:schemeClr val="bg1"/>
                          </a:solidFill>
                          <a:effectLst/>
                          <a:latin typeface="Museo Sans 700" panose="02000000000000000000" pitchFamily="2" charset="77"/>
                        </a:rPr>
                        <a:t>Sem.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274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0005249"/>
                  </a:ext>
                </a:extLst>
              </a:tr>
              <a:tr h="873073"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BR" sz="1200" b="1" i="0">
                          <a:effectLst/>
                          <a:latin typeface="Museo Sans 300" panose="02000000000000000000"/>
                        </a:rPr>
                        <a:t>Nº de Atendimentos: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BR" sz="1200" b="0" i="0">
                          <a:effectLst/>
                          <a:latin typeface="Museo Sans 300" panose="02000000000000000000"/>
                        </a:rPr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BR" sz="1200" b="0" i="0">
                          <a:effectLst/>
                          <a:latin typeface="Museo Sans 300" panose="02000000000000000000"/>
                        </a:rPr>
                        <a:t>20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BR" sz="1200" b="0" i="0">
                          <a:effectLst/>
                          <a:latin typeface="Museo Sans 300" panose="02000000000000000000"/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BR" sz="1200" b="0" i="0">
                          <a:effectLst/>
                          <a:latin typeface="Museo Sans 300" panose="02000000000000000000"/>
                        </a:rPr>
                        <a:t>27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BR" sz="1200" b="0" i="0">
                          <a:effectLst/>
                          <a:latin typeface="Museo Sans 300" panose="02000000000000000000"/>
                        </a:rPr>
                        <a:t>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BR" sz="1200" b="0" i="0">
                          <a:effectLst/>
                          <a:latin typeface="Museo Sans 300" panose="02000000000000000000"/>
                        </a:rPr>
                        <a:t>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BR" sz="1200" b="1" i="0">
                          <a:solidFill>
                            <a:srgbClr val="F0F2F6"/>
                          </a:solidFill>
                          <a:effectLst/>
                          <a:latin typeface="Museo Sans 300" panose="02000000000000000000"/>
                        </a:rPr>
                        <a:t>118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274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1673207"/>
                  </a:ext>
                </a:extLst>
              </a:tr>
              <a:tr h="873073"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BR" sz="1200" b="1" i="0">
                          <a:effectLst/>
                          <a:latin typeface="Museo Sans 300" panose="02000000000000000000"/>
                        </a:rPr>
                        <a:t>Dias úteis para resolução (média)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BR" sz="1200">
                          <a:effectLst/>
                          <a:latin typeface="Museo Sans 300"/>
                        </a:rPr>
                        <a:t>6.7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BR" sz="1200">
                          <a:effectLst/>
                          <a:latin typeface="Museo Sans 300"/>
                        </a:rPr>
                        <a:t>6.5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BR" sz="1200">
                          <a:effectLst/>
                          <a:latin typeface="Museo Sans 300"/>
                        </a:rPr>
                        <a:t>3.6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BR" sz="1200">
                          <a:effectLst/>
                          <a:latin typeface="Museo Sans 300"/>
                        </a:rPr>
                        <a:t>6.0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BR" sz="1200">
                          <a:effectLst/>
                          <a:latin typeface="Museo Sans 300"/>
                        </a:rPr>
                        <a:t>6.3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BR" sz="1200">
                          <a:effectLst/>
                          <a:latin typeface="Museo Sans 300"/>
                        </a:rPr>
                        <a:t>6.7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BR" sz="1200" b="1">
                          <a:solidFill>
                            <a:srgbClr val="F0F2F6"/>
                          </a:solidFill>
                          <a:effectLst/>
                          <a:latin typeface="Museo Sans 300"/>
                        </a:rPr>
                        <a:t>5.9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274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178214"/>
                  </a:ext>
                </a:extLst>
              </a:tr>
            </a:tbl>
          </a:graphicData>
        </a:graphic>
      </p:graphicFrame>
      <p:sp>
        <p:nvSpPr>
          <p:cNvPr id="8" name="Espaço Reservado para Texto 16">
            <a:extLst>
              <a:ext uri="{FF2B5EF4-FFF2-40B4-BE49-F238E27FC236}">
                <a16:creationId xmlns:a16="http://schemas.microsoft.com/office/drawing/2014/main" id="{D1C24085-A235-A9BB-C341-4712700411CE}"/>
              </a:ext>
            </a:extLst>
          </p:cNvPr>
          <p:cNvSpPr txBox="1">
            <a:spLocks/>
          </p:cNvSpPr>
          <p:nvPr/>
        </p:nvSpPr>
        <p:spPr>
          <a:xfrm>
            <a:off x="668822" y="971045"/>
            <a:ext cx="4140200" cy="888235"/>
          </a:xfrm>
          <a:prstGeom prst="rect">
            <a:avLst/>
          </a:prstGeom>
        </p:spPr>
        <p:txBody>
          <a:bodyPr lIns="36000" rIns="3600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i="0" kern="1200" spc="-150">
                <a:solidFill>
                  <a:schemeClr val="tx1"/>
                </a:solidFill>
                <a:latin typeface="Museo Sans 700" panose="02000000000000000000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/>
              <a:t>Síntese de atendimentos</a:t>
            </a:r>
            <a:br>
              <a:rPr lang="pt-BR"/>
            </a:br>
            <a:r>
              <a:rPr lang="pt-BR">
                <a:solidFill>
                  <a:srgbClr val="5274FF"/>
                </a:solidFill>
              </a:rPr>
              <a:t>Consumidor.gov.br</a:t>
            </a:r>
            <a:endParaRPr lang="pt-BR"/>
          </a:p>
        </p:txBody>
      </p:sp>
      <p:sp>
        <p:nvSpPr>
          <p:cNvPr id="9" name="Espaço Reservado para Texto 16">
            <a:extLst>
              <a:ext uri="{FF2B5EF4-FFF2-40B4-BE49-F238E27FC236}">
                <a16:creationId xmlns:a16="http://schemas.microsoft.com/office/drawing/2014/main" id="{7F758C59-AA10-79A5-FFF3-D1F43E169971}"/>
              </a:ext>
            </a:extLst>
          </p:cNvPr>
          <p:cNvSpPr txBox="1">
            <a:spLocks/>
          </p:cNvSpPr>
          <p:nvPr/>
        </p:nvSpPr>
        <p:spPr>
          <a:xfrm>
            <a:off x="695323" y="1872063"/>
            <a:ext cx="4140202" cy="533605"/>
          </a:xfrm>
          <a:prstGeom prst="rect">
            <a:avLst/>
          </a:prstGeom>
        </p:spPr>
        <p:txBody>
          <a:bodyPr lIns="0" r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i="0" kern="1200">
                <a:solidFill>
                  <a:srgbClr val="55565E"/>
                </a:solidFill>
                <a:latin typeface="Museo Sans 700" panose="02000000000000000000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/>
              <a:t>Pontos Observados:</a:t>
            </a:r>
          </a:p>
        </p:txBody>
      </p:sp>
      <p:sp>
        <p:nvSpPr>
          <p:cNvPr id="10" name="Espaço Reservado para Texto 16">
            <a:extLst>
              <a:ext uri="{FF2B5EF4-FFF2-40B4-BE49-F238E27FC236}">
                <a16:creationId xmlns:a16="http://schemas.microsoft.com/office/drawing/2014/main" id="{4DA17775-DABF-573A-F3CD-D25C9B540082}"/>
              </a:ext>
            </a:extLst>
          </p:cNvPr>
          <p:cNvSpPr txBox="1">
            <a:spLocks/>
          </p:cNvSpPr>
          <p:nvPr/>
        </p:nvSpPr>
        <p:spPr>
          <a:xfrm>
            <a:off x="695323" y="2866901"/>
            <a:ext cx="4140202" cy="2661063"/>
          </a:xfrm>
          <a:prstGeom prst="rect">
            <a:avLst/>
          </a:prstGeom>
        </p:spPr>
        <p:txBody>
          <a:bodyPr lIns="0" r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0" i="0" kern="1200">
                <a:solidFill>
                  <a:srgbClr val="55565E"/>
                </a:solidFill>
                <a:latin typeface="Museo Sans 300" panose="02000000000000000000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Blip>
                <a:blip r:embed="rId3"/>
              </a:buBlip>
            </a:pPr>
            <a:endParaRPr lang="pt-BR"/>
          </a:p>
        </p:txBody>
      </p:sp>
      <p:sp>
        <p:nvSpPr>
          <p:cNvPr id="12" name="Espaço Reservado para Texto 6">
            <a:extLst>
              <a:ext uri="{FF2B5EF4-FFF2-40B4-BE49-F238E27FC236}">
                <a16:creationId xmlns:a16="http://schemas.microsoft.com/office/drawing/2014/main" id="{C80148ED-E834-CC41-2CDD-FAD721A35F65}"/>
              </a:ext>
            </a:extLst>
          </p:cNvPr>
          <p:cNvSpPr txBox="1">
            <a:spLocks/>
          </p:cNvSpPr>
          <p:nvPr/>
        </p:nvSpPr>
        <p:spPr>
          <a:xfrm>
            <a:off x="520219" y="2247760"/>
            <a:ext cx="4779717" cy="2661063"/>
          </a:xfrm>
          <a:prstGeom prst="rect">
            <a:avLst/>
          </a:prstGeom>
        </p:spPr>
        <p:txBody>
          <a:bodyPr lIns="216000" tIns="45720" rIns="108000" bIns="45720" anchor="t"/>
          <a:lstStyle>
            <a:lvl1pPr marL="269875" indent="-269875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120000"/>
              <a:buFontTx/>
              <a:buBlip>
                <a:blip r:embed="rId4"/>
              </a:buBlip>
              <a:tabLst/>
              <a:defRPr sz="1400" b="0" i="0" kern="1200">
                <a:solidFill>
                  <a:schemeClr val="tx2"/>
                </a:solidFill>
                <a:latin typeface="Museo Sans 300" panose="02000000000000000000" pitchFamily="2" charset="77"/>
                <a:ea typeface="+mn-ea"/>
                <a:cs typeface="+mn-cs"/>
              </a:defRPr>
            </a:lvl1pPr>
            <a:lvl2pPr marL="762000" indent="-3048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120000"/>
              <a:buFontTx/>
              <a:buBlip>
                <a:blip r:embed="rId4"/>
              </a:buBlip>
              <a:tabLst>
                <a:tab pos="746125" algn="l"/>
              </a:tabLst>
              <a:defRPr sz="1400" b="0" i="0" kern="1200">
                <a:solidFill>
                  <a:schemeClr val="tx2"/>
                </a:solidFill>
                <a:latin typeface="Museo Sans 300" panose="02000000000000000000" pitchFamily="2" charset="77"/>
                <a:ea typeface="+mn-ea"/>
                <a:cs typeface="+mn-cs"/>
              </a:defRPr>
            </a:lvl2pPr>
            <a:lvl3pPr marL="1206500" indent="-2921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120000"/>
              <a:buFontTx/>
              <a:buBlip>
                <a:blip r:embed="rId4"/>
              </a:buBlip>
              <a:tabLst/>
              <a:defRPr sz="1400" b="0" i="0" kern="1200">
                <a:solidFill>
                  <a:schemeClr val="tx2"/>
                </a:solidFill>
                <a:latin typeface="Museo Sans 300" panose="02000000000000000000" pitchFamily="2" charset="77"/>
                <a:ea typeface="+mn-ea"/>
                <a:cs typeface="+mn-cs"/>
              </a:defRPr>
            </a:lvl3pPr>
            <a:lvl4pPr marL="1651000" indent="-2794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120000"/>
              <a:buFontTx/>
              <a:buBlip>
                <a:blip r:embed="rId4"/>
              </a:buBlip>
              <a:tabLst/>
              <a:defRPr sz="1400" b="0" i="0" kern="1200">
                <a:solidFill>
                  <a:schemeClr val="tx2"/>
                </a:solidFill>
                <a:latin typeface="Museo Sans 300" panose="02000000000000000000" pitchFamily="2" charset="77"/>
                <a:ea typeface="+mn-ea"/>
                <a:cs typeface="+mn-cs"/>
              </a:defRPr>
            </a:lvl4pPr>
            <a:lvl5pPr marL="2095500" indent="-2667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120000"/>
              <a:buFontTx/>
              <a:buBlip>
                <a:blip r:embed="rId4"/>
              </a:buBlip>
              <a:tabLst/>
              <a:defRPr sz="1400" b="0" i="0" kern="1200">
                <a:solidFill>
                  <a:schemeClr val="tx2"/>
                </a:solidFill>
                <a:latin typeface="Museo Sans 300" panose="02000000000000000000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300">
                <a:latin typeface="Museo Sans 300"/>
              </a:rPr>
              <a:t>A média semestral de demandas recebidas e tratadas pelo canal </a:t>
            </a:r>
            <a:r>
              <a:rPr lang="pt-BR" sz="1200">
                <a:solidFill>
                  <a:srgbClr val="5274FF"/>
                </a:solidFill>
                <a:latin typeface="Museo Sans 300"/>
              </a:rPr>
              <a:t>Consumidor.gov.br</a:t>
            </a:r>
            <a:r>
              <a:rPr lang="pt-BR" sz="1200">
                <a:latin typeface="Museo Sans 300"/>
              </a:rPr>
              <a:t> cresceu </a:t>
            </a:r>
            <a:r>
              <a:rPr lang="pt-BR" sz="1200" b="1">
                <a:solidFill>
                  <a:schemeClr val="tx1"/>
                </a:solidFill>
                <a:latin typeface="Museo Sans 300"/>
              </a:rPr>
              <a:t>1.7%</a:t>
            </a:r>
            <a:r>
              <a:rPr lang="pt-BR" sz="1200">
                <a:solidFill>
                  <a:srgbClr val="FF0000"/>
                </a:solidFill>
                <a:latin typeface="Museo Sans 300"/>
              </a:rPr>
              <a:t> </a:t>
            </a:r>
            <a:r>
              <a:rPr lang="pt-BR" sz="1200">
                <a:solidFill>
                  <a:srgbClr val="4E5D72"/>
                </a:solidFill>
                <a:latin typeface="Museo Sans 300"/>
              </a:rPr>
              <a:t>entre o 1º Sem/23 e o 2º Sem/23. </a:t>
            </a:r>
            <a:endParaRPr lang="pt-BR" sz="1200">
              <a:solidFill>
                <a:srgbClr val="4E5D72"/>
              </a:solidFill>
            </a:endParaRPr>
          </a:p>
          <a:p>
            <a:r>
              <a:rPr lang="pt-BR" sz="1200">
                <a:latin typeface="Museo Sans 300"/>
              </a:rPr>
              <a:t>O tempo médio de resolução das demandas aumentou de </a:t>
            </a:r>
            <a:r>
              <a:rPr lang="pt-BR" sz="1200" b="1">
                <a:solidFill>
                  <a:schemeClr val="tx1"/>
                </a:solidFill>
                <a:latin typeface="Museo Sans 300"/>
              </a:rPr>
              <a:t>5.6</a:t>
            </a:r>
            <a:r>
              <a:rPr lang="pt-BR" sz="1200">
                <a:latin typeface="Museo Sans 300"/>
              </a:rPr>
              <a:t> </a:t>
            </a:r>
            <a:r>
              <a:rPr lang="pt-BR" sz="1200" b="1" err="1">
                <a:latin typeface="Museo Sans 300"/>
              </a:rPr>
              <a:t>d.u</a:t>
            </a:r>
            <a:r>
              <a:rPr lang="pt-BR" sz="1200">
                <a:latin typeface="Museo Sans 300"/>
              </a:rPr>
              <a:t> no 1º Sem/23 para </a:t>
            </a:r>
            <a:r>
              <a:rPr lang="pt-BR" sz="1200" b="1">
                <a:solidFill>
                  <a:schemeClr val="tx1"/>
                </a:solidFill>
                <a:latin typeface="Museo Sans 300"/>
              </a:rPr>
              <a:t>5.9</a:t>
            </a:r>
            <a:r>
              <a:rPr lang="pt-BR" sz="1200">
                <a:solidFill>
                  <a:srgbClr val="5274FF"/>
                </a:solidFill>
                <a:latin typeface="Museo Sans 300"/>
              </a:rPr>
              <a:t> </a:t>
            </a:r>
            <a:r>
              <a:rPr lang="pt-BR" sz="1200" b="1" err="1">
                <a:solidFill>
                  <a:srgbClr val="4E5D72"/>
                </a:solidFill>
                <a:latin typeface="Museo Sans 300"/>
              </a:rPr>
              <a:t>d.u</a:t>
            </a:r>
            <a:r>
              <a:rPr lang="pt-BR" sz="1200" b="1">
                <a:solidFill>
                  <a:srgbClr val="4E5D72"/>
                </a:solidFill>
                <a:latin typeface="Museo Sans 300"/>
              </a:rPr>
              <a:t> </a:t>
            </a:r>
            <a:r>
              <a:rPr lang="pt-BR" sz="1200">
                <a:latin typeface="Museo Sans 300"/>
              </a:rPr>
              <a:t>no 2º Sem/23 - o que representa um aumento de </a:t>
            </a:r>
            <a:r>
              <a:rPr lang="pt-BR" sz="1200" b="1">
                <a:solidFill>
                  <a:schemeClr val="tx1"/>
                </a:solidFill>
                <a:latin typeface="Museo Sans 300"/>
              </a:rPr>
              <a:t>5.4%</a:t>
            </a:r>
            <a:r>
              <a:rPr lang="pt-BR" sz="1200">
                <a:solidFill>
                  <a:schemeClr val="tx1"/>
                </a:solidFill>
                <a:latin typeface="Museo Sans 300"/>
              </a:rPr>
              <a:t>. </a:t>
            </a:r>
            <a:endParaRPr lang="pt-BR" sz="1200">
              <a:solidFill>
                <a:schemeClr val="tx1"/>
              </a:solidFill>
            </a:endParaRPr>
          </a:p>
          <a:p>
            <a:r>
              <a:rPr lang="pt-BR" sz="1200">
                <a:solidFill>
                  <a:srgbClr val="44546A"/>
                </a:solidFill>
                <a:latin typeface="Museo Sans 300"/>
              </a:rPr>
              <a:t>O aumento de demandas recebidas e tratadas se manteve dentro do esperado, tal como da</a:t>
            </a:r>
            <a:r>
              <a:rPr lang="pt-BR" sz="1200">
                <a:latin typeface="Museo Sans 300"/>
              </a:rPr>
              <a:t> média do prazo de atendimento que, se se manteve do prazo regulamentar deste órgão de </a:t>
            </a:r>
            <a:r>
              <a:rPr lang="pt-BR" sz="1200">
                <a:solidFill>
                  <a:srgbClr val="5274FF"/>
                </a:solidFill>
                <a:latin typeface="Museo Sans 300"/>
              </a:rPr>
              <a:t>10 dias corridos.</a:t>
            </a:r>
            <a:endParaRPr lang="pt-BR" sz="1300">
              <a:solidFill>
                <a:srgbClr val="44546A"/>
              </a:solidFill>
            </a:endParaRP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6A212322-B8BF-59C7-C0F0-FAC3E49AB2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4770291"/>
              </p:ext>
            </p:extLst>
          </p:nvPr>
        </p:nvGraphicFramePr>
        <p:xfrm>
          <a:off x="6929309" y="3901506"/>
          <a:ext cx="4857866" cy="154294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92049">
                  <a:extLst>
                    <a:ext uri="{9D8B030D-6E8A-4147-A177-3AD203B41FA5}">
                      <a16:colId xmlns:a16="http://schemas.microsoft.com/office/drawing/2014/main" val="1951601429"/>
                    </a:ext>
                  </a:extLst>
                </a:gridCol>
                <a:gridCol w="533216">
                  <a:extLst>
                    <a:ext uri="{9D8B030D-6E8A-4147-A177-3AD203B41FA5}">
                      <a16:colId xmlns:a16="http://schemas.microsoft.com/office/drawing/2014/main" val="562722825"/>
                    </a:ext>
                  </a:extLst>
                </a:gridCol>
                <a:gridCol w="533216">
                  <a:extLst>
                    <a:ext uri="{9D8B030D-6E8A-4147-A177-3AD203B41FA5}">
                      <a16:colId xmlns:a16="http://schemas.microsoft.com/office/drawing/2014/main" val="2503134852"/>
                    </a:ext>
                  </a:extLst>
                </a:gridCol>
                <a:gridCol w="533216">
                  <a:extLst>
                    <a:ext uri="{9D8B030D-6E8A-4147-A177-3AD203B41FA5}">
                      <a16:colId xmlns:a16="http://schemas.microsoft.com/office/drawing/2014/main" val="834795633"/>
                    </a:ext>
                  </a:extLst>
                </a:gridCol>
                <a:gridCol w="533216">
                  <a:extLst>
                    <a:ext uri="{9D8B030D-6E8A-4147-A177-3AD203B41FA5}">
                      <a16:colId xmlns:a16="http://schemas.microsoft.com/office/drawing/2014/main" val="1257927719"/>
                    </a:ext>
                  </a:extLst>
                </a:gridCol>
                <a:gridCol w="533216">
                  <a:extLst>
                    <a:ext uri="{9D8B030D-6E8A-4147-A177-3AD203B41FA5}">
                      <a16:colId xmlns:a16="http://schemas.microsoft.com/office/drawing/2014/main" val="1971987978"/>
                    </a:ext>
                  </a:extLst>
                </a:gridCol>
                <a:gridCol w="533216">
                  <a:extLst>
                    <a:ext uri="{9D8B030D-6E8A-4147-A177-3AD203B41FA5}">
                      <a16:colId xmlns:a16="http://schemas.microsoft.com/office/drawing/2014/main" val="6666448"/>
                    </a:ext>
                  </a:extLst>
                </a:gridCol>
                <a:gridCol w="666521">
                  <a:extLst>
                    <a:ext uri="{9D8B030D-6E8A-4147-A177-3AD203B41FA5}">
                      <a16:colId xmlns:a16="http://schemas.microsoft.com/office/drawing/2014/main" val="2736759574"/>
                    </a:ext>
                  </a:extLst>
                </a:gridCol>
              </a:tblGrid>
              <a:tr h="346389">
                <a:tc>
                  <a:txBody>
                    <a:bodyPr/>
                    <a:lstStyle/>
                    <a:p>
                      <a:pPr algn="ctr" rtl="0" fontAlgn="base">
                        <a:lnSpc>
                          <a:spcPct val="100000"/>
                        </a:lnSpc>
                      </a:pPr>
                      <a:r>
                        <a:rPr lang="pt-BR" sz="900" b="1" i="0">
                          <a:solidFill>
                            <a:schemeClr val="tx1"/>
                          </a:solidFill>
                          <a:effectLst/>
                          <a:latin typeface="Museo Sans 300" panose="02000000000000000000"/>
                        </a:rPr>
                        <a:t>1º Sem. 2023:</a:t>
                      </a:r>
                    </a:p>
                  </a:txBody>
                  <a:tcPr marL="69667" marR="69667" marT="34834" marB="3483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ct val="100000"/>
                        </a:lnSpc>
                      </a:pPr>
                      <a:r>
                        <a:rPr lang="pt-BR" sz="900" b="1" i="0">
                          <a:solidFill>
                            <a:schemeClr val="bg1"/>
                          </a:solidFill>
                          <a:effectLst/>
                          <a:latin typeface="Museo Sans 700" panose="02000000000000000000" pitchFamily="2" charset="77"/>
                        </a:rPr>
                        <a:t>Jan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274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ct val="100000"/>
                        </a:lnSpc>
                      </a:pPr>
                      <a:r>
                        <a:rPr lang="pt-BR" sz="900" b="1" i="0" err="1">
                          <a:solidFill>
                            <a:schemeClr val="bg1"/>
                          </a:solidFill>
                          <a:effectLst/>
                          <a:latin typeface="Museo Sans 700" panose="02000000000000000000" pitchFamily="2" charset="77"/>
                        </a:rPr>
                        <a:t>Fev</a:t>
                      </a:r>
                      <a:endParaRPr lang="pt-BR" sz="900" b="1" i="0">
                        <a:solidFill>
                          <a:schemeClr val="bg1"/>
                        </a:solidFill>
                        <a:effectLst/>
                        <a:latin typeface="Museo Sans 700" panose="02000000000000000000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274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ct val="100000"/>
                        </a:lnSpc>
                      </a:pPr>
                      <a:r>
                        <a:rPr lang="pt-BR" sz="900" b="1" i="0">
                          <a:solidFill>
                            <a:schemeClr val="bg1"/>
                          </a:solidFill>
                          <a:effectLst/>
                          <a:latin typeface="Museo Sans 700" panose="02000000000000000000" pitchFamily="2" charset="77"/>
                        </a:rPr>
                        <a:t>Mar 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274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ct val="100000"/>
                        </a:lnSpc>
                      </a:pPr>
                      <a:r>
                        <a:rPr lang="pt-BR" sz="900" b="1" i="0" err="1">
                          <a:solidFill>
                            <a:schemeClr val="bg1"/>
                          </a:solidFill>
                          <a:effectLst/>
                          <a:latin typeface="Museo Sans 700" panose="02000000000000000000" pitchFamily="2" charset="77"/>
                        </a:rPr>
                        <a:t>Abr</a:t>
                      </a:r>
                      <a:r>
                        <a:rPr lang="pt-BR" sz="900" b="1" i="0">
                          <a:solidFill>
                            <a:schemeClr val="bg1"/>
                          </a:solidFill>
                          <a:effectLst/>
                          <a:latin typeface="Museo Sans 700" panose="02000000000000000000" pitchFamily="2" charset="77"/>
                        </a:rPr>
                        <a:t> 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274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ct val="100000"/>
                        </a:lnSpc>
                      </a:pPr>
                      <a:r>
                        <a:rPr lang="pt-BR" sz="900" b="1" i="0">
                          <a:solidFill>
                            <a:schemeClr val="bg1"/>
                          </a:solidFill>
                          <a:effectLst/>
                          <a:latin typeface="Museo Sans 700" panose="02000000000000000000" pitchFamily="2" charset="77"/>
                        </a:rPr>
                        <a:t>Mai 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274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ct val="100000"/>
                        </a:lnSpc>
                      </a:pPr>
                      <a:r>
                        <a:rPr lang="pt-BR" sz="900" b="1" i="0" err="1">
                          <a:solidFill>
                            <a:schemeClr val="bg1"/>
                          </a:solidFill>
                          <a:effectLst/>
                          <a:latin typeface="Museo Sans 700" panose="02000000000000000000" pitchFamily="2" charset="77"/>
                        </a:rPr>
                        <a:t>Jun</a:t>
                      </a:r>
                      <a:r>
                        <a:rPr lang="pt-BR" sz="900" b="1" i="0">
                          <a:solidFill>
                            <a:schemeClr val="bg1"/>
                          </a:solidFill>
                          <a:effectLst/>
                          <a:latin typeface="Museo Sans 700" panose="02000000000000000000" pitchFamily="2" charset="77"/>
                        </a:rPr>
                        <a:t> 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274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ct val="100000"/>
                        </a:lnSpc>
                      </a:pPr>
                      <a:r>
                        <a:rPr lang="pt-BR" sz="900" b="1" i="0">
                          <a:solidFill>
                            <a:schemeClr val="bg1"/>
                          </a:solidFill>
                          <a:effectLst/>
                          <a:latin typeface="Museo Sans 700" panose="02000000000000000000" pitchFamily="2" charset="77"/>
                        </a:rPr>
                        <a:t>Sem.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274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0005249"/>
                  </a:ext>
                </a:extLst>
              </a:tr>
              <a:tr h="574649"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BR" sz="900" b="1" i="0">
                          <a:effectLst/>
                          <a:latin typeface="Museo Sans 300" panose="02000000000000000000"/>
                        </a:rPr>
                        <a:t>Nº de Atendimentos:</a:t>
                      </a:r>
                    </a:p>
                  </a:txBody>
                  <a:tcPr marL="69667" marR="69667" marT="34834" marB="3483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BR" sz="1000" b="0" i="0">
                          <a:solidFill>
                            <a:schemeClr val="tx1"/>
                          </a:solidFill>
                          <a:effectLst/>
                          <a:latin typeface="Museo Sans 300" panose="02000000000000000000"/>
                        </a:rPr>
                        <a:t>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BR" sz="1000" b="0" i="0">
                          <a:solidFill>
                            <a:schemeClr val="tx1"/>
                          </a:solidFill>
                          <a:effectLst/>
                          <a:latin typeface="Museo Sans 300" panose="02000000000000000000"/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BR" sz="1000" b="0" i="0">
                          <a:solidFill>
                            <a:schemeClr val="tx1"/>
                          </a:solidFill>
                          <a:effectLst/>
                          <a:latin typeface="Museo Sans 300" panose="02000000000000000000"/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BR" sz="1000" b="0" i="0">
                          <a:solidFill>
                            <a:schemeClr val="tx1"/>
                          </a:solidFill>
                          <a:effectLst/>
                          <a:latin typeface="Museo Sans 300" panose="02000000000000000000"/>
                        </a:rPr>
                        <a:t>55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BR" sz="1000" b="0" i="0">
                          <a:solidFill>
                            <a:schemeClr val="tx1"/>
                          </a:solidFill>
                          <a:effectLst/>
                          <a:latin typeface="Museo Sans 300" panose="02000000000000000000"/>
                        </a:rPr>
                        <a:t>27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BR" sz="1000" b="0" i="0">
                          <a:solidFill>
                            <a:schemeClr val="tx1"/>
                          </a:solidFill>
                          <a:effectLst/>
                          <a:latin typeface="Museo Sans 300" panose="02000000000000000000"/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BR" sz="1000" b="1" i="0">
                          <a:solidFill>
                            <a:schemeClr val="tx1"/>
                          </a:solidFill>
                          <a:effectLst/>
                          <a:latin typeface="Museo Sans 300" panose="02000000000000000000"/>
                        </a:rPr>
                        <a:t>116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2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1673207"/>
                  </a:ext>
                </a:extLst>
              </a:tr>
              <a:tr h="621911"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BR" sz="900" b="1" i="0">
                          <a:effectLst/>
                          <a:latin typeface="Museo Sans 300" panose="02000000000000000000"/>
                        </a:rPr>
                        <a:t>Dias úteis para resolução (média)</a:t>
                      </a:r>
                    </a:p>
                  </a:txBody>
                  <a:tcPr marL="69667" marR="69667" marT="34834" marB="3483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BR" sz="1000">
                          <a:solidFill>
                            <a:schemeClr val="tx1"/>
                          </a:solidFill>
                          <a:effectLst/>
                          <a:latin typeface="Museo Sans 300"/>
                        </a:rPr>
                        <a:t>6.0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BR" sz="1000">
                          <a:solidFill>
                            <a:schemeClr val="tx1"/>
                          </a:solidFill>
                          <a:effectLst/>
                          <a:latin typeface="Museo Sans 300"/>
                        </a:rPr>
                        <a:t>4.0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BR" sz="1000">
                          <a:solidFill>
                            <a:schemeClr val="tx1"/>
                          </a:solidFill>
                          <a:effectLst/>
                          <a:latin typeface="Museo Sans 300"/>
                        </a:rPr>
                        <a:t>7.1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BR" sz="1000">
                          <a:solidFill>
                            <a:schemeClr val="tx1"/>
                          </a:solidFill>
                          <a:effectLst/>
                          <a:latin typeface="Museo Sans 300"/>
                        </a:rPr>
                        <a:t>7.4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BR" sz="1000">
                          <a:solidFill>
                            <a:schemeClr val="tx1"/>
                          </a:solidFill>
                          <a:effectLst/>
                          <a:latin typeface="Museo Sans 300"/>
                        </a:rPr>
                        <a:t>8.0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BR" sz="1000">
                          <a:solidFill>
                            <a:schemeClr val="tx1"/>
                          </a:solidFill>
                          <a:effectLst/>
                          <a:latin typeface="Museo Sans 300"/>
                        </a:rPr>
                        <a:t>7.1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BR" sz="1000" b="1">
                          <a:solidFill>
                            <a:schemeClr val="tx1"/>
                          </a:solidFill>
                          <a:effectLst/>
                          <a:latin typeface="Museo Sans 300"/>
                        </a:rPr>
                        <a:t>5.6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178214"/>
                  </a:ext>
                </a:extLst>
              </a:tr>
            </a:tbl>
          </a:graphicData>
        </a:graphic>
      </p:graphicFrame>
      <p:sp>
        <p:nvSpPr>
          <p:cNvPr id="11" name="Espaço Reservado para Texto 6">
            <a:extLst>
              <a:ext uri="{FF2B5EF4-FFF2-40B4-BE49-F238E27FC236}">
                <a16:creationId xmlns:a16="http://schemas.microsoft.com/office/drawing/2014/main" id="{55B228A1-3A05-A068-A996-596D917F5DE4}"/>
              </a:ext>
            </a:extLst>
          </p:cNvPr>
          <p:cNvSpPr txBox="1">
            <a:spLocks/>
          </p:cNvSpPr>
          <p:nvPr/>
        </p:nvSpPr>
        <p:spPr>
          <a:xfrm>
            <a:off x="6707091" y="3553771"/>
            <a:ext cx="1895766" cy="370824"/>
          </a:xfrm>
          <a:prstGeom prst="rect">
            <a:avLst/>
          </a:prstGeom>
        </p:spPr>
        <p:txBody>
          <a:bodyPr lIns="216000" rIns="108000"/>
          <a:lstStyle>
            <a:lvl1pPr marL="269875" indent="-269875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120000"/>
              <a:buFontTx/>
              <a:buBlip>
                <a:blip r:embed="rId4"/>
              </a:buBlip>
              <a:tabLst/>
              <a:defRPr sz="1400" b="0" i="0" kern="1200">
                <a:solidFill>
                  <a:schemeClr val="tx2"/>
                </a:solidFill>
                <a:latin typeface="Museo Sans 300" panose="02000000000000000000" pitchFamily="2" charset="77"/>
                <a:ea typeface="+mn-ea"/>
                <a:cs typeface="+mn-cs"/>
              </a:defRPr>
            </a:lvl1pPr>
            <a:lvl2pPr marL="762000" indent="-3048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120000"/>
              <a:buFontTx/>
              <a:buBlip>
                <a:blip r:embed="rId4"/>
              </a:buBlip>
              <a:tabLst>
                <a:tab pos="746125" algn="l"/>
              </a:tabLst>
              <a:defRPr sz="1400" b="0" i="0" kern="1200">
                <a:solidFill>
                  <a:schemeClr val="tx2"/>
                </a:solidFill>
                <a:latin typeface="Museo Sans 300" panose="02000000000000000000" pitchFamily="2" charset="77"/>
                <a:ea typeface="+mn-ea"/>
                <a:cs typeface="+mn-cs"/>
              </a:defRPr>
            </a:lvl2pPr>
            <a:lvl3pPr marL="1206500" indent="-2921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120000"/>
              <a:buFontTx/>
              <a:buBlip>
                <a:blip r:embed="rId4"/>
              </a:buBlip>
              <a:tabLst/>
              <a:defRPr sz="1400" b="0" i="0" kern="1200">
                <a:solidFill>
                  <a:schemeClr val="tx2"/>
                </a:solidFill>
                <a:latin typeface="Museo Sans 300" panose="02000000000000000000" pitchFamily="2" charset="77"/>
                <a:ea typeface="+mn-ea"/>
                <a:cs typeface="+mn-cs"/>
              </a:defRPr>
            </a:lvl3pPr>
            <a:lvl4pPr marL="1651000" indent="-2794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120000"/>
              <a:buFontTx/>
              <a:buBlip>
                <a:blip r:embed="rId4"/>
              </a:buBlip>
              <a:tabLst/>
              <a:defRPr sz="1400" b="0" i="0" kern="1200">
                <a:solidFill>
                  <a:schemeClr val="tx2"/>
                </a:solidFill>
                <a:latin typeface="Museo Sans 300" panose="02000000000000000000" pitchFamily="2" charset="77"/>
                <a:ea typeface="+mn-ea"/>
                <a:cs typeface="+mn-cs"/>
              </a:defRPr>
            </a:lvl4pPr>
            <a:lvl5pPr marL="2095500" indent="-2667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120000"/>
              <a:buFontTx/>
              <a:buBlip>
                <a:blip r:embed="rId4"/>
              </a:buBlip>
              <a:tabLst/>
              <a:defRPr sz="1400" b="0" i="0" kern="1200">
                <a:solidFill>
                  <a:schemeClr val="tx2"/>
                </a:solidFill>
                <a:latin typeface="Museo Sans 300" panose="02000000000000000000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/>
              <a:t>Comparativo:</a:t>
            </a:r>
          </a:p>
        </p:txBody>
      </p:sp>
      <p:graphicFrame>
        <p:nvGraphicFramePr>
          <p:cNvPr id="15" name="Tabela 14">
            <a:extLst>
              <a:ext uri="{FF2B5EF4-FFF2-40B4-BE49-F238E27FC236}">
                <a16:creationId xmlns:a16="http://schemas.microsoft.com/office/drawing/2014/main" id="{D1620C71-2274-D13B-1D2B-5751F9CCC3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8193575"/>
              </p:ext>
            </p:extLst>
          </p:nvPr>
        </p:nvGraphicFramePr>
        <p:xfrm>
          <a:off x="695322" y="4866288"/>
          <a:ext cx="4857867" cy="133964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59499">
                  <a:extLst>
                    <a:ext uri="{9D8B030D-6E8A-4147-A177-3AD203B41FA5}">
                      <a16:colId xmlns:a16="http://schemas.microsoft.com/office/drawing/2014/main" val="1951601429"/>
                    </a:ext>
                  </a:extLst>
                </a:gridCol>
                <a:gridCol w="999456">
                  <a:extLst>
                    <a:ext uri="{9D8B030D-6E8A-4147-A177-3AD203B41FA5}">
                      <a16:colId xmlns:a16="http://schemas.microsoft.com/office/drawing/2014/main" val="562722825"/>
                    </a:ext>
                  </a:extLst>
                </a:gridCol>
                <a:gridCol w="999456">
                  <a:extLst>
                    <a:ext uri="{9D8B030D-6E8A-4147-A177-3AD203B41FA5}">
                      <a16:colId xmlns:a16="http://schemas.microsoft.com/office/drawing/2014/main" val="2503134852"/>
                    </a:ext>
                  </a:extLst>
                </a:gridCol>
                <a:gridCol w="999456">
                  <a:extLst>
                    <a:ext uri="{9D8B030D-6E8A-4147-A177-3AD203B41FA5}">
                      <a16:colId xmlns:a16="http://schemas.microsoft.com/office/drawing/2014/main" val="834795633"/>
                    </a:ext>
                  </a:extLst>
                </a:gridCol>
              </a:tblGrid>
              <a:tr h="389162">
                <a:tc>
                  <a:txBody>
                    <a:bodyPr/>
                    <a:lstStyle/>
                    <a:p>
                      <a:pPr algn="ctr" rtl="0" fontAlgn="base">
                        <a:lnSpc>
                          <a:spcPct val="100000"/>
                        </a:lnSpc>
                      </a:pPr>
                      <a:endParaRPr lang="pt-BR" sz="900" b="1" i="0">
                        <a:solidFill>
                          <a:schemeClr val="tx1"/>
                        </a:solidFill>
                        <a:effectLst/>
                        <a:latin typeface="Museo Sans 300" panose="02000000000000000000"/>
                      </a:endParaRPr>
                    </a:p>
                  </a:txBody>
                  <a:tcPr marL="63980" marR="63980" marT="31990" marB="319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ct val="100000"/>
                        </a:lnSpc>
                      </a:pPr>
                      <a:r>
                        <a:rPr lang="pt-BR" sz="900" b="1" i="0">
                          <a:solidFill>
                            <a:schemeClr val="bg1"/>
                          </a:solidFill>
                          <a:effectLst/>
                          <a:latin typeface="Museo Sans 300" panose="02000000000000000000"/>
                        </a:rPr>
                        <a:t>1º Sem./23</a:t>
                      </a:r>
                    </a:p>
                  </a:txBody>
                  <a:tcPr marL="63980" marR="63980" marT="31990" marB="319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274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ct val="100000"/>
                        </a:lnSpc>
                      </a:pPr>
                      <a:r>
                        <a:rPr lang="pt-BR" sz="900" b="1" i="0">
                          <a:solidFill>
                            <a:schemeClr val="bg1"/>
                          </a:solidFill>
                          <a:effectLst/>
                          <a:latin typeface="Museo Sans 300" panose="02000000000000000000"/>
                        </a:rPr>
                        <a:t>2º Sem./23</a:t>
                      </a:r>
                    </a:p>
                  </a:txBody>
                  <a:tcPr marL="63980" marR="63980" marT="31990" marB="319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274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ct val="100000"/>
                        </a:lnSpc>
                      </a:pPr>
                      <a:r>
                        <a:rPr lang="pt-BR" sz="900" b="1" i="0">
                          <a:solidFill>
                            <a:schemeClr val="bg1"/>
                          </a:solidFill>
                          <a:effectLst/>
                          <a:latin typeface="Museo Sans 300" panose="02000000000000000000"/>
                        </a:rPr>
                        <a:t>%</a:t>
                      </a:r>
                    </a:p>
                  </a:txBody>
                  <a:tcPr marL="63980" marR="63980" marT="31990" marB="319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274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0005249"/>
                  </a:ext>
                </a:extLst>
              </a:tr>
              <a:tr h="456469"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BR" sz="900" b="1" i="0">
                          <a:effectLst/>
                          <a:latin typeface="Museo Sans 300" panose="02000000000000000000"/>
                        </a:rPr>
                        <a:t>Nº de Atendimentos:</a:t>
                      </a:r>
                    </a:p>
                  </a:txBody>
                  <a:tcPr marL="63980" marR="63980" marT="31990" marB="319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BR" sz="900" b="1" i="0">
                          <a:solidFill>
                            <a:schemeClr val="tx1"/>
                          </a:solidFill>
                          <a:effectLst/>
                          <a:latin typeface="Museo Sans 300" panose="02000000000000000000"/>
                        </a:rPr>
                        <a:t>116</a:t>
                      </a:r>
                    </a:p>
                  </a:txBody>
                  <a:tcPr marL="63980" marR="63980" marT="31990" marB="319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BR" sz="900" b="1" i="0">
                          <a:solidFill>
                            <a:srgbClr val="F0F2F6"/>
                          </a:solidFill>
                          <a:effectLst/>
                          <a:latin typeface="Museo Sans 300" panose="02000000000000000000"/>
                        </a:rPr>
                        <a:t>118</a:t>
                      </a:r>
                    </a:p>
                  </a:txBody>
                  <a:tcPr marL="63980" marR="63980" marT="31990" marB="319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274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BR" sz="900" kern="1200">
                          <a:solidFill>
                            <a:srgbClr val="5274FF"/>
                          </a:solidFill>
                          <a:effectLst/>
                          <a:latin typeface="Museo Sans 300"/>
                          <a:ea typeface="+mn-ea"/>
                          <a:cs typeface="+mn-cs"/>
                        </a:rPr>
                        <a:t>+1.7</a:t>
                      </a:r>
                    </a:p>
                  </a:txBody>
                  <a:tcPr marL="63980" marR="63980" marT="31990" marB="319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2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1673207"/>
                  </a:ext>
                </a:extLst>
              </a:tr>
              <a:tr h="494011"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BR" sz="900" b="1" i="0">
                          <a:effectLst/>
                          <a:latin typeface="Museo Sans 300" panose="02000000000000000000"/>
                        </a:rPr>
                        <a:t>Dias úteis para resolução (média)</a:t>
                      </a:r>
                    </a:p>
                  </a:txBody>
                  <a:tcPr marL="63980" marR="63980" marT="31990" marB="3199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BR" sz="900" b="1">
                          <a:solidFill>
                            <a:schemeClr val="tx1"/>
                          </a:solidFill>
                          <a:effectLst/>
                          <a:latin typeface="Museo Sans 300"/>
                        </a:rPr>
                        <a:t>5.6</a:t>
                      </a:r>
                    </a:p>
                  </a:txBody>
                  <a:tcPr marL="71680" marR="71680" marT="35840" marB="3584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BR" sz="900" b="1">
                          <a:solidFill>
                            <a:srgbClr val="F0F2F6"/>
                          </a:solidFill>
                          <a:effectLst/>
                          <a:latin typeface="Museo Sans 300"/>
                        </a:rPr>
                        <a:t>5.9</a:t>
                      </a:r>
                    </a:p>
                  </a:txBody>
                  <a:tcPr marL="71680" marR="71680" marT="35840" marB="3584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274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BR" sz="900">
                          <a:solidFill>
                            <a:srgbClr val="5274FF"/>
                          </a:solidFill>
                          <a:effectLst/>
                          <a:latin typeface="Museo Sans 300"/>
                        </a:rPr>
                        <a:t>+5.4</a:t>
                      </a:r>
                    </a:p>
                  </a:txBody>
                  <a:tcPr marL="71680" marR="71680" marT="35840" marB="3584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178214"/>
                  </a:ext>
                </a:extLst>
              </a:tr>
            </a:tbl>
          </a:graphicData>
        </a:graphic>
      </p:graphicFrame>
      <p:pic>
        <p:nvPicPr>
          <p:cNvPr id="2" name="Imagem 1">
            <a:extLst>
              <a:ext uri="{FF2B5EF4-FFF2-40B4-BE49-F238E27FC236}">
                <a16:creationId xmlns:a16="http://schemas.microsoft.com/office/drawing/2014/main" id="{5F48308C-5BA8-427A-CCF5-FF9B9B8D73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46355" y="1359525"/>
            <a:ext cx="365885" cy="365885"/>
          </a:xfrm>
          <a:prstGeom prst="rect">
            <a:avLst/>
          </a:prstGeom>
        </p:spPr>
      </p:pic>
      <p:sp>
        <p:nvSpPr>
          <p:cNvPr id="4" name="Espaço Reservado para Texto 16">
            <a:extLst>
              <a:ext uri="{FF2B5EF4-FFF2-40B4-BE49-F238E27FC236}">
                <a16:creationId xmlns:a16="http://schemas.microsoft.com/office/drawing/2014/main" id="{BBEA9888-9ABB-51B5-D365-14A08299295F}"/>
              </a:ext>
            </a:extLst>
          </p:cNvPr>
          <p:cNvSpPr txBox="1">
            <a:spLocks/>
          </p:cNvSpPr>
          <p:nvPr/>
        </p:nvSpPr>
        <p:spPr>
          <a:xfrm>
            <a:off x="695324" y="678927"/>
            <a:ext cx="4947830" cy="208511"/>
          </a:xfrm>
          <a:prstGeom prst="rect">
            <a:avLst/>
          </a:prstGeom>
        </p:spPr>
        <p:txBody>
          <a:bodyPr lIns="36000" tIns="0" rIns="3600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0" i="0" kern="1200" spc="300">
                <a:solidFill>
                  <a:srgbClr val="55565E"/>
                </a:solidFill>
                <a:latin typeface="Museo Sans 300" panose="02000000000000000000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pt-BR"/>
              <a:t>Relatório – 2º Semestre de 2023- Ouvidoria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6337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Tabela 21">
            <a:extLst>
              <a:ext uri="{FF2B5EF4-FFF2-40B4-BE49-F238E27FC236}">
                <a16:creationId xmlns:a16="http://schemas.microsoft.com/office/drawing/2014/main" id="{74DA953A-6E59-914D-A017-7B6BD12C51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4011862"/>
              </p:ext>
            </p:extLst>
          </p:nvPr>
        </p:nvGraphicFramePr>
        <p:xfrm>
          <a:off x="5411045" y="1258262"/>
          <a:ext cx="6376130" cy="22724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02101">
                  <a:extLst>
                    <a:ext uri="{9D8B030D-6E8A-4147-A177-3AD203B41FA5}">
                      <a16:colId xmlns:a16="http://schemas.microsoft.com/office/drawing/2014/main" val="1951601429"/>
                    </a:ext>
                  </a:extLst>
                </a:gridCol>
                <a:gridCol w="699866">
                  <a:extLst>
                    <a:ext uri="{9D8B030D-6E8A-4147-A177-3AD203B41FA5}">
                      <a16:colId xmlns:a16="http://schemas.microsoft.com/office/drawing/2014/main" val="562722825"/>
                    </a:ext>
                  </a:extLst>
                </a:gridCol>
                <a:gridCol w="699866">
                  <a:extLst>
                    <a:ext uri="{9D8B030D-6E8A-4147-A177-3AD203B41FA5}">
                      <a16:colId xmlns:a16="http://schemas.microsoft.com/office/drawing/2014/main" val="2503134852"/>
                    </a:ext>
                  </a:extLst>
                </a:gridCol>
                <a:gridCol w="699866">
                  <a:extLst>
                    <a:ext uri="{9D8B030D-6E8A-4147-A177-3AD203B41FA5}">
                      <a16:colId xmlns:a16="http://schemas.microsoft.com/office/drawing/2014/main" val="834795633"/>
                    </a:ext>
                  </a:extLst>
                </a:gridCol>
                <a:gridCol w="699866">
                  <a:extLst>
                    <a:ext uri="{9D8B030D-6E8A-4147-A177-3AD203B41FA5}">
                      <a16:colId xmlns:a16="http://schemas.microsoft.com/office/drawing/2014/main" val="1257927719"/>
                    </a:ext>
                  </a:extLst>
                </a:gridCol>
                <a:gridCol w="699866">
                  <a:extLst>
                    <a:ext uri="{9D8B030D-6E8A-4147-A177-3AD203B41FA5}">
                      <a16:colId xmlns:a16="http://schemas.microsoft.com/office/drawing/2014/main" val="1971987978"/>
                    </a:ext>
                  </a:extLst>
                </a:gridCol>
                <a:gridCol w="699866">
                  <a:extLst>
                    <a:ext uri="{9D8B030D-6E8A-4147-A177-3AD203B41FA5}">
                      <a16:colId xmlns:a16="http://schemas.microsoft.com/office/drawing/2014/main" val="6666448"/>
                    </a:ext>
                  </a:extLst>
                </a:gridCol>
                <a:gridCol w="874833">
                  <a:extLst>
                    <a:ext uri="{9D8B030D-6E8A-4147-A177-3AD203B41FA5}">
                      <a16:colId xmlns:a16="http://schemas.microsoft.com/office/drawing/2014/main" val="2736759574"/>
                    </a:ext>
                  </a:extLst>
                </a:gridCol>
              </a:tblGrid>
              <a:tr h="526274">
                <a:tc>
                  <a:txBody>
                    <a:bodyPr/>
                    <a:lstStyle/>
                    <a:p>
                      <a:pPr algn="ctr" rtl="0" fontAlgn="base">
                        <a:lnSpc>
                          <a:spcPct val="100000"/>
                        </a:lnSpc>
                      </a:pPr>
                      <a:r>
                        <a:rPr lang="pt-BR" sz="1400" b="1" i="0">
                          <a:solidFill>
                            <a:srgbClr val="5274FF"/>
                          </a:solidFill>
                          <a:effectLst/>
                          <a:latin typeface="Museo Sans 300" panose="02000000000000000000"/>
                        </a:rPr>
                        <a:t>1º Sem. 2023: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ct val="100000"/>
                        </a:lnSpc>
                      </a:pPr>
                      <a:r>
                        <a:rPr lang="pt-BR" sz="1200" b="1" i="0">
                          <a:solidFill>
                            <a:schemeClr val="bg1"/>
                          </a:solidFill>
                          <a:effectLst/>
                          <a:latin typeface="Museo Sans 700" panose="02000000000000000000" pitchFamily="2" charset="77"/>
                        </a:rPr>
                        <a:t>Jul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274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ct val="100000"/>
                        </a:lnSpc>
                      </a:pPr>
                      <a:r>
                        <a:rPr lang="pt-BR" sz="1200" b="1" i="0" err="1">
                          <a:solidFill>
                            <a:schemeClr val="bg1"/>
                          </a:solidFill>
                          <a:effectLst/>
                          <a:latin typeface="Museo Sans 700" panose="02000000000000000000" pitchFamily="2" charset="77"/>
                        </a:rPr>
                        <a:t>Ago</a:t>
                      </a:r>
                      <a:endParaRPr lang="pt-BR" sz="1200" b="1" i="0">
                        <a:solidFill>
                          <a:schemeClr val="bg1"/>
                        </a:solidFill>
                        <a:effectLst/>
                        <a:latin typeface="Museo Sans 700" panose="02000000000000000000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274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ct val="100000"/>
                        </a:lnSpc>
                      </a:pPr>
                      <a:r>
                        <a:rPr lang="pt-BR" sz="1200" b="1" i="0">
                          <a:solidFill>
                            <a:schemeClr val="bg1"/>
                          </a:solidFill>
                          <a:effectLst/>
                          <a:latin typeface="Museo Sans 700" panose="02000000000000000000" pitchFamily="2" charset="77"/>
                        </a:rPr>
                        <a:t>Set 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274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ct val="100000"/>
                        </a:lnSpc>
                      </a:pPr>
                      <a:r>
                        <a:rPr lang="pt-BR" sz="1200" b="1" i="0">
                          <a:solidFill>
                            <a:schemeClr val="bg1"/>
                          </a:solidFill>
                          <a:effectLst/>
                          <a:latin typeface="Museo Sans 700" panose="02000000000000000000" pitchFamily="2" charset="77"/>
                        </a:rPr>
                        <a:t>Out 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274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ct val="100000"/>
                        </a:lnSpc>
                      </a:pPr>
                      <a:r>
                        <a:rPr lang="pt-BR" sz="1200" b="1" i="0" err="1">
                          <a:solidFill>
                            <a:schemeClr val="bg1"/>
                          </a:solidFill>
                          <a:effectLst/>
                          <a:latin typeface="Museo Sans 700" panose="02000000000000000000" pitchFamily="2" charset="77"/>
                        </a:rPr>
                        <a:t>Nov</a:t>
                      </a:r>
                      <a:r>
                        <a:rPr lang="pt-BR" sz="1200" b="1" i="0">
                          <a:solidFill>
                            <a:schemeClr val="bg1"/>
                          </a:solidFill>
                          <a:effectLst/>
                          <a:latin typeface="Museo Sans 700" panose="02000000000000000000" pitchFamily="2" charset="77"/>
                        </a:rPr>
                        <a:t> 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274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ct val="100000"/>
                        </a:lnSpc>
                      </a:pPr>
                      <a:r>
                        <a:rPr lang="pt-BR" sz="1200" b="1" i="0">
                          <a:solidFill>
                            <a:schemeClr val="bg1"/>
                          </a:solidFill>
                          <a:effectLst/>
                          <a:latin typeface="Museo Sans 700" panose="02000000000000000000" pitchFamily="2" charset="77"/>
                        </a:rPr>
                        <a:t>Dez 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274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ct val="100000"/>
                        </a:lnSpc>
                      </a:pPr>
                      <a:r>
                        <a:rPr lang="pt-BR" sz="1200" b="1" i="0">
                          <a:solidFill>
                            <a:schemeClr val="bg1"/>
                          </a:solidFill>
                          <a:effectLst/>
                          <a:latin typeface="Museo Sans 700" panose="02000000000000000000" pitchFamily="2" charset="77"/>
                        </a:rPr>
                        <a:t>Sem.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274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0005249"/>
                  </a:ext>
                </a:extLst>
              </a:tr>
              <a:tr h="873073"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BR" sz="1200" b="1" i="0">
                          <a:effectLst/>
                          <a:latin typeface="Museo Sans 300" panose="02000000000000000000"/>
                        </a:rPr>
                        <a:t>Nº de Atendimentos: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BR" sz="1200" b="0" i="0">
                          <a:effectLst/>
                          <a:latin typeface="Museo Sans 300" panose="02000000000000000000"/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BR" sz="1200" b="0" i="0">
                          <a:effectLst/>
                          <a:latin typeface="Museo Sans 300" panose="02000000000000000000"/>
                        </a:rPr>
                        <a:t>27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BR" sz="1200" b="0" i="0">
                          <a:effectLst/>
                          <a:latin typeface="Museo Sans 300" panose="02000000000000000000"/>
                        </a:rPr>
                        <a:t>39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BR" sz="1200" b="0" i="0">
                          <a:effectLst/>
                          <a:latin typeface="Museo Sans 300" panose="02000000000000000000"/>
                        </a:rPr>
                        <a:t>43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BR" sz="1200" b="0" i="0">
                          <a:effectLst/>
                          <a:latin typeface="Museo Sans 300" panose="02000000000000000000"/>
                        </a:rPr>
                        <a:t>76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BR" sz="1200" b="0" i="0">
                          <a:effectLst/>
                          <a:latin typeface="Museo Sans 300" panose="02000000000000000000"/>
                        </a:rPr>
                        <a:t>45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BR" sz="1200" b="1" i="0">
                          <a:solidFill>
                            <a:srgbClr val="F0F2F6"/>
                          </a:solidFill>
                          <a:effectLst/>
                          <a:latin typeface="Museo Sans 300" panose="02000000000000000000"/>
                        </a:rPr>
                        <a:t>203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274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1673207"/>
                  </a:ext>
                </a:extLst>
              </a:tr>
              <a:tr h="873073"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BR" sz="1200" b="1" i="0">
                          <a:effectLst/>
                          <a:latin typeface="Museo Sans 300" panose="02000000000000000000"/>
                        </a:rPr>
                        <a:t>Dias úteis para res. (média)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BR" sz="1200">
                          <a:effectLst/>
                          <a:latin typeface="Museo Sans 300"/>
                        </a:rPr>
                        <a:t>8.0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BR" sz="1200">
                          <a:effectLst/>
                          <a:latin typeface="Museo Sans 300"/>
                        </a:rPr>
                        <a:t>7.7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BR" sz="1200">
                          <a:effectLst/>
                          <a:latin typeface="Museo Sans 300"/>
                        </a:rPr>
                        <a:t>7.5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BR" sz="1200">
                          <a:effectLst/>
                          <a:latin typeface="Museo Sans 300"/>
                        </a:rPr>
                        <a:t>7.1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BR" sz="1200">
                          <a:effectLst/>
                          <a:latin typeface="Museo Sans 300"/>
                        </a:rPr>
                        <a:t>6.4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BR" sz="1200">
                          <a:effectLst/>
                          <a:latin typeface="Museo Sans 300"/>
                        </a:rPr>
                        <a:t>4.0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BR" sz="1200" b="1">
                          <a:solidFill>
                            <a:srgbClr val="F0F2F6"/>
                          </a:solidFill>
                          <a:effectLst/>
                          <a:latin typeface="Museo Sans 300"/>
                        </a:rPr>
                        <a:t>6.8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274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178214"/>
                  </a:ext>
                </a:extLst>
              </a:tr>
            </a:tbl>
          </a:graphicData>
        </a:graphic>
      </p:graphicFrame>
      <p:sp>
        <p:nvSpPr>
          <p:cNvPr id="8" name="Espaço Reservado para Texto 16">
            <a:extLst>
              <a:ext uri="{FF2B5EF4-FFF2-40B4-BE49-F238E27FC236}">
                <a16:creationId xmlns:a16="http://schemas.microsoft.com/office/drawing/2014/main" id="{D1C24085-A235-A9BB-C341-4712700411CE}"/>
              </a:ext>
            </a:extLst>
          </p:cNvPr>
          <p:cNvSpPr txBox="1">
            <a:spLocks/>
          </p:cNvSpPr>
          <p:nvPr/>
        </p:nvSpPr>
        <p:spPr>
          <a:xfrm>
            <a:off x="661459" y="971045"/>
            <a:ext cx="4140200" cy="888235"/>
          </a:xfrm>
          <a:prstGeom prst="rect">
            <a:avLst/>
          </a:prstGeom>
        </p:spPr>
        <p:txBody>
          <a:bodyPr lIns="36000" rIns="3600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i="0" kern="1200" spc="-150">
                <a:solidFill>
                  <a:schemeClr val="tx1"/>
                </a:solidFill>
                <a:latin typeface="Museo Sans 700" panose="02000000000000000000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/>
              <a:t>Síntese de atendimentos</a:t>
            </a:r>
            <a:br>
              <a:rPr lang="pt-BR"/>
            </a:br>
            <a:r>
              <a:rPr lang="pt-BR">
                <a:solidFill>
                  <a:srgbClr val="5274FF"/>
                </a:solidFill>
              </a:rPr>
              <a:t>RDR/BACEN</a:t>
            </a:r>
            <a:endParaRPr lang="pt-BR"/>
          </a:p>
        </p:txBody>
      </p:sp>
      <p:sp>
        <p:nvSpPr>
          <p:cNvPr id="9" name="Espaço Reservado para Texto 16">
            <a:extLst>
              <a:ext uri="{FF2B5EF4-FFF2-40B4-BE49-F238E27FC236}">
                <a16:creationId xmlns:a16="http://schemas.microsoft.com/office/drawing/2014/main" id="{7F758C59-AA10-79A5-FFF3-D1F43E169971}"/>
              </a:ext>
            </a:extLst>
          </p:cNvPr>
          <p:cNvSpPr txBox="1">
            <a:spLocks/>
          </p:cNvSpPr>
          <p:nvPr/>
        </p:nvSpPr>
        <p:spPr>
          <a:xfrm>
            <a:off x="695323" y="1972825"/>
            <a:ext cx="4140202" cy="533605"/>
          </a:xfrm>
          <a:prstGeom prst="rect">
            <a:avLst/>
          </a:prstGeom>
        </p:spPr>
        <p:txBody>
          <a:bodyPr lIns="0" r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i="0" kern="1200">
                <a:solidFill>
                  <a:srgbClr val="55565E"/>
                </a:solidFill>
                <a:latin typeface="Museo Sans 700" panose="02000000000000000000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/>
              <a:t>Pontos Observados:</a:t>
            </a:r>
          </a:p>
        </p:txBody>
      </p:sp>
      <p:sp>
        <p:nvSpPr>
          <p:cNvPr id="10" name="Espaço Reservado para Texto 16">
            <a:extLst>
              <a:ext uri="{FF2B5EF4-FFF2-40B4-BE49-F238E27FC236}">
                <a16:creationId xmlns:a16="http://schemas.microsoft.com/office/drawing/2014/main" id="{4DA17775-DABF-573A-F3CD-D25C9B540082}"/>
              </a:ext>
            </a:extLst>
          </p:cNvPr>
          <p:cNvSpPr txBox="1">
            <a:spLocks/>
          </p:cNvSpPr>
          <p:nvPr/>
        </p:nvSpPr>
        <p:spPr>
          <a:xfrm>
            <a:off x="709082" y="2944667"/>
            <a:ext cx="4140202" cy="2661063"/>
          </a:xfrm>
          <a:prstGeom prst="rect">
            <a:avLst/>
          </a:prstGeom>
        </p:spPr>
        <p:txBody>
          <a:bodyPr lIns="0" r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0" i="0" kern="1200">
                <a:solidFill>
                  <a:srgbClr val="55565E"/>
                </a:solidFill>
                <a:latin typeface="Museo Sans 300" panose="02000000000000000000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Blip>
                <a:blip r:embed="rId3"/>
              </a:buBlip>
            </a:pPr>
            <a:endParaRPr lang="pt-BR"/>
          </a:p>
        </p:txBody>
      </p:sp>
      <p:sp>
        <p:nvSpPr>
          <p:cNvPr id="12" name="Espaço Reservado para Texto 6">
            <a:extLst>
              <a:ext uri="{FF2B5EF4-FFF2-40B4-BE49-F238E27FC236}">
                <a16:creationId xmlns:a16="http://schemas.microsoft.com/office/drawing/2014/main" id="{C80148ED-E834-CC41-2CDD-FAD721A35F65}"/>
              </a:ext>
            </a:extLst>
          </p:cNvPr>
          <p:cNvSpPr txBox="1">
            <a:spLocks/>
          </p:cNvSpPr>
          <p:nvPr/>
        </p:nvSpPr>
        <p:spPr>
          <a:xfrm>
            <a:off x="495858" y="2394472"/>
            <a:ext cx="4715722" cy="2458940"/>
          </a:xfrm>
          <a:prstGeom prst="rect">
            <a:avLst/>
          </a:prstGeom>
        </p:spPr>
        <p:txBody>
          <a:bodyPr lIns="216000" tIns="45720" rIns="108000" bIns="45720" anchor="t"/>
          <a:lstStyle>
            <a:lvl1pPr marL="269875" indent="-269875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120000"/>
              <a:buFontTx/>
              <a:buBlip>
                <a:blip r:embed="rId4"/>
              </a:buBlip>
              <a:tabLst/>
              <a:defRPr sz="1400" b="0" i="0" kern="1200">
                <a:solidFill>
                  <a:schemeClr val="tx2"/>
                </a:solidFill>
                <a:latin typeface="Museo Sans 300" panose="02000000000000000000" pitchFamily="2" charset="77"/>
                <a:ea typeface="+mn-ea"/>
                <a:cs typeface="+mn-cs"/>
              </a:defRPr>
            </a:lvl1pPr>
            <a:lvl2pPr marL="762000" indent="-3048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120000"/>
              <a:buFontTx/>
              <a:buBlip>
                <a:blip r:embed="rId4"/>
              </a:buBlip>
              <a:tabLst>
                <a:tab pos="746125" algn="l"/>
              </a:tabLst>
              <a:defRPr sz="1400" b="0" i="0" kern="1200">
                <a:solidFill>
                  <a:schemeClr val="tx2"/>
                </a:solidFill>
                <a:latin typeface="Museo Sans 300" panose="02000000000000000000" pitchFamily="2" charset="77"/>
                <a:ea typeface="+mn-ea"/>
                <a:cs typeface="+mn-cs"/>
              </a:defRPr>
            </a:lvl2pPr>
            <a:lvl3pPr marL="1206500" indent="-2921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120000"/>
              <a:buFontTx/>
              <a:buBlip>
                <a:blip r:embed="rId4"/>
              </a:buBlip>
              <a:tabLst/>
              <a:defRPr sz="1400" b="0" i="0" kern="1200">
                <a:solidFill>
                  <a:schemeClr val="tx2"/>
                </a:solidFill>
                <a:latin typeface="Museo Sans 300" panose="02000000000000000000" pitchFamily="2" charset="77"/>
                <a:ea typeface="+mn-ea"/>
                <a:cs typeface="+mn-cs"/>
              </a:defRPr>
            </a:lvl3pPr>
            <a:lvl4pPr marL="1651000" indent="-2794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120000"/>
              <a:buFontTx/>
              <a:buBlip>
                <a:blip r:embed="rId4"/>
              </a:buBlip>
              <a:tabLst/>
              <a:defRPr sz="1400" b="0" i="0" kern="1200">
                <a:solidFill>
                  <a:schemeClr val="tx2"/>
                </a:solidFill>
                <a:latin typeface="Museo Sans 300" panose="02000000000000000000" pitchFamily="2" charset="77"/>
                <a:ea typeface="+mn-ea"/>
                <a:cs typeface="+mn-cs"/>
              </a:defRPr>
            </a:lvl4pPr>
            <a:lvl5pPr marL="2095500" indent="-2667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120000"/>
              <a:buFontTx/>
              <a:buBlip>
                <a:blip r:embed="rId4"/>
              </a:buBlip>
              <a:tabLst/>
              <a:defRPr sz="1400" b="0" i="0" kern="1200">
                <a:solidFill>
                  <a:schemeClr val="tx2"/>
                </a:solidFill>
                <a:latin typeface="Museo Sans 300" panose="02000000000000000000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>
                <a:latin typeface="Museo Sans 300"/>
              </a:rPr>
              <a:t>A mensal de demandas recebidas e tratadas pelo canal </a:t>
            </a:r>
            <a:r>
              <a:rPr lang="pt-BR" sz="1200">
                <a:solidFill>
                  <a:srgbClr val="5274FF"/>
                </a:solidFill>
                <a:latin typeface="Museo Sans 300"/>
              </a:rPr>
              <a:t>RDR/BACEN</a:t>
            </a:r>
            <a:r>
              <a:rPr lang="pt-BR" sz="1200">
                <a:latin typeface="Museo Sans 300"/>
              </a:rPr>
              <a:t> diminuiu em </a:t>
            </a:r>
            <a:r>
              <a:rPr lang="pt-BR" sz="1200" b="1">
                <a:solidFill>
                  <a:schemeClr val="tx1"/>
                </a:solidFill>
                <a:latin typeface="Museo Sans 300"/>
              </a:rPr>
              <a:t>48%</a:t>
            </a:r>
            <a:r>
              <a:rPr lang="pt-BR" sz="1200">
                <a:solidFill>
                  <a:srgbClr val="5274FF"/>
                </a:solidFill>
                <a:latin typeface="Museo Sans 300"/>
              </a:rPr>
              <a:t> </a:t>
            </a:r>
            <a:r>
              <a:rPr lang="pt-BR" sz="1200">
                <a:solidFill>
                  <a:srgbClr val="4E5D72"/>
                </a:solidFill>
                <a:latin typeface="Museo Sans 300"/>
              </a:rPr>
              <a:t>entre o 1º Sem/23 e o 2º Sem/23. </a:t>
            </a:r>
            <a:endParaRPr lang="pt-BR" sz="1200">
              <a:solidFill>
                <a:srgbClr val="4E5D72"/>
              </a:solidFill>
            </a:endParaRPr>
          </a:p>
          <a:p>
            <a:r>
              <a:rPr lang="pt-BR" sz="1200">
                <a:solidFill>
                  <a:srgbClr val="44546A"/>
                </a:solidFill>
                <a:latin typeface="Museo Sans 300"/>
              </a:rPr>
              <a:t>A diminuição das demandas recebidas e tratadas no Canal de Atendimento em questão decorre, principalmente, do cenário relacionado à aquisição pela </a:t>
            </a:r>
            <a:r>
              <a:rPr lang="pt-BR" sz="1200" err="1">
                <a:solidFill>
                  <a:srgbClr val="44546A"/>
                </a:solidFill>
                <a:latin typeface="Museo Sans 300"/>
              </a:rPr>
              <a:t>iugu</a:t>
            </a:r>
            <a:r>
              <a:rPr lang="pt-BR" sz="1200">
                <a:solidFill>
                  <a:srgbClr val="44546A"/>
                </a:solidFill>
                <a:latin typeface="Museo Sans 300"/>
              </a:rPr>
              <a:t> de parte da carteira de clientes da Juno </a:t>
            </a:r>
            <a:r>
              <a:rPr lang="pt-BR" sz="1200" err="1">
                <a:solidFill>
                  <a:srgbClr val="44546A"/>
                </a:solidFill>
                <a:latin typeface="Museo Sans 300"/>
              </a:rPr>
              <a:t>by</a:t>
            </a:r>
            <a:r>
              <a:rPr lang="pt-BR" sz="1200">
                <a:solidFill>
                  <a:srgbClr val="44546A"/>
                </a:solidFill>
                <a:latin typeface="Museo Sans 300"/>
              </a:rPr>
              <a:t> </a:t>
            </a:r>
            <a:r>
              <a:rPr lang="pt-BR" sz="1200" err="1">
                <a:solidFill>
                  <a:srgbClr val="44546A"/>
                </a:solidFill>
                <a:latin typeface="Museo Sans 300"/>
              </a:rPr>
              <a:t>Ebanx</a:t>
            </a:r>
            <a:r>
              <a:rPr lang="pt-BR" sz="1200">
                <a:solidFill>
                  <a:srgbClr val="44546A"/>
                </a:solidFill>
                <a:latin typeface="Museo Sans 300"/>
              </a:rPr>
              <a:t> (os entraves relacionados a referida migração foram solucionados completamente no mês de Junho, ao final do 1º Sem/23).</a:t>
            </a:r>
          </a:p>
          <a:p>
            <a:r>
              <a:rPr lang="pt-BR" sz="1200">
                <a:solidFill>
                  <a:srgbClr val="4E5D72"/>
                </a:solidFill>
              </a:rPr>
              <a:t>Consequentemente, a média do prazo de atendimento no 2º Sem/23 diminuiu em </a:t>
            </a:r>
            <a:r>
              <a:rPr lang="pt-BR" sz="1200" b="1">
                <a:solidFill>
                  <a:schemeClr val="tx1"/>
                </a:solidFill>
              </a:rPr>
              <a:t>10.5%, </a:t>
            </a:r>
            <a:r>
              <a:rPr lang="pt-BR" sz="1200">
                <a:solidFill>
                  <a:srgbClr val="4E5D72"/>
                </a:solidFill>
              </a:rPr>
              <a:t>mantendo-se abaixo do prazo regulamentar de </a:t>
            </a:r>
            <a:r>
              <a:rPr lang="pt-BR" sz="1200">
                <a:solidFill>
                  <a:srgbClr val="5274FF"/>
                </a:solidFill>
              </a:rPr>
              <a:t>10 dias úteis.</a:t>
            </a:r>
          </a:p>
          <a:p>
            <a:endParaRPr lang="pt-BR" sz="1200">
              <a:solidFill>
                <a:srgbClr val="44546A"/>
              </a:solidFill>
            </a:endParaRPr>
          </a:p>
          <a:p>
            <a:endParaRPr lang="pt-BR" sz="1200">
              <a:solidFill>
                <a:srgbClr val="44546A"/>
              </a:solidFill>
            </a:endParaRPr>
          </a:p>
        </p:txBody>
      </p:sp>
      <p:graphicFrame>
        <p:nvGraphicFramePr>
          <p:cNvPr id="5" name="Tabela 4">
            <a:extLst>
              <a:ext uri="{FF2B5EF4-FFF2-40B4-BE49-F238E27FC236}">
                <a16:creationId xmlns:a16="http://schemas.microsoft.com/office/drawing/2014/main" id="{6A212322-B8BF-59C7-C0F0-FAC3E49AB2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5933920"/>
              </p:ext>
            </p:extLst>
          </p:nvPr>
        </p:nvGraphicFramePr>
        <p:xfrm>
          <a:off x="6929309" y="3901506"/>
          <a:ext cx="4857866" cy="154294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92049">
                  <a:extLst>
                    <a:ext uri="{9D8B030D-6E8A-4147-A177-3AD203B41FA5}">
                      <a16:colId xmlns:a16="http://schemas.microsoft.com/office/drawing/2014/main" val="1951601429"/>
                    </a:ext>
                  </a:extLst>
                </a:gridCol>
                <a:gridCol w="533216">
                  <a:extLst>
                    <a:ext uri="{9D8B030D-6E8A-4147-A177-3AD203B41FA5}">
                      <a16:colId xmlns:a16="http://schemas.microsoft.com/office/drawing/2014/main" val="562722825"/>
                    </a:ext>
                  </a:extLst>
                </a:gridCol>
                <a:gridCol w="533216">
                  <a:extLst>
                    <a:ext uri="{9D8B030D-6E8A-4147-A177-3AD203B41FA5}">
                      <a16:colId xmlns:a16="http://schemas.microsoft.com/office/drawing/2014/main" val="2503134852"/>
                    </a:ext>
                  </a:extLst>
                </a:gridCol>
                <a:gridCol w="533216">
                  <a:extLst>
                    <a:ext uri="{9D8B030D-6E8A-4147-A177-3AD203B41FA5}">
                      <a16:colId xmlns:a16="http://schemas.microsoft.com/office/drawing/2014/main" val="834795633"/>
                    </a:ext>
                  </a:extLst>
                </a:gridCol>
                <a:gridCol w="533216">
                  <a:extLst>
                    <a:ext uri="{9D8B030D-6E8A-4147-A177-3AD203B41FA5}">
                      <a16:colId xmlns:a16="http://schemas.microsoft.com/office/drawing/2014/main" val="1257927719"/>
                    </a:ext>
                  </a:extLst>
                </a:gridCol>
                <a:gridCol w="533216">
                  <a:extLst>
                    <a:ext uri="{9D8B030D-6E8A-4147-A177-3AD203B41FA5}">
                      <a16:colId xmlns:a16="http://schemas.microsoft.com/office/drawing/2014/main" val="1971987978"/>
                    </a:ext>
                  </a:extLst>
                </a:gridCol>
                <a:gridCol w="533216">
                  <a:extLst>
                    <a:ext uri="{9D8B030D-6E8A-4147-A177-3AD203B41FA5}">
                      <a16:colId xmlns:a16="http://schemas.microsoft.com/office/drawing/2014/main" val="6666448"/>
                    </a:ext>
                  </a:extLst>
                </a:gridCol>
                <a:gridCol w="666521">
                  <a:extLst>
                    <a:ext uri="{9D8B030D-6E8A-4147-A177-3AD203B41FA5}">
                      <a16:colId xmlns:a16="http://schemas.microsoft.com/office/drawing/2014/main" val="2736759574"/>
                    </a:ext>
                  </a:extLst>
                </a:gridCol>
              </a:tblGrid>
              <a:tr h="346389">
                <a:tc>
                  <a:txBody>
                    <a:bodyPr/>
                    <a:lstStyle/>
                    <a:p>
                      <a:pPr algn="ctr" rtl="0" fontAlgn="base">
                        <a:lnSpc>
                          <a:spcPct val="100000"/>
                        </a:lnSpc>
                      </a:pPr>
                      <a:r>
                        <a:rPr lang="pt-BR" sz="900" b="1" i="0">
                          <a:solidFill>
                            <a:schemeClr val="tx1"/>
                          </a:solidFill>
                          <a:effectLst/>
                          <a:latin typeface="Museo Sans 300" panose="02000000000000000000"/>
                        </a:rPr>
                        <a:t>1º Sem. 2023:</a:t>
                      </a:r>
                    </a:p>
                  </a:txBody>
                  <a:tcPr marL="69667" marR="69667" marT="34834" marB="3483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ct val="100000"/>
                        </a:lnSpc>
                      </a:pPr>
                      <a:r>
                        <a:rPr lang="pt-BR" sz="900" b="1" i="0">
                          <a:solidFill>
                            <a:schemeClr val="bg1"/>
                          </a:solidFill>
                          <a:effectLst/>
                          <a:latin typeface="Museo Sans 700" panose="02000000000000000000" pitchFamily="2" charset="77"/>
                        </a:rPr>
                        <a:t>Jan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274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ct val="100000"/>
                        </a:lnSpc>
                      </a:pPr>
                      <a:r>
                        <a:rPr lang="pt-BR" sz="900" b="1" i="0" err="1">
                          <a:solidFill>
                            <a:schemeClr val="bg1"/>
                          </a:solidFill>
                          <a:effectLst/>
                          <a:latin typeface="Museo Sans 700" panose="02000000000000000000" pitchFamily="2" charset="77"/>
                        </a:rPr>
                        <a:t>Fev</a:t>
                      </a:r>
                      <a:endParaRPr lang="pt-BR" sz="900" b="1" i="0">
                        <a:solidFill>
                          <a:schemeClr val="bg1"/>
                        </a:solidFill>
                        <a:effectLst/>
                        <a:latin typeface="Museo Sans 700" panose="02000000000000000000" pitchFamily="2" charset="7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274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ct val="100000"/>
                        </a:lnSpc>
                      </a:pPr>
                      <a:r>
                        <a:rPr lang="pt-BR" sz="900" b="1" i="0">
                          <a:solidFill>
                            <a:schemeClr val="bg1"/>
                          </a:solidFill>
                          <a:effectLst/>
                          <a:latin typeface="Museo Sans 700" panose="02000000000000000000" pitchFamily="2" charset="77"/>
                        </a:rPr>
                        <a:t>Mar 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274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ct val="100000"/>
                        </a:lnSpc>
                      </a:pPr>
                      <a:r>
                        <a:rPr lang="pt-BR" sz="900" b="1" i="0" err="1">
                          <a:solidFill>
                            <a:schemeClr val="bg1"/>
                          </a:solidFill>
                          <a:effectLst/>
                          <a:latin typeface="Museo Sans 700" panose="02000000000000000000" pitchFamily="2" charset="77"/>
                        </a:rPr>
                        <a:t>Abr</a:t>
                      </a:r>
                      <a:r>
                        <a:rPr lang="pt-BR" sz="900" b="1" i="0">
                          <a:solidFill>
                            <a:schemeClr val="bg1"/>
                          </a:solidFill>
                          <a:effectLst/>
                          <a:latin typeface="Museo Sans 700" panose="02000000000000000000" pitchFamily="2" charset="77"/>
                        </a:rPr>
                        <a:t> 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274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ct val="100000"/>
                        </a:lnSpc>
                      </a:pPr>
                      <a:r>
                        <a:rPr lang="pt-BR" sz="900" b="1" i="0">
                          <a:solidFill>
                            <a:schemeClr val="bg1"/>
                          </a:solidFill>
                          <a:effectLst/>
                          <a:latin typeface="Museo Sans 700" panose="02000000000000000000" pitchFamily="2" charset="77"/>
                        </a:rPr>
                        <a:t>Mai 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274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ct val="100000"/>
                        </a:lnSpc>
                      </a:pPr>
                      <a:r>
                        <a:rPr lang="pt-BR" sz="900" b="1" i="0" err="1">
                          <a:solidFill>
                            <a:schemeClr val="bg1"/>
                          </a:solidFill>
                          <a:effectLst/>
                          <a:latin typeface="Museo Sans 700" panose="02000000000000000000" pitchFamily="2" charset="77"/>
                        </a:rPr>
                        <a:t>Jun</a:t>
                      </a:r>
                      <a:r>
                        <a:rPr lang="pt-BR" sz="900" b="1" i="0">
                          <a:solidFill>
                            <a:schemeClr val="bg1"/>
                          </a:solidFill>
                          <a:effectLst/>
                          <a:latin typeface="Museo Sans 700" panose="02000000000000000000" pitchFamily="2" charset="77"/>
                        </a:rPr>
                        <a:t> 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274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ct val="100000"/>
                        </a:lnSpc>
                      </a:pPr>
                      <a:r>
                        <a:rPr lang="pt-BR" sz="900" b="1" i="0">
                          <a:solidFill>
                            <a:schemeClr val="bg1"/>
                          </a:solidFill>
                          <a:effectLst/>
                          <a:latin typeface="Museo Sans 700" panose="02000000000000000000" pitchFamily="2" charset="77"/>
                        </a:rPr>
                        <a:t>Sem.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274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0005249"/>
                  </a:ext>
                </a:extLst>
              </a:tr>
              <a:tr h="574649"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BR" sz="900" b="1" i="0">
                          <a:effectLst/>
                          <a:latin typeface="Museo Sans 300" panose="02000000000000000000"/>
                        </a:rPr>
                        <a:t>Nº de Atendimentos:</a:t>
                      </a:r>
                    </a:p>
                  </a:txBody>
                  <a:tcPr marL="69667" marR="69667" marT="34834" marB="3483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BR" sz="1000" b="0" i="0">
                          <a:solidFill>
                            <a:schemeClr val="tx1"/>
                          </a:solidFill>
                          <a:effectLst/>
                          <a:latin typeface="Museo Sans 300" panose="02000000000000000000"/>
                        </a:rPr>
                        <a:t>18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BR" sz="1000" b="0" i="0">
                          <a:solidFill>
                            <a:schemeClr val="tx1"/>
                          </a:solidFill>
                          <a:effectLst/>
                          <a:latin typeface="Museo Sans 300" panose="02000000000000000000"/>
                        </a:rPr>
                        <a:t>12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BR" sz="1000" b="0" i="0">
                          <a:solidFill>
                            <a:schemeClr val="tx1"/>
                          </a:solidFill>
                          <a:effectLst/>
                          <a:latin typeface="Museo Sans 300" panose="02000000000000000000"/>
                        </a:rPr>
                        <a:t>24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BR" sz="1000" b="0" i="0">
                          <a:solidFill>
                            <a:schemeClr val="tx1"/>
                          </a:solidFill>
                          <a:effectLst/>
                          <a:latin typeface="Museo Sans 300" panose="02000000000000000000"/>
                        </a:rPr>
                        <a:t>198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BR" sz="1000" b="0" i="0">
                          <a:solidFill>
                            <a:schemeClr val="tx1"/>
                          </a:solidFill>
                          <a:effectLst/>
                          <a:latin typeface="Museo Sans 300" panose="02000000000000000000"/>
                        </a:rPr>
                        <a:t>108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BR" sz="1000" b="0" i="0">
                          <a:solidFill>
                            <a:schemeClr val="tx1"/>
                          </a:solidFill>
                          <a:effectLst/>
                          <a:latin typeface="Museo Sans 300" panose="02000000000000000000"/>
                        </a:rPr>
                        <a:t>30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BR" sz="1000" b="1" i="0">
                          <a:solidFill>
                            <a:schemeClr val="tx1"/>
                          </a:solidFill>
                          <a:effectLst/>
                          <a:latin typeface="Museo Sans 300" panose="02000000000000000000"/>
                        </a:rPr>
                        <a:t>390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2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1673207"/>
                  </a:ext>
                </a:extLst>
              </a:tr>
              <a:tr h="621911"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BR" sz="900" b="1" i="0">
                          <a:effectLst/>
                          <a:latin typeface="Museo Sans 300" panose="02000000000000000000"/>
                        </a:rPr>
                        <a:t>Dias úteis para resolução (média)</a:t>
                      </a:r>
                    </a:p>
                  </a:txBody>
                  <a:tcPr marL="69667" marR="69667" marT="34834" marB="34834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BR" sz="1000">
                          <a:solidFill>
                            <a:schemeClr val="tx1"/>
                          </a:solidFill>
                          <a:effectLst/>
                          <a:latin typeface="Museo Sans 300"/>
                        </a:rPr>
                        <a:t>5.9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BR" sz="1000">
                          <a:solidFill>
                            <a:schemeClr val="tx1"/>
                          </a:solidFill>
                          <a:effectLst/>
                          <a:latin typeface="Museo Sans 300"/>
                        </a:rPr>
                        <a:t>7.1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BR" sz="1000">
                          <a:solidFill>
                            <a:schemeClr val="tx1"/>
                          </a:solidFill>
                          <a:effectLst/>
                          <a:latin typeface="Museo Sans 300"/>
                        </a:rPr>
                        <a:t>10.3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BR" sz="1000">
                          <a:solidFill>
                            <a:schemeClr val="tx1"/>
                          </a:solidFill>
                          <a:effectLst/>
                          <a:latin typeface="Museo Sans 300"/>
                        </a:rPr>
                        <a:t>9.6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BR" sz="1000">
                          <a:solidFill>
                            <a:schemeClr val="tx1"/>
                          </a:solidFill>
                          <a:effectLst/>
                          <a:latin typeface="Museo Sans 300"/>
                        </a:rPr>
                        <a:t>10.7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BR" sz="1000">
                          <a:solidFill>
                            <a:schemeClr val="tx1"/>
                          </a:solidFill>
                          <a:effectLst/>
                          <a:latin typeface="Museo Sans 300"/>
                        </a:rPr>
                        <a:t>9.7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BR" sz="1000" b="1">
                          <a:solidFill>
                            <a:schemeClr val="tx1"/>
                          </a:solidFill>
                          <a:effectLst/>
                          <a:latin typeface="Museo Sans 300"/>
                        </a:rPr>
                        <a:t>7.6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178214"/>
                  </a:ext>
                </a:extLst>
              </a:tr>
            </a:tbl>
          </a:graphicData>
        </a:graphic>
      </p:graphicFrame>
      <p:graphicFrame>
        <p:nvGraphicFramePr>
          <p:cNvPr id="15" name="Tabela 14">
            <a:extLst>
              <a:ext uri="{FF2B5EF4-FFF2-40B4-BE49-F238E27FC236}">
                <a16:creationId xmlns:a16="http://schemas.microsoft.com/office/drawing/2014/main" id="{D1620C71-2274-D13B-1D2B-5751F9CCC3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6882976"/>
              </p:ext>
            </p:extLst>
          </p:nvPr>
        </p:nvGraphicFramePr>
        <p:xfrm>
          <a:off x="695323" y="5005187"/>
          <a:ext cx="4715723" cy="124846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26929">
                  <a:extLst>
                    <a:ext uri="{9D8B030D-6E8A-4147-A177-3AD203B41FA5}">
                      <a16:colId xmlns:a16="http://schemas.microsoft.com/office/drawing/2014/main" val="1951601429"/>
                    </a:ext>
                  </a:extLst>
                </a:gridCol>
                <a:gridCol w="1029598">
                  <a:extLst>
                    <a:ext uri="{9D8B030D-6E8A-4147-A177-3AD203B41FA5}">
                      <a16:colId xmlns:a16="http://schemas.microsoft.com/office/drawing/2014/main" val="562722825"/>
                    </a:ext>
                  </a:extLst>
                </a:gridCol>
                <a:gridCol w="1029598">
                  <a:extLst>
                    <a:ext uri="{9D8B030D-6E8A-4147-A177-3AD203B41FA5}">
                      <a16:colId xmlns:a16="http://schemas.microsoft.com/office/drawing/2014/main" val="2503134852"/>
                    </a:ext>
                  </a:extLst>
                </a:gridCol>
                <a:gridCol w="1029598">
                  <a:extLst>
                    <a:ext uri="{9D8B030D-6E8A-4147-A177-3AD203B41FA5}">
                      <a16:colId xmlns:a16="http://schemas.microsoft.com/office/drawing/2014/main" val="834795633"/>
                    </a:ext>
                  </a:extLst>
                </a:gridCol>
              </a:tblGrid>
              <a:tr h="391148">
                <a:tc>
                  <a:txBody>
                    <a:bodyPr/>
                    <a:lstStyle/>
                    <a:p>
                      <a:pPr algn="ctr" rtl="0" fontAlgn="base">
                        <a:lnSpc>
                          <a:spcPct val="100000"/>
                        </a:lnSpc>
                      </a:pPr>
                      <a:endParaRPr lang="pt-BR" sz="900" b="1" i="0">
                        <a:solidFill>
                          <a:schemeClr val="tx1"/>
                        </a:solidFill>
                        <a:effectLst/>
                        <a:latin typeface="Museo Sans 300" panose="02000000000000000000"/>
                      </a:endParaRPr>
                    </a:p>
                  </a:txBody>
                  <a:tcPr marL="60191" marR="60191" marT="30096" marB="3009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ct val="100000"/>
                        </a:lnSpc>
                      </a:pPr>
                      <a:r>
                        <a:rPr lang="pt-BR" sz="900" b="1" i="0">
                          <a:solidFill>
                            <a:schemeClr val="bg1"/>
                          </a:solidFill>
                          <a:effectLst/>
                          <a:latin typeface="Museo Sans 300" panose="02000000000000000000"/>
                        </a:rPr>
                        <a:t>1º Sem./23</a:t>
                      </a:r>
                    </a:p>
                  </a:txBody>
                  <a:tcPr marL="60191" marR="60191" marT="30096" marB="3009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274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ct val="100000"/>
                        </a:lnSpc>
                      </a:pPr>
                      <a:r>
                        <a:rPr lang="pt-BR" sz="900" b="1" i="0">
                          <a:solidFill>
                            <a:schemeClr val="bg1"/>
                          </a:solidFill>
                          <a:effectLst/>
                          <a:latin typeface="Museo Sans 300" panose="02000000000000000000"/>
                        </a:rPr>
                        <a:t>2º Sem./23</a:t>
                      </a:r>
                    </a:p>
                  </a:txBody>
                  <a:tcPr marL="60191" marR="60191" marT="30096" marB="3009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274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ct val="100000"/>
                        </a:lnSpc>
                      </a:pPr>
                      <a:r>
                        <a:rPr lang="pt-BR" sz="900" b="1" i="0">
                          <a:solidFill>
                            <a:schemeClr val="bg1"/>
                          </a:solidFill>
                          <a:effectLst/>
                          <a:latin typeface="Museo Sans 300" panose="02000000000000000000"/>
                        </a:rPr>
                        <a:t>%</a:t>
                      </a:r>
                    </a:p>
                  </a:txBody>
                  <a:tcPr marL="60191" marR="60191" marT="30096" marB="3009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274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20005249"/>
                  </a:ext>
                </a:extLst>
              </a:tr>
              <a:tr h="411728"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BR" sz="900" b="1" i="0">
                          <a:effectLst/>
                          <a:latin typeface="Museo Sans 300" panose="02000000000000000000"/>
                        </a:rPr>
                        <a:t>Nº de Atendimentos:</a:t>
                      </a:r>
                    </a:p>
                  </a:txBody>
                  <a:tcPr marL="60191" marR="60191" marT="30096" marB="3009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BR" sz="900" b="1" i="0">
                          <a:solidFill>
                            <a:schemeClr val="tx1"/>
                          </a:solidFill>
                          <a:effectLst/>
                          <a:latin typeface="Museo Sans 300" panose="02000000000000000000"/>
                        </a:rPr>
                        <a:t>390</a:t>
                      </a:r>
                    </a:p>
                  </a:txBody>
                  <a:tcPr marL="60191" marR="60191" marT="30096" marB="3009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BR" sz="900" b="1" i="0">
                          <a:solidFill>
                            <a:srgbClr val="F0F2F6"/>
                          </a:solidFill>
                          <a:effectLst/>
                          <a:latin typeface="Museo Sans 300" panose="02000000000000000000"/>
                        </a:rPr>
                        <a:t>203</a:t>
                      </a:r>
                    </a:p>
                  </a:txBody>
                  <a:tcPr marL="60191" marR="60191" marT="30096" marB="3009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274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endParaRPr lang="pt-BR" sz="900" kern="1200">
                        <a:solidFill>
                          <a:srgbClr val="5274FF"/>
                        </a:solidFill>
                        <a:effectLst/>
                        <a:latin typeface="Museo Sans 300"/>
                        <a:ea typeface="+mn-ea"/>
                        <a:cs typeface="+mn-cs"/>
                      </a:endParaRPr>
                    </a:p>
                    <a:p>
                      <a:pPr lvl="0" algn="ctr">
                        <a:buNone/>
                      </a:pPr>
                      <a:r>
                        <a:rPr lang="pt-BR" sz="900" kern="1200">
                          <a:solidFill>
                            <a:srgbClr val="5274FF"/>
                          </a:solidFill>
                          <a:effectLst/>
                          <a:latin typeface="Museo Sans 300"/>
                          <a:ea typeface="+mn-ea"/>
                          <a:cs typeface="+mn-cs"/>
                        </a:rPr>
                        <a:t>-48</a:t>
                      </a:r>
                    </a:p>
                  </a:txBody>
                  <a:tcPr marL="60191" marR="60191" marT="30096" marB="3009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2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1673207"/>
                  </a:ext>
                </a:extLst>
              </a:tr>
              <a:tr h="445591"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BR" sz="900" b="1" i="0">
                          <a:effectLst/>
                          <a:latin typeface="Museo Sans 300" panose="02000000000000000000"/>
                        </a:rPr>
                        <a:t>Dias úteis para resolução (média)</a:t>
                      </a:r>
                    </a:p>
                  </a:txBody>
                  <a:tcPr marL="60191" marR="60191" marT="30096" marB="3009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BR" sz="900" b="1">
                          <a:solidFill>
                            <a:schemeClr val="tx1"/>
                          </a:solidFill>
                          <a:effectLst/>
                          <a:latin typeface="Museo Sans 300"/>
                        </a:rPr>
                        <a:t>7.6</a:t>
                      </a:r>
                    </a:p>
                  </a:txBody>
                  <a:tcPr marL="67435" marR="67435" marT="33718" marB="3371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BR" sz="900" b="1">
                          <a:solidFill>
                            <a:srgbClr val="F0F2F6"/>
                          </a:solidFill>
                          <a:effectLst/>
                          <a:latin typeface="Museo Sans 300"/>
                        </a:rPr>
                        <a:t>6.8</a:t>
                      </a:r>
                    </a:p>
                  </a:txBody>
                  <a:tcPr marL="67435" marR="67435" marT="33718" marB="3371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274FF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rtl="0" fontAlgn="base">
                        <a:buNone/>
                      </a:pPr>
                      <a:r>
                        <a:rPr lang="pt-BR" sz="900">
                          <a:solidFill>
                            <a:srgbClr val="5274FF"/>
                          </a:solidFill>
                          <a:effectLst/>
                          <a:latin typeface="Museo Sans 300"/>
                        </a:rPr>
                        <a:t>-10.5</a:t>
                      </a:r>
                    </a:p>
                  </a:txBody>
                  <a:tcPr marL="67435" marR="67435" marT="33718" marB="3371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178214"/>
                  </a:ext>
                </a:extLst>
              </a:tr>
            </a:tbl>
          </a:graphicData>
        </a:graphic>
      </p:graphicFrame>
      <p:pic>
        <p:nvPicPr>
          <p:cNvPr id="3" name="Imagem 2" descr="Uma imagem contendo luz, colar&#10;&#10;Descrição gerada automaticamente">
            <a:extLst>
              <a:ext uri="{FF2B5EF4-FFF2-40B4-BE49-F238E27FC236}">
                <a16:creationId xmlns:a16="http://schemas.microsoft.com/office/drawing/2014/main" id="{FF7E6B40-0DFC-48E9-404E-73C0CDC7B3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1061" y="1416485"/>
            <a:ext cx="398576" cy="398576"/>
          </a:xfrm>
          <a:prstGeom prst="rect">
            <a:avLst/>
          </a:prstGeom>
        </p:spPr>
      </p:pic>
      <p:sp>
        <p:nvSpPr>
          <p:cNvPr id="4" name="Espaço Reservado para Texto 16">
            <a:extLst>
              <a:ext uri="{FF2B5EF4-FFF2-40B4-BE49-F238E27FC236}">
                <a16:creationId xmlns:a16="http://schemas.microsoft.com/office/drawing/2014/main" id="{6C87F9C5-C043-9CB3-524D-0DAF8C167A18}"/>
              </a:ext>
            </a:extLst>
          </p:cNvPr>
          <p:cNvSpPr txBox="1">
            <a:spLocks/>
          </p:cNvSpPr>
          <p:nvPr/>
        </p:nvSpPr>
        <p:spPr>
          <a:xfrm>
            <a:off x="695324" y="678927"/>
            <a:ext cx="4947830" cy="208511"/>
          </a:xfrm>
          <a:prstGeom prst="rect">
            <a:avLst/>
          </a:prstGeom>
        </p:spPr>
        <p:txBody>
          <a:bodyPr lIns="36000" tIns="0" rIns="3600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0" i="0" kern="1200" spc="300">
                <a:solidFill>
                  <a:srgbClr val="55565E"/>
                </a:solidFill>
                <a:latin typeface="Museo Sans 300" panose="02000000000000000000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pt-BR">
                <a:solidFill>
                  <a:srgbClr val="4E5D72"/>
                </a:solidFill>
              </a:rPr>
              <a:t>Relatório - 2º Semestre de 2023- Ouvidoria</a:t>
            </a:r>
            <a:endParaRPr lang="en-US">
              <a:solidFill>
                <a:srgbClr val="4E5D72"/>
              </a:solidFill>
            </a:endParaRPr>
          </a:p>
        </p:txBody>
      </p:sp>
      <p:sp>
        <p:nvSpPr>
          <p:cNvPr id="6" name="Espaço Reservado para Texto 6">
            <a:extLst>
              <a:ext uri="{FF2B5EF4-FFF2-40B4-BE49-F238E27FC236}">
                <a16:creationId xmlns:a16="http://schemas.microsoft.com/office/drawing/2014/main" id="{13F2EB4A-61C9-FD6A-C717-812092F133AC}"/>
              </a:ext>
            </a:extLst>
          </p:cNvPr>
          <p:cNvSpPr txBox="1">
            <a:spLocks/>
          </p:cNvSpPr>
          <p:nvPr/>
        </p:nvSpPr>
        <p:spPr>
          <a:xfrm>
            <a:off x="6707091" y="3553771"/>
            <a:ext cx="1895766" cy="370824"/>
          </a:xfrm>
          <a:prstGeom prst="rect">
            <a:avLst/>
          </a:prstGeom>
        </p:spPr>
        <p:txBody>
          <a:bodyPr lIns="216000" rIns="108000"/>
          <a:lstStyle>
            <a:lvl1pPr marL="269875" indent="-269875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120000"/>
              <a:buFontTx/>
              <a:buBlip>
                <a:blip r:embed="rId4"/>
              </a:buBlip>
              <a:tabLst/>
              <a:defRPr sz="1400" b="0" i="0" kern="1200">
                <a:solidFill>
                  <a:schemeClr val="tx2"/>
                </a:solidFill>
                <a:latin typeface="Museo Sans 300" panose="02000000000000000000" pitchFamily="2" charset="77"/>
                <a:ea typeface="+mn-ea"/>
                <a:cs typeface="+mn-cs"/>
              </a:defRPr>
            </a:lvl1pPr>
            <a:lvl2pPr marL="762000" indent="-3048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120000"/>
              <a:buFontTx/>
              <a:buBlip>
                <a:blip r:embed="rId4"/>
              </a:buBlip>
              <a:tabLst>
                <a:tab pos="746125" algn="l"/>
              </a:tabLst>
              <a:defRPr sz="1400" b="0" i="0" kern="1200">
                <a:solidFill>
                  <a:schemeClr val="tx2"/>
                </a:solidFill>
                <a:latin typeface="Museo Sans 300" panose="02000000000000000000" pitchFamily="2" charset="77"/>
                <a:ea typeface="+mn-ea"/>
                <a:cs typeface="+mn-cs"/>
              </a:defRPr>
            </a:lvl2pPr>
            <a:lvl3pPr marL="1206500" indent="-2921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120000"/>
              <a:buFontTx/>
              <a:buBlip>
                <a:blip r:embed="rId4"/>
              </a:buBlip>
              <a:tabLst/>
              <a:defRPr sz="1400" b="0" i="0" kern="1200">
                <a:solidFill>
                  <a:schemeClr val="tx2"/>
                </a:solidFill>
                <a:latin typeface="Museo Sans 300" panose="02000000000000000000" pitchFamily="2" charset="77"/>
                <a:ea typeface="+mn-ea"/>
                <a:cs typeface="+mn-cs"/>
              </a:defRPr>
            </a:lvl3pPr>
            <a:lvl4pPr marL="1651000" indent="-2794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120000"/>
              <a:buFontTx/>
              <a:buBlip>
                <a:blip r:embed="rId4"/>
              </a:buBlip>
              <a:tabLst/>
              <a:defRPr sz="1400" b="0" i="0" kern="1200">
                <a:solidFill>
                  <a:schemeClr val="tx2"/>
                </a:solidFill>
                <a:latin typeface="Museo Sans 300" panose="02000000000000000000" pitchFamily="2" charset="77"/>
                <a:ea typeface="+mn-ea"/>
                <a:cs typeface="+mn-cs"/>
              </a:defRPr>
            </a:lvl4pPr>
            <a:lvl5pPr marL="2095500" indent="-2667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120000"/>
              <a:buFontTx/>
              <a:buBlip>
                <a:blip r:embed="rId4"/>
              </a:buBlip>
              <a:tabLst/>
              <a:defRPr sz="1400" b="0" i="0" kern="1200">
                <a:solidFill>
                  <a:schemeClr val="tx2"/>
                </a:solidFill>
                <a:latin typeface="Museo Sans 300" panose="02000000000000000000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/>
              <a:t>Comparativo:</a:t>
            </a:r>
          </a:p>
        </p:txBody>
      </p:sp>
    </p:spTree>
    <p:extLst>
      <p:ext uri="{BB962C8B-B14F-4D97-AF65-F5344CB8AC3E}">
        <p14:creationId xmlns:p14="http://schemas.microsoft.com/office/powerpoint/2010/main" val="4570677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Texto 16">
            <a:extLst>
              <a:ext uri="{FF2B5EF4-FFF2-40B4-BE49-F238E27FC236}">
                <a16:creationId xmlns:a16="http://schemas.microsoft.com/office/drawing/2014/main" id="{DA2EAC33-CDA6-B5EE-F687-EDABB950A3C9}"/>
              </a:ext>
            </a:extLst>
          </p:cNvPr>
          <p:cNvSpPr txBox="1">
            <a:spLocks/>
          </p:cNvSpPr>
          <p:nvPr/>
        </p:nvSpPr>
        <p:spPr>
          <a:xfrm>
            <a:off x="695324" y="678927"/>
            <a:ext cx="4947830" cy="208511"/>
          </a:xfrm>
          <a:prstGeom prst="rect">
            <a:avLst/>
          </a:prstGeom>
        </p:spPr>
        <p:txBody>
          <a:bodyPr lIns="36000" tIns="0" rIns="3600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0" i="0" kern="1200" spc="300">
                <a:solidFill>
                  <a:srgbClr val="55565E"/>
                </a:solidFill>
                <a:latin typeface="Museo Sans 300" panose="02000000000000000000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pt-BR"/>
              <a:t>Relatório - 2º Semestre de 2023- Ouvidoria.</a:t>
            </a:r>
            <a:endParaRPr lang="en-US"/>
          </a:p>
        </p:txBody>
      </p:sp>
      <p:sp>
        <p:nvSpPr>
          <p:cNvPr id="8" name="Espaço Reservado para Texto 16">
            <a:extLst>
              <a:ext uri="{FF2B5EF4-FFF2-40B4-BE49-F238E27FC236}">
                <a16:creationId xmlns:a16="http://schemas.microsoft.com/office/drawing/2014/main" id="{D1C24085-A235-A9BB-C341-4712700411CE}"/>
              </a:ext>
            </a:extLst>
          </p:cNvPr>
          <p:cNvSpPr txBox="1">
            <a:spLocks/>
          </p:cNvSpPr>
          <p:nvPr/>
        </p:nvSpPr>
        <p:spPr>
          <a:xfrm>
            <a:off x="695325" y="971045"/>
            <a:ext cx="5942541" cy="888235"/>
          </a:xfrm>
          <a:prstGeom prst="rect">
            <a:avLst/>
          </a:prstGeom>
        </p:spPr>
        <p:txBody>
          <a:bodyPr lIns="36000" rIns="3600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i="0" kern="1200" spc="-150">
                <a:solidFill>
                  <a:schemeClr val="tx1"/>
                </a:solidFill>
                <a:latin typeface="Museo Sans 700" panose="02000000000000000000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/>
              <a:t>Comparativo entre Canais de Atendimento </a:t>
            </a:r>
            <a:br>
              <a:rPr lang="pt-BR"/>
            </a:br>
            <a:r>
              <a:rPr lang="pt-BR">
                <a:solidFill>
                  <a:srgbClr val="5274FF"/>
                </a:solidFill>
              </a:rPr>
              <a:t>Demandas Tratadas</a:t>
            </a:r>
            <a:endParaRPr lang="pt-BR"/>
          </a:p>
        </p:txBody>
      </p:sp>
      <p:sp>
        <p:nvSpPr>
          <p:cNvPr id="9" name="Espaço Reservado para Texto 16">
            <a:extLst>
              <a:ext uri="{FF2B5EF4-FFF2-40B4-BE49-F238E27FC236}">
                <a16:creationId xmlns:a16="http://schemas.microsoft.com/office/drawing/2014/main" id="{7F758C59-AA10-79A5-FFF3-D1F43E169971}"/>
              </a:ext>
            </a:extLst>
          </p:cNvPr>
          <p:cNvSpPr txBox="1">
            <a:spLocks/>
          </p:cNvSpPr>
          <p:nvPr/>
        </p:nvSpPr>
        <p:spPr>
          <a:xfrm>
            <a:off x="740480" y="1942887"/>
            <a:ext cx="4140202" cy="533605"/>
          </a:xfrm>
          <a:prstGeom prst="rect">
            <a:avLst/>
          </a:prstGeom>
        </p:spPr>
        <p:txBody>
          <a:bodyPr lIns="0" rIns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1" i="0" kern="1200">
                <a:solidFill>
                  <a:srgbClr val="55565E"/>
                </a:solidFill>
                <a:latin typeface="Museo Sans 700" panose="02000000000000000000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/>
              <a:t>Pontos Observados:</a:t>
            </a:r>
          </a:p>
        </p:txBody>
      </p:sp>
      <p:sp>
        <p:nvSpPr>
          <p:cNvPr id="12" name="Espaço Reservado para Texto 6">
            <a:extLst>
              <a:ext uri="{FF2B5EF4-FFF2-40B4-BE49-F238E27FC236}">
                <a16:creationId xmlns:a16="http://schemas.microsoft.com/office/drawing/2014/main" id="{C80148ED-E834-CC41-2CDD-FAD721A35F65}"/>
              </a:ext>
            </a:extLst>
          </p:cNvPr>
          <p:cNvSpPr txBox="1">
            <a:spLocks/>
          </p:cNvSpPr>
          <p:nvPr/>
        </p:nvSpPr>
        <p:spPr>
          <a:xfrm>
            <a:off x="506130" y="2265348"/>
            <a:ext cx="7087743" cy="1947008"/>
          </a:xfrm>
          <a:prstGeom prst="rect">
            <a:avLst/>
          </a:prstGeom>
        </p:spPr>
        <p:txBody>
          <a:bodyPr lIns="216000" tIns="45720" rIns="108000" bIns="45720" anchor="t"/>
          <a:lstStyle>
            <a:lvl1pPr marL="269875" indent="-269875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120000"/>
              <a:buFontTx/>
              <a:buBlip>
                <a:blip r:embed="rId3"/>
              </a:buBlip>
              <a:tabLst/>
              <a:defRPr sz="1400" b="0" i="0" kern="1200">
                <a:solidFill>
                  <a:schemeClr val="tx2"/>
                </a:solidFill>
                <a:latin typeface="Museo Sans 300" panose="02000000000000000000" pitchFamily="2" charset="77"/>
                <a:ea typeface="+mn-ea"/>
                <a:cs typeface="+mn-cs"/>
              </a:defRPr>
            </a:lvl1pPr>
            <a:lvl2pPr marL="762000" indent="-3048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120000"/>
              <a:buFontTx/>
              <a:buBlip>
                <a:blip r:embed="rId3"/>
              </a:buBlip>
              <a:tabLst>
                <a:tab pos="746125" algn="l"/>
              </a:tabLst>
              <a:defRPr sz="1400" b="0" i="0" kern="1200">
                <a:solidFill>
                  <a:schemeClr val="tx2"/>
                </a:solidFill>
                <a:latin typeface="Museo Sans 300" panose="02000000000000000000" pitchFamily="2" charset="77"/>
                <a:ea typeface="+mn-ea"/>
                <a:cs typeface="+mn-cs"/>
              </a:defRPr>
            </a:lvl2pPr>
            <a:lvl3pPr marL="1206500" indent="-2921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120000"/>
              <a:buFontTx/>
              <a:buBlip>
                <a:blip r:embed="rId3"/>
              </a:buBlip>
              <a:tabLst/>
              <a:defRPr sz="1400" b="0" i="0" kern="1200">
                <a:solidFill>
                  <a:schemeClr val="tx2"/>
                </a:solidFill>
                <a:latin typeface="Museo Sans 300" panose="02000000000000000000" pitchFamily="2" charset="77"/>
                <a:ea typeface="+mn-ea"/>
                <a:cs typeface="+mn-cs"/>
              </a:defRPr>
            </a:lvl3pPr>
            <a:lvl4pPr marL="1651000" indent="-2794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120000"/>
              <a:buFontTx/>
              <a:buBlip>
                <a:blip r:embed="rId3"/>
              </a:buBlip>
              <a:tabLst/>
              <a:defRPr sz="1400" b="0" i="0" kern="1200">
                <a:solidFill>
                  <a:schemeClr val="tx2"/>
                </a:solidFill>
                <a:latin typeface="Museo Sans 300" panose="02000000000000000000" pitchFamily="2" charset="77"/>
                <a:ea typeface="+mn-ea"/>
                <a:cs typeface="+mn-cs"/>
              </a:defRPr>
            </a:lvl4pPr>
            <a:lvl5pPr marL="2095500" indent="-2667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120000"/>
              <a:buFontTx/>
              <a:buBlip>
                <a:blip r:embed="rId3"/>
              </a:buBlip>
              <a:tabLst/>
              <a:defRPr sz="1400" b="0" i="0" kern="1200">
                <a:solidFill>
                  <a:schemeClr val="tx2"/>
                </a:solidFill>
                <a:latin typeface="Museo Sans 300" panose="02000000000000000000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300">
                <a:latin typeface="Museo Sans 300"/>
              </a:rPr>
              <a:t>Com exceção do canal de </a:t>
            </a:r>
            <a:r>
              <a:rPr lang="pt-BR" sz="1300" i="1">
                <a:solidFill>
                  <a:srgbClr val="5274FF"/>
                </a:solidFill>
                <a:latin typeface="Museo Sans 300"/>
              </a:rPr>
              <a:t>E-mail, </a:t>
            </a:r>
            <a:r>
              <a:rPr lang="pt-BR" sz="1300">
                <a:latin typeface="Museo Sans 300"/>
              </a:rPr>
              <a:t>houve um</a:t>
            </a:r>
            <a:r>
              <a:rPr lang="pt-BR" sz="1300" i="1">
                <a:solidFill>
                  <a:srgbClr val="5274FF"/>
                </a:solidFill>
                <a:latin typeface="Museo Sans 300"/>
              </a:rPr>
              <a:t> </a:t>
            </a:r>
            <a:r>
              <a:rPr lang="pt-BR" sz="1300">
                <a:latin typeface="Museo Sans 300"/>
              </a:rPr>
              <a:t>crescimento no número de demandas recebidas nos demais canais de Atendimento.</a:t>
            </a:r>
            <a:endParaRPr lang="pt-BR" sz="1300"/>
          </a:p>
          <a:p>
            <a:r>
              <a:rPr lang="pt-BR" sz="1300">
                <a:solidFill>
                  <a:srgbClr val="4E5D72"/>
                </a:solidFill>
                <a:latin typeface="Museo Sans 300"/>
              </a:rPr>
              <a:t>A diminuição de </a:t>
            </a:r>
            <a:r>
              <a:rPr lang="pt-BR" sz="1300" b="1">
                <a:solidFill>
                  <a:schemeClr val="tx1"/>
                </a:solidFill>
                <a:latin typeface="Museo Sans 300"/>
              </a:rPr>
              <a:t>95%</a:t>
            </a:r>
            <a:r>
              <a:rPr lang="pt-BR" sz="1300">
                <a:solidFill>
                  <a:srgbClr val="4E5D72"/>
                </a:solidFill>
                <a:latin typeface="Museo Sans 300"/>
              </a:rPr>
              <a:t> das demandas recebidas e atendidas por E-mail, decorre, principalmente, da alteração feita no processo de triagem do recebimento das demandas, que passou a filtrar e encaminhar à Ouvidoria somente as demandas de 2ª instância -- demandas essas, naturalmente elegíveis ao canal de Ouvidoria.</a:t>
            </a:r>
          </a:p>
          <a:p>
            <a:r>
              <a:rPr lang="pt-BR" sz="1300">
                <a:solidFill>
                  <a:srgbClr val="4E5D72"/>
                </a:solidFill>
                <a:latin typeface="Museo Sans 300"/>
              </a:rPr>
              <a:t>A elevação das demandas nos demais canais de atendimento (i.e. Telefonia, Consumidor.gov e RDR) foi de, respectivamente, </a:t>
            </a:r>
            <a:r>
              <a:rPr lang="pt-BR" sz="1300" b="1">
                <a:solidFill>
                  <a:schemeClr val="tx1"/>
                </a:solidFill>
                <a:latin typeface="Museo Sans 300"/>
              </a:rPr>
              <a:t>137%; 182% e 45%.</a:t>
            </a:r>
          </a:p>
          <a:p>
            <a:endParaRPr lang="pt-BR" sz="1300">
              <a:solidFill>
                <a:srgbClr val="4E5D72"/>
              </a:solidFill>
            </a:endParaRPr>
          </a:p>
        </p:txBody>
      </p:sp>
      <p:sp>
        <p:nvSpPr>
          <p:cNvPr id="11" name="Espaço Reservado para Texto 6">
            <a:extLst>
              <a:ext uri="{FF2B5EF4-FFF2-40B4-BE49-F238E27FC236}">
                <a16:creationId xmlns:a16="http://schemas.microsoft.com/office/drawing/2014/main" id="{55B228A1-3A05-A068-A996-596D917F5DE4}"/>
              </a:ext>
            </a:extLst>
          </p:cNvPr>
          <p:cNvSpPr txBox="1">
            <a:spLocks/>
          </p:cNvSpPr>
          <p:nvPr/>
        </p:nvSpPr>
        <p:spPr>
          <a:xfrm>
            <a:off x="7878988" y="3800589"/>
            <a:ext cx="1656630" cy="370824"/>
          </a:xfrm>
          <a:prstGeom prst="rect">
            <a:avLst/>
          </a:prstGeom>
        </p:spPr>
        <p:txBody>
          <a:bodyPr lIns="216000" rIns="108000"/>
          <a:lstStyle>
            <a:lvl1pPr marL="269875" indent="-269875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120000"/>
              <a:buFontTx/>
              <a:buBlip>
                <a:blip r:embed="rId3"/>
              </a:buBlip>
              <a:tabLst/>
              <a:defRPr sz="1400" b="0" i="0" kern="1200">
                <a:solidFill>
                  <a:schemeClr val="tx2"/>
                </a:solidFill>
                <a:latin typeface="Museo Sans 300" panose="02000000000000000000" pitchFamily="2" charset="77"/>
                <a:ea typeface="+mn-ea"/>
                <a:cs typeface="+mn-cs"/>
              </a:defRPr>
            </a:lvl1pPr>
            <a:lvl2pPr marL="762000" indent="-3048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120000"/>
              <a:buFontTx/>
              <a:buBlip>
                <a:blip r:embed="rId3"/>
              </a:buBlip>
              <a:tabLst>
                <a:tab pos="746125" algn="l"/>
              </a:tabLst>
              <a:defRPr sz="1400" b="0" i="0" kern="1200">
                <a:solidFill>
                  <a:schemeClr val="tx2"/>
                </a:solidFill>
                <a:latin typeface="Museo Sans 300" panose="02000000000000000000" pitchFamily="2" charset="77"/>
                <a:ea typeface="+mn-ea"/>
                <a:cs typeface="+mn-cs"/>
              </a:defRPr>
            </a:lvl2pPr>
            <a:lvl3pPr marL="1206500" indent="-2921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120000"/>
              <a:buFontTx/>
              <a:buBlip>
                <a:blip r:embed="rId3"/>
              </a:buBlip>
              <a:tabLst/>
              <a:defRPr sz="1400" b="0" i="0" kern="1200">
                <a:solidFill>
                  <a:schemeClr val="tx2"/>
                </a:solidFill>
                <a:latin typeface="Museo Sans 300" panose="02000000000000000000" pitchFamily="2" charset="77"/>
                <a:ea typeface="+mn-ea"/>
                <a:cs typeface="+mn-cs"/>
              </a:defRPr>
            </a:lvl3pPr>
            <a:lvl4pPr marL="1651000" indent="-2794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120000"/>
              <a:buFontTx/>
              <a:buBlip>
                <a:blip r:embed="rId3"/>
              </a:buBlip>
              <a:tabLst/>
              <a:defRPr sz="1400" b="0" i="0" kern="1200">
                <a:solidFill>
                  <a:schemeClr val="tx2"/>
                </a:solidFill>
                <a:latin typeface="Museo Sans 300" panose="02000000000000000000" pitchFamily="2" charset="77"/>
                <a:ea typeface="+mn-ea"/>
                <a:cs typeface="+mn-cs"/>
              </a:defRPr>
            </a:lvl4pPr>
            <a:lvl5pPr marL="2095500" indent="-2667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120000"/>
              <a:buFontTx/>
              <a:buBlip>
                <a:blip r:embed="rId3"/>
              </a:buBlip>
              <a:tabLst/>
              <a:defRPr sz="1400" b="0" i="0" kern="1200">
                <a:solidFill>
                  <a:schemeClr val="tx2"/>
                </a:solidFill>
                <a:latin typeface="Museo Sans 300" panose="02000000000000000000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/>
              <a:t>Comparativo:</a:t>
            </a:r>
          </a:p>
        </p:txBody>
      </p:sp>
      <p:graphicFrame>
        <p:nvGraphicFramePr>
          <p:cNvPr id="15" name="Tabela 14">
            <a:extLst>
              <a:ext uri="{FF2B5EF4-FFF2-40B4-BE49-F238E27FC236}">
                <a16:creationId xmlns:a16="http://schemas.microsoft.com/office/drawing/2014/main" id="{D1620C71-2274-D13B-1D2B-5751F9CCC3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5278983"/>
              </p:ext>
            </p:extLst>
          </p:nvPr>
        </p:nvGraphicFramePr>
        <p:xfrm>
          <a:off x="1604428" y="4551413"/>
          <a:ext cx="4640352" cy="18211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76234">
                  <a:extLst>
                    <a:ext uri="{9D8B030D-6E8A-4147-A177-3AD203B41FA5}">
                      <a16:colId xmlns:a16="http://schemas.microsoft.com/office/drawing/2014/main" val="1951601429"/>
                    </a:ext>
                  </a:extLst>
                </a:gridCol>
                <a:gridCol w="954706">
                  <a:extLst>
                    <a:ext uri="{9D8B030D-6E8A-4147-A177-3AD203B41FA5}">
                      <a16:colId xmlns:a16="http://schemas.microsoft.com/office/drawing/2014/main" val="562722825"/>
                    </a:ext>
                  </a:extLst>
                </a:gridCol>
                <a:gridCol w="954706">
                  <a:extLst>
                    <a:ext uri="{9D8B030D-6E8A-4147-A177-3AD203B41FA5}">
                      <a16:colId xmlns:a16="http://schemas.microsoft.com/office/drawing/2014/main" val="2503134852"/>
                    </a:ext>
                  </a:extLst>
                </a:gridCol>
                <a:gridCol w="954706">
                  <a:extLst>
                    <a:ext uri="{9D8B030D-6E8A-4147-A177-3AD203B41FA5}">
                      <a16:colId xmlns:a16="http://schemas.microsoft.com/office/drawing/2014/main" val="834795633"/>
                    </a:ext>
                  </a:extLst>
                </a:gridCol>
              </a:tblGrid>
              <a:tr h="379964">
                <a:tc>
                  <a:txBody>
                    <a:bodyPr/>
                    <a:lstStyle/>
                    <a:p>
                      <a:pPr algn="ctr" rtl="0" fontAlgn="base">
                        <a:lnSpc>
                          <a:spcPct val="100000"/>
                        </a:lnSpc>
                      </a:pPr>
                      <a:r>
                        <a:rPr lang="pt-BR" sz="900" b="1" i="0">
                          <a:solidFill>
                            <a:srgbClr val="F0F2F6"/>
                          </a:solidFill>
                          <a:effectLst/>
                          <a:latin typeface="Museo Sans 300" panose="02000000000000000000"/>
                        </a:rPr>
                        <a:t>Canais de Atendimento:</a:t>
                      </a:r>
                    </a:p>
                  </a:txBody>
                  <a:tcPr marL="60191" marR="60191" marT="30096" marB="3009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274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ct val="100000"/>
                        </a:lnSpc>
                      </a:pPr>
                      <a:r>
                        <a:rPr lang="pt-BR" sz="900" b="1" i="0">
                          <a:solidFill>
                            <a:schemeClr val="bg1"/>
                          </a:solidFill>
                          <a:effectLst/>
                          <a:latin typeface="Museo Sans 300" panose="02000000000000000000"/>
                        </a:rPr>
                        <a:t>1º Sem./23</a:t>
                      </a:r>
                      <a:br>
                        <a:rPr lang="pt-BR" sz="900" b="1" i="0">
                          <a:solidFill>
                            <a:schemeClr val="bg1"/>
                          </a:solidFill>
                          <a:effectLst/>
                          <a:latin typeface="Museo Sans 300" panose="02000000000000000000"/>
                        </a:rPr>
                      </a:br>
                      <a:r>
                        <a:rPr lang="pt-BR" sz="900" b="1" i="0">
                          <a:solidFill>
                            <a:schemeClr val="bg1"/>
                          </a:solidFill>
                          <a:effectLst/>
                          <a:latin typeface="Museo Sans 300" panose="02000000000000000000"/>
                        </a:rPr>
                        <a:t>%</a:t>
                      </a:r>
                    </a:p>
                  </a:txBody>
                  <a:tcPr marL="60191" marR="60191" marT="30096" marB="3009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274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ct val="100000"/>
                        </a:lnSpc>
                      </a:pPr>
                      <a:r>
                        <a:rPr lang="pt-BR" sz="900" b="1" i="0">
                          <a:solidFill>
                            <a:schemeClr val="bg1"/>
                          </a:solidFill>
                          <a:effectLst/>
                          <a:latin typeface="Museo Sans 300" panose="02000000000000000000"/>
                        </a:rPr>
                        <a:t>2º Sem./23</a:t>
                      </a:r>
                      <a:br>
                        <a:rPr lang="pt-BR" sz="900" b="1" i="0">
                          <a:solidFill>
                            <a:schemeClr val="bg1"/>
                          </a:solidFill>
                          <a:effectLst/>
                          <a:latin typeface="Museo Sans 300" panose="02000000000000000000"/>
                        </a:rPr>
                      </a:br>
                      <a:r>
                        <a:rPr lang="pt-BR" sz="900" b="1" i="0">
                          <a:solidFill>
                            <a:schemeClr val="bg1"/>
                          </a:solidFill>
                          <a:effectLst/>
                          <a:latin typeface="Museo Sans 300" panose="02000000000000000000"/>
                        </a:rPr>
                        <a:t>%</a:t>
                      </a:r>
                    </a:p>
                  </a:txBody>
                  <a:tcPr marL="60191" marR="60191" marT="30096" marB="3009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274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ct val="100000"/>
                        </a:lnSpc>
                      </a:pPr>
                      <a:r>
                        <a:rPr lang="pt-BR" sz="900" b="1" i="0">
                          <a:solidFill>
                            <a:schemeClr val="bg1"/>
                          </a:solidFill>
                          <a:effectLst/>
                          <a:latin typeface="Museo Sans 300" panose="02000000000000000000"/>
                        </a:rPr>
                        <a:t>Elevação do Período %</a:t>
                      </a:r>
                    </a:p>
                  </a:txBody>
                  <a:tcPr marL="60191" marR="60191" marT="30096" marB="3009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274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0171065"/>
                  </a:ext>
                </a:extLst>
              </a:tr>
              <a:tr h="339363"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BR" sz="900" b="1" i="0">
                          <a:effectLst/>
                          <a:latin typeface="Museo Sans 300" panose="02000000000000000000"/>
                          <a:hlinkClick r:id="rId4"/>
                        </a:rPr>
                        <a:t>ouvidoria@iugu.com</a:t>
                      </a:r>
                      <a:endParaRPr lang="pt-BR" sz="900" b="1" i="0">
                        <a:effectLst/>
                        <a:latin typeface="Museo Sans 300" panose="02000000000000000000"/>
                      </a:endParaRPr>
                    </a:p>
                  </a:txBody>
                  <a:tcPr marL="60191" marR="60191" marT="30096" marB="3009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BR" sz="900" b="1" i="0">
                          <a:solidFill>
                            <a:schemeClr val="tx1"/>
                          </a:solidFill>
                          <a:effectLst/>
                          <a:latin typeface="Museo Sans 300" panose="02000000000000000000"/>
                        </a:rPr>
                        <a:t>48.7</a:t>
                      </a:r>
                    </a:p>
                  </a:txBody>
                  <a:tcPr marL="60191" marR="60191" marT="30096" marB="3009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2F5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BR" sz="900" b="1" i="0">
                          <a:solidFill>
                            <a:srgbClr val="F0F2F6"/>
                          </a:solidFill>
                          <a:effectLst/>
                          <a:latin typeface="Museo Sans 300" panose="02000000000000000000"/>
                        </a:rPr>
                        <a:t>2.4</a:t>
                      </a:r>
                    </a:p>
                  </a:txBody>
                  <a:tcPr marL="60191" marR="60191" marT="30096" marB="3009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274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BR" sz="900" kern="1200">
                          <a:solidFill>
                            <a:srgbClr val="5274FF"/>
                          </a:solidFill>
                          <a:effectLst/>
                          <a:latin typeface="Museo Sans 300"/>
                          <a:ea typeface="+mn-ea"/>
                          <a:cs typeface="+mn-cs"/>
                        </a:rPr>
                        <a:t>-95</a:t>
                      </a:r>
                    </a:p>
                  </a:txBody>
                  <a:tcPr marL="60191" marR="60191" marT="30096" marB="3009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2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1673207"/>
                  </a:ext>
                </a:extLst>
              </a:tr>
              <a:tr h="367275"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BR" sz="900" b="1" i="0">
                          <a:effectLst/>
                          <a:latin typeface="Museo Sans 300" panose="02000000000000000000"/>
                        </a:rPr>
                        <a:t>Telefone 0800</a:t>
                      </a:r>
                    </a:p>
                  </a:txBody>
                  <a:tcPr marL="60191" marR="60191" marT="30096" marB="3009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BR" sz="900" b="1">
                          <a:solidFill>
                            <a:schemeClr val="tx1"/>
                          </a:solidFill>
                          <a:effectLst/>
                          <a:latin typeface="Museo Sans 300"/>
                        </a:rPr>
                        <a:t>11.7</a:t>
                      </a:r>
                    </a:p>
                  </a:txBody>
                  <a:tcPr marL="67435" marR="67435" marT="33718" marB="3371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BR" sz="900" b="1">
                          <a:solidFill>
                            <a:srgbClr val="F0F2F6"/>
                          </a:solidFill>
                          <a:effectLst/>
                          <a:latin typeface="Museo Sans 300"/>
                        </a:rPr>
                        <a:t>27.8</a:t>
                      </a:r>
                    </a:p>
                  </a:txBody>
                  <a:tcPr marL="67435" marR="67435" marT="33718" marB="3371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274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BR" sz="900" kern="1200">
                          <a:solidFill>
                            <a:srgbClr val="5274FF"/>
                          </a:solidFill>
                          <a:effectLst/>
                          <a:latin typeface="Museo Sans 300"/>
                          <a:ea typeface="+mn-ea"/>
                          <a:cs typeface="+mn-cs"/>
                        </a:rPr>
                        <a:t>+137</a:t>
                      </a:r>
                    </a:p>
                  </a:txBody>
                  <a:tcPr marL="67435" marR="67435" marT="33718" marB="3371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293280"/>
                  </a:ext>
                </a:extLst>
              </a:tr>
              <a:tr h="367275"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BR" sz="900" b="1" i="0">
                          <a:effectLst/>
                          <a:latin typeface="Museo Sans 300" panose="02000000000000000000"/>
                        </a:rPr>
                        <a:t>Consumidor.gov.br</a:t>
                      </a:r>
                    </a:p>
                  </a:txBody>
                  <a:tcPr marL="60191" marR="60191" marT="30096" marB="3009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BR" sz="900" b="1">
                          <a:solidFill>
                            <a:schemeClr val="tx1"/>
                          </a:solidFill>
                          <a:effectLst/>
                          <a:latin typeface="Museo Sans 300"/>
                        </a:rPr>
                        <a:t>9.1</a:t>
                      </a:r>
                    </a:p>
                  </a:txBody>
                  <a:tcPr marL="67435" marR="67435" marT="33718" marB="3371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BR" sz="900" b="1">
                          <a:solidFill>
                            <a:srgbClr val="F0F2F6"/>
                          </a:solidFill>
                          <a:effectLst/>
                          <a:latin typeface="Museo Sans 300"/>
                        </a:rPr>
                        <a:t>25.7</a:t>
                      </a:r>
                    </a:p>
                  </a:txBody>
                  <a:tcPr marL="67435" marR="67435" marT="33718" marB="3371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274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BR" sz="900" kern="1200">
                          <a:solidFill>
                            <a:srgbClr val="5274FF"/>
                          </a:solidFill>
                          <a:effectLst/>
                          <a:latin typeface="Museo Sans 300"/>
                          <a:ea typeface="+mn-ea"/>
                          <a:cs typeface="+mn-cs"/>
                        </a:rPr>
                        <a:t>+182</a:t>
                      </a:r>
                    </a:p>
                  </a:txBody>
                  <a:tcPr marL="67435" marR="67435" marT="33718" marB="3371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67021123"/>
                  </a:ext>
                </a:extLst>
              </a:tr>
              <a:tr h="367275"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BR" sz="900" b="1" i="0">
                          <a:effectLst/>
                          <a:latin typeface="Museo Sans 300" panose="02000000000000000000"/>
                        </a:rPr>
                        <a:t>RDR/BACEN</a:t>
                      </a:r>
                    </a:p>
                  </a:txBody>
                  <a:tcPr marL="60191" marR="60191" marT="30096" marB="30096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BR" sz="900" b="1">
                          <a:solidFill>
                            <a:schemeClr val="tx1"/>
                          </a:solidFill>
                          <a:effectLst/>
                          <a:latin typeface="Museo Sans 300"/>
                        </a:rPr>
                        <a:t>30.5</a:t>
                      </a:r>
                    </a:p>
                  </a:txBody>
                  <a:tcPr marL="67435" marR="67435" marT="33718" marB="3371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BR" sz="900" b="1">
                          <a:solidFill>
                            <a:srgbClr val="F0F2F6"/>
                          </a:solidFill>
                          <a:effectLst/>
                          <a:latin typeface="Museo Sans 300"/>
                        </a:rPr>
                        <a:t>44.1</a:t>
                      </a:r>
                    </a:p>
                  </a:txBody>
                  <a:tcPr marL="67435" marR="67435" marT="33718" marB="3371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274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BR" sz="900" kern="1200" dirty="0">
                          <a:solidFill>
                            <a:srgbClr val="5274FF"/>
                          </a:solidFill>
                          <a:effectLst/>
                          <a:latin typeface="Museo Sans 300"/>
                          <a:ea typeface="+mn-ea"/>
                          <a:cs typeface="+mn-cs"/>
                        </a:rPr>
                        <a:t>+45</a:t>
                      </a:r>
                    </a:p>
                  </a:txBody>
                  <a:tcPr marL="67435" marR="67435" marT="33718" marB="33718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178214"/>
                  </a:ext>
                </a:extLst>
              </a:tr>
            </a:tbl>
          </a:graphicData>
        </a:graphic>
      </p:graphicFrame>
      <p:pic>
        <p:nvPicPr>
          <p:cNvPr id="6" name="Imagem 5" descr="Uma imagem contendo Logotipo&#10;&#10;Descrição gerada automaticamente">
            <a:extLst>
              <a:ext uri="{FF2B5EF4-FFF2-40B4-BE49-F238E27FC236}">
                <a16:creationId xmlns:a16="http://schemas.microsoft.com/office/drawing/2014/main" id="{69E86D0D-74CF-F605-9E1D-DD81CF5461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69230" y="1396011"/>
            <a:ext cx="368992" cy="368992"/>
          </a:xfrm>
          <a:prstGeom prst="rect">
            <a:avLst/>
          </a:prstGeom>
        </p:spPr>
      </p:pic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6DF47FAF-A245-2E4C-4846-C9B2F1F35E7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76266007"/>
              </p:ext>
            </p:extLst>
          </p:nvPr>
        </p:nvGraphicFramePr>
        <p:xfrm>
          <a:off x="7593873" y="4374048"/>
          <a:ext cx="3764146" cy="2258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4" name="Gráfico 3">
            <a:extLst>
              <a:ext uri="{FF2B5EF4-FFF2-40B4-BE49-F238E27FC236}">
                <a16:creationId xmlns:a16="http://schemas.microsoft.com/office/drawing/2014/main" id="{00000000-0008-0000-07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8736383"/>
              </p:ext>
            </p:extLst>
          </p:nvPr>
        </p:nvGraphicFramePr>
        <p:xfrm>
          <a:off x="7189946" y="9970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32739191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Texto 16">
            <a:extLst>
              <a:ext uri="{FF2B5EF4-FFF2-40B4-BE49-F238E27FC236}">
                <a16:creationId xmlns:a16="http://schemas.microsoft.com/office/drawing/2014/main" id="{DA2EAC33-CDA6-B5EE-F687-EDABB950A3C9}"/>
              </a:ext>
            </a:extLst>
          </p:cNvPr>
          <p:cNvSpPr txBox="1">
            <a:spLocks/>
          </p:cNvSpPr>
          <p:nvPr/>
        </p:nvSpPr>
        <p:spPr>
          <a:xfrm>
            <a:off x="695324" y="678927"/>
            <a:ext cx="4947830" cy="208511"/>
          </a:xfrm>
          <a:prstGeom prst="rect">
            <a:avLst/>
          </a:prstGeom>
        </p:spPr>
        <p:txBody>
          <a:bodyPr lIns="36000" tIns="0" rIns="3600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b="0" i="0" kern="1200" spc="300">
                <a:solidFill>
                  <a:srgbClr val="55565E"/>
                </a:solidFill>
                <a:latin typeface="Museo Sans 300" panose="02000000000000000000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pt-BR"/>
              <a:t>Relatório - 2º Semestre de 2023- Ouvidoria.</a:t>
            </a:r>
            <a:endParaRPr lang="en-US"/>
          </a:p>
        </p:txBody>
      </p:sp>
      <p:sp>
        <p:nvSpPr>
          <p:cNvPr id="8" name="Espaço Reservado para Texto 16">
            <a:extLst>
              <a:ext uri="{FF2B5EF4-FFF2-40B4-BE49-F238E27FC236}">
                <a16:creationId xmlns:a16="http://schemas.microsoft.com/office/drawing/2014/main" id="{D1C24085-A235-A9BB-C341-4712700411CE}"/>
              </a:ext>
            </a:extLst>
          </p:cNvPr>
          <p:cNvSpPr txBox="1">
            <a:spLocks/>
          </p:cNvSpPr>
          <p:nvPr/>
        </p:nvSpPr>
        <p:spPr>
          <a:xfrm>
            <a:off x="672747" y="967216"/>
            <a:ext cx="5942541" cy="467029"/>
          </a:xfrm>
          <a:prstGeom prst="rect">
            <a:avLst/>
          </a:prstGeom>
        </p:spPr>
        <p:txBody>
          <a:bodyPr lIns="36000" rIns="3600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i="0" kern="1200" spc="-150">
                <a:solidFill>
                  <a:schemeClr val="tx1"/>
                </a:solidFill>
                <a:latin typeface="Museo Sans 700" panose="02000000000000000000" pitchFamily="2" charset="77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/>
              <a:t>Comparativo entre Canais de Atendimento</a:t>
            </a:r>
            <a:r>
              <a:rPr lang="pt-BR">
                <a:solidFill>
                  <a:srgbClr val="5274FF"/>
                </a:solidFill>
              </a:rPr>
              <a:t>:</a:t>
            </a:r>
            <a:r>
              <a:rPr lang="pt-BR"/>
              <a:t> </a:t>
            </a:r>
            <a:br>
              <a:rPr lang="pt-BR"/>
            </a:br>
            <a:r>
              <a:rPr lang="pt-BR">
                <a:solidFill>
                  <a:srgbClr val="5274FF"/>
                </a:solidFill>
              </a:rPr>
              <a:t>Total de Demandas Tratadas</a:t>
            </a:r>
            <a:r>
              <a:rPr lang="pt-BR"/>
              <a:t>.</a:t>
            </a:r>
          </a:p>
        </p:txBody>
      </p:sp>
      <p:sp>
        <p:nvSpPr>
          <p:cNvPr id="12" name="Espaço Reservado para Texto 6">
            <a:extLst>
              <a:ext uri="{FF2B5EF4-FFF2-40B4-BE49-F238E27FC236}">
                <a16:creationId xmlns:a16="http://schemas.microsoft.com/office/drawing/2014/main" id="{C80148ED-E834-CC41-2CDD-FAD721A35F65}"/>
              </a:ext>
            </a:extLst>
          </p:cNvPr>
          <p:cNvSpPr txBox="1">
            <a:spLocks/>
          </p:cNvSpPr>
          <p:nvPr/>
        </p:nvSpPr>
        <p:spPr>
          <a:xfrm>
            <a:off x="332765" y="2337549"/>
            <a:ext cx="6073939" cy="1835208"/>
          </a:xfrm>
          <a:prstGeom prst="rect">
            <a:avLst/>
          </a:prstGeom>
        </p:spPr>
        <p:txBody>
          <a:bodyPr lIns="216000" tIns="45720" rIns="108000" bIns="45720" anchor="t"/>
          <a:lstStyle>
            <a:lvl1pPr marL="269875" indent="-269875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120000"/>
              <a:buFontTx/>
              <a:buBlip>
                <a:blip r:embed="rId3"/>
              </a:buBlip>
              <a:tabLst/>
              <a:defRPr sz="1400" b="0" i="0" kern="1200">
                <a:solidFill>
                  <a:schemeClr val="tx2"/>
                </a:solidFill>
                <a:latin typeface="Museo Sans 300" panose="02000000000000000000" pitchFamily="2" charset="77"/>
                <a:ea typeface="+mn-ea"/>
                <a:cs typeface="+mn-cs"/>
              </a:defRPr>
            </a:lvl1pPr>
            <a:lvl2pPr marL="762000" indent="-3048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120000"/>
              <a:buFontTx/>
              <a:buBlip>
                <a:blip r:embed="rId3"/>
              </a:buBlip>
              <a:tabLst>
                <a:tab pos="746125" algn="l"/>
              </a:tabLst>
              <a:defRPr sz="1400" b="0" i="0" kern="1200">
                <a:solidFill>
                  <a:schemeClr val="tx2"/>
                </a:solidFill>
                <a:latin typeface="Museo Sans 300" panose="02000000000000000000" pitchFamily="2" charset="77"/>
                <a:ea typeface="+mn-ea"/>
                <a:cs typeface="+mn-cs"/>
              </a:defRPr>
            </a:lvl2pPr>
            <a:lvl3pPr marL="1206500" indent="-2921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120000"/>
              <a:buFontTx/>
              <a:buBlip>
                <a:blip r:embed="rId3"/>
              </a:buBlip>
              <a:tabLst/>
              <a:defRPr sz="1400" b="0" i="0" kern="1200">
                <a:solidFill>
                  <a:schemeClr val="tx2"/>
                </a:solidFill>
                <a:latin typeface="Museo Sans 300" panose="02000000000000000000" pitchFamily="2" charset="77"/>
                <a:ea typeface="+mn-ea"/>
                <a:cs typeface="+mn-cs"/>
              </a:defRPr>
            </a:lvl3pPr>
            <a:lvl4pPr marL="1651000" indent="-2794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120000"/>
              <a:buFontTx/>
              <a:buBlip>
                <a:blip r:embed="rId3"/>
              </a:buBlip>
              <a:tabLst/>
              <a:defRPr sz="1400" b="0" i="0" kern="1200">
                <a:solidFill>
                  <a:schemeClr val="tx2"/>
                </a:solidFill>
                <a:latin typeface="Museo Sans 300" panose="02000000000000000000" pitchFamily="2" charset="77"/>
                <a:ea typeface="+mn-ea"/>
                <a:cs typeface="+mn-cs"/>
              </a:defRPr>
            </a:lvl4pPr>
            <a:lvl5pPr marL="2095500" indent="-2667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120000"/>
              <a:buFontTx/>
              <a:buBlip>
                <a:blip r:embed="rId3"/>
              </a:buBlip>
              <a:tabLst/>
              <a:defRPr sz="1400" b="0" i="0" kern="1200">
                <a:solidFill>
                  <a:schemeClr val="tx2"/>
                </a:solidFill>
                <a:latin typeface="Museo Sans 300" panose="02000000000000000000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300">
                <a:latin typeface="Museo Sans 300"/>
              </a:rPr>
              <a:t>Houve uma diminuição do total de demandas tratadas pela Ouvidoria em </a:t>
            </a:r>
            <a:r>
              <a:rPr lang="pt-BR" sz="1300" b="1">
                <a:solidFill>
                  <a:schemeClr val="tx1"/>
                </a:solidFill>
                <a:latin typeface="Museo Sans 300"/>
              </a:rPr>
              <a:t>64% </a:t>
            </a:r>
            <a:r>
              <a:rPr lang="pt-BR" sz="1300">
                <a:solidFill>
                  <a:srgbClr val="4E5D72"/>
                </a:solidFill>
                <a:latin typeface="Museo Sans 300"/>
              </a:rPr>
              <a:t>entre o 1º Sem/23 e o 2º Sem/23. O único canal de atendimento que apresentou um aumento de acionamentos foi o </a:t>
            </a:r>
            <a:r>
              <a:rPr lang="pt-BR" sz="1300">
                <a:solidFill>
                  <a:srgbClr val="5274FF"/>
                </a:solidFill>
                <a:latin typeface="Museo Sans 300"/>
              </a:rPr>
              <a:t>Consumidor.gov.br</a:t>
            </a:r>
            <a:r>
              <a:rPr lang="pt-BR" sz="1300">
                <a:solidFill>
                  <a:srgbClr val="4E5D72"/>
                </a:solidFill>
                <a:latin typeface="Museo Sans 300"/>
              </a:rPr>
              <a:t>. </a:t>
            </a:r>
            <a:r>
              <a:rPr lang="pt-BR" sz="1300" b="1">
                <a:solidFill>
                  <a:schemeClr val="tx1"/>
                </a:solidFill>
                <a:latin typeface="Museo Sans 300"/>
              </a:rPr>
              <a:t>(+1.7%)</a:t>
            </a:r>
          </a:p>
          <a:p>
            <a:r>
              <a:rPr lang="pt-BR" sz="1300">
                <a:solidFill>
                  <a:srgbClr val="4E5D72"/>
                </a:solidFill>
              </a:rPr>
              <a:t>A queda de acionamento nos demais canais decorre:</a:t>
            </a:r>
          </a:p>
          <a:p>
            <a:pPr lvl="1"/>
            <a:r>
              <a:rPr lang="pt-BR" sz="1300">
                <a:solidFill>
                  <a:srgbClr val="4E5D72"/>
                </a:solidFill>
                <a:latin typeface="Museo Sans 300"/>
              </a:rPr>
              <a:t> das alterações relacionadas ao recebimento de demandas no canal de E-mail;</a:t>
            </a:r>
          </a:p>
          <a:p>
            <a:pPr lvl="1"/>
            <a:r>
              <a:rPr lang="pt-BR" sz="1300">
                <a:solidFill>
                  <a:srgbClr val="4E5D72"/>
                </a:solidFill>
                <a:latin typeface="Museo Sans 300"/>
              </a:rPr>
              <a:t>Da normalização do cenário relacionado à aquisição da carteira de clientes da Juno </a:t>
            </a:r>
            <a:r>
              <a:rPr lang="pt-BR" sz="1300" err="1">
                <a:solidFill>
                  <a:srgbClr val="4E5D72"/>
                </a:solidFill>
                <a:latin typeface="Museo Sans 300"/>
              </a:rPr>
              <a:t>by</a:t>
            </a:r>
            <a:r>
              <a:rPr lang="pt-BR" sz="1300">
                <a:solidFill>
                  <a:srgbClr val="4E5D72"/>
                </a:solidFill>
                <a:latin typeface="Museo Sans 300"/>
              </a:rPr>
              <a:t> </a:t>
            </a:r>
            <a:r>
              <a:rPr lang="pt-BR" sz="1300" err="1">
                <a:solidFill>
                  <a:srgbClr val="4E5D72"/>
                </a:solidFill>
                <a:latin typeface="Museo Sans 300"/>
              </a:rPr>
              <a:t>Ebanx</a:t>
            </a:r>
            <a:r>
              <a:rPr lang="pt-BR" sz="1300">
                <a:solidFill>
                  <a:srgbClr val="4E5D72"/>
                </a:solidFill>
                <a:latin typeface="Museo Sans 300"/>
              </a:rPr>
              <a:t> (</a:t>
            </a:r>
            <a:r>
              <a:rPr lang="pt-BR" sz="1300">
                <a:solidFill>
                  <a:srgbClr val="5274FF"/>
                </a:solidFill>
                <a:latin typeface="Museo Sans 300"/>
              </a:rPr>
              <a:t>RDR/BACEN</a:t>
            </a:r>
            <a:r>
              <a:rPr lang="pt-BR" sz="1300">
                <a:solidFill>
                  <a:srgbClr val="4E5D72"/>
                </a:solidFill>
                <a:latin typeface="Museo Sans 300"/>
              </a:rPr>
              <a:t> e </a:t>
            </a:r>
            <a:r>
              <a:rPr lang="pt-BR" sz="1300">
                <a:solidFill>
                  <a:srgbClr val="5274FF"/>
                </a:solidFill>
                <a:latin typeface="Museo Sans 300"/>
              </a:rPr>
              <a:t>Telefonia 0800</a:t>
            </a:r>
            <a:r>
              <a:rPr lang="pt-BR" sz="1300">
                <a:solidFill>
                  <a:srgbClr val="4E5D72"/>
                </a:solidFill>
                <a:latin typeface="Museo Sans 300"/>
              </a:rPr>
              <a:t> ).</a:t>
            </a:r>
          </a:p>
        </p:txBody>
      </p:sp>
      <p:graphicFrame>
        <p:nvGraphicFramePr>
          <p:cNvPr id="16" name="Tabela 5">
            <a:extLst>
              <a:ext uri="{FF2B5EF4-FFF2-40B4-BE49-F238E27FC236}">
                <a16:creationId xmlns:a16="http://schemas.microsoft.com/office/drawing/2014/main" id="{2FA4EE3C-B985-7949-6240-26F87BC9C2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1581156"/>
              </p:ext>
            </p:extLst>
          </p:nvPr>
        </p:nvGraphicFramePr>
        <p:xfrm>
          <a:off x="1058928" y="4477554"/>
          <a:ext cx="5452535" cy="19347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06535">
                  <a:extLst>
                    <a:ext uri="{9D8B030D-6E8A-4147-A177-3AD203B41FA5}">
                      <a16:colId xmlns:a16="http://schemas.microsoft.com/office/drawing/2014/main" val="1839836608"/>
                    </a:ext>
                  </a:extLst>
                </a:gridCol>
                <a:gridCol w="1220163">
                  <a:extLst>
                    <a:ext uri="{9D8B030D-6E8A-4147-A177-3AD203B41FA5}">
                      <a16:colId xmlns:a16="http://schemas.microsoft.com/office/drawing/2014/main" val="3813099335"/>
                    </a:ext>
                  </a:extLst>
                </a:gridCol>
                <a:gridCol w="1220163">
                  <a:extLst>
                    <a:ext uri="{9D8B030D-6E8A-4147-A177-3AD203B41FA5}">
                      <a16:colId xmlns:a16="http://schemas.microsoft.com/office/drawing/2014/main" val="3351666044"/>
                    </a:ext>
                  </a:extLst>
                </a:gridCol>
                <a:gridCol w="1005674">
                  <a:extLst>
                    <a:ext uri="{9D8B030D-6E8A-4147-A177-3AD203B41FA5}">
                      <a16:colId xmlns:a16="http://schemas.microsoft.com/office/drawing/2014/main" val="1088234757"/>
                    </a:ext>
                  </a:extLst>
                </a:gridCol>
              </a:tblGrid>
              <a:tr h="277983">
                <a:tc>
                  <a:txBody>
                    <a:bodyPr/>
                    <a:lstStyle/>
                    <a:p>
                      <a:pPr algn="ctr"/>
                      <a:r>
                        <a:rPr lang="pt-BR" sz="900" spc="0">
                          <a:latin typeface="Museo Sans 700" panose="02000000000000000000" charset="0"/>
                        </a:rPr>
                        <a:t>Canais de Atendimento:</a:t>
                      </a:r>
                    </a:p>
                  </a:txBody>
                  <a:tcPr>
                    <a:solidFill>
                      <a:srgbClr val="5274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ct val="100000"/>
                        </a:lnSpc>
                      </a:pPr>
                      <a:r>
                        <a:rPr lang="pt-BR" sz="900" b="1" i="0" spc="0">
                          <a:solidFill>
                            <a:schemeClr val="bg1"/>
                          </a:solidFill>
                          <a:effectLst/>
                          <a:latin typeface="Museo Sans 700" panose="02000000000000000000" pitchFamily="2" charset="77"/>
                        </a:rPr>
                        <a:t>1º Sem./23</a:t>
                      </a:r>
                      <a:br>
                        <a:rPr lang="pt-BR" sz="900" b="1" i="0" spc="0">
                          <a:solidFill>
                            <a:schemeClr val="bg1"/>
                          </a:solidFill>
                          <a:effectLst/>
                          <a:latin typeface="Museo Sans 700" panose="02000000000000000000" pitchFamily="2" charset="77"/>
                        </a:rPr>
                      </a:br>
                      <a:r>
                        <a:rPr lang="pt-BR" sz="900" b="1" i="0" spc="0">
                          <a:solidFill>
                            <a:schemeClr val="bg1"/>
                          </a:solidFill>
                          <a:effectLst/>
                          <a:latin typeface="Museo Sans 700" panose="02000000000000000000" pitchFamily="2" charset="77"/>
                        </a:rPr>
                        <a:t>#</a:t>
                      </a:r>
                    </a:p>
                  </a:txBody>
                  <a:tcPr marL="60191" marR="60191" marT="30096" marB="30096" anchor="ctr">
                    <a:solidFill>
                      <a:srgbClr val="5274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b="1" i="0" spc="0">
                          <a:solidFill>
                            <a:schemeClr val="bg1"/>
                          </a:solidFill>
                          <a:effectLst/>
                          <a:latin typeface="Museo Sans 300" panose="02000000000000000000"/>
                        </a:rPr>
                        <a:t>2º Sem./23</a:t>
                      </a:r>
                      <a:br>
                        <a:rPr lang="pt-BR" sz="900" b="1" i="0" spc="0">
                          <a:solidFill>
                            <a:schemeClr val="bg1"/>
                          </a:solidFill>
                          <a:effectLst/>
                          <a:latin typeface="Museo Sans 300" panose="02000000000000000000"/>
                        </a:rPr>
                      </a:br>
                      <a:r>
                        <a:rPr lang="pt-BR" sz="900" b="1" i="0" spc="0">
                          <a:solidFill>
                            <a:schemeClr val="bg1"/>
                          </a:solidFill>
                          <a:effectLst/>
                          <a:latin typeface="Museo Sans 300" panose="02000000000000000000"/>
                        </a:rPr>
                        <a:t>#</a:t>
                      </a:r>
                    </a:p>
                  </a:txBody>
                  <a:tcPr marL="60191" marR="60191" marT="30096" marB="30096" anchor="ctr">
                    <a:solidFill>
                      <a:srgbClr val="5274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ct val="100000"/>
                        </a:lnSpc>
                      </a:pPr>
                      <a:r>
                        <a:rPr lang="pt-BR" sz="900" b="1" i="0" spc="0">
                          <a:solidFill>
                            <a:schemeClr val="bg1"/>
                          </a:solidFill>
                          <a:effectLst/>
                          <a:latin typeface="Museo Sans 700" panose="02000000000000000000" pitchFamily="2" charset="77"/>
                        </a:rPr>
                        <a:t>Elevação do Período %</a:t>
                      </a:r>
                    </a:p>
                  </a:txBody>
                  <a:tcPr marL="60191" marR="60191" marT="30096" marB="30096" anchor="ctr">
                    <a:solidFill>
                      <a:srgbClr val="5274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0140355"/>
                  </a:ext>
                </a:extLst>
              </a:tr>
              <a:tr h="278685">
                <a:tc>
                  <a:txBody>
                    <a:bodyPr/>
                    <a:lstStyle/>
                    <a:p>
                      <a:pPr marL="0" lvl="0" algn="ctr">
                        <a:buNone/>
                      </a:pPr>
                      <a:r>
                        <a:rPr lang="pt-BR" sz="900" b="0" i="0" u="none" strike="noStrike" kern="1200" spc="0" noProof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Museo Sans 300" panose="02000000000000000000"/>
                        </a:rPr>
                        <a:t>Consumidor.gov.br</a:t>
                      </a:r>
                      <a:endParaRPr lang="pt-BR" sz="900" b="0" i="0" u="none" strike="noStrike" kern="1200" spc="0" noProof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Museo Sans 300" panose="02000000000000000000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solidFill>
                      <a:srgbClr val="D3D8D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BR" sz="900" b="1" i="0" spc="0">
                          <a:solidFill>
                            <a:schemeClr val="tx1"/>
                          </a:solidFill>
                          <a:effectLst/>
                          <a:latin typeface="Museo Sans 300" panose="02000000000000000000"/>
                        </a:rPr>
                        <a:t>116</a:t>
                      </a:r>
                    </a:p>
                  </a:txBody>
                  <a:tcPr marL="60191" marR="60191" marT="30096" marB="30096" anchor="ctr">
                    <a:solidFill>
                      <a:srgbClr val="D3D8D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BR" sz="900" b="1" i="0" spc="0">
                          <a:solidFill>
                            <a:srgbClr val="F0F2F6"/>
                          </a:solidFill>
                          <a:effectLst/>
                          <a:latin typeface="Museo Sans 300" panose="02000000000000000000"/>
                        </a:rPr>
                        <a:t>118</a:t>
                      </a:r>
                    </a:p>
                  </a:txBody>
                  <a:tcPr marL="60191" marR="60191" marT="30096" marB="30096" anchor="ctr">
                    <a:solidFill>
                      <a:srgbClr val="5274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BR" sz="900" kern="1200" spc="0">
                          <a:solidFill>
                            <a:srgbClr val="5274FF"/>
                          </a:solidFill>
                          <a:effectLst/>
                          <a:latin typeface="Museo Sans 300"/>
                          <a:ea typeface="+mn-ea"/>
                          <a:cs typeface="+mn-cs"/>
                        </a:rPr>
                        <a:t>+1.7</a:t>
                      </a:r>
                    </a:p>
                  </a:txBody>
                  <a:tcPr marL="60191" marR="60191" marT="30096" marB="30096" anchor="ctr">
                    <a:solidFill>
                      <a:srgbClr val="D3D8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7573854"/>
                  </a:ext>
                </a:extLst>
              </a:tr>
              <a:tr h="278685">
                <a:tc>
                  <a:txBody>
                    <a:bodyPr/>
                    <a:lstStyle/>
                    <a:p>
                      <a:pPr marL="0" lvl="0" algn="ctr">
                        <a:buNone/>
                      </a:pPr>
                      <a:r>
                        <a:rPr lang="pt-BR" sz="900" b="0" i="0" u="none" strike="noStrike" kern="1200" spc="0" noProof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Museo Sans 300" panose="02000000000000000000"/>
                        </a:rPr>
                        <a:t> ouvidoria@iugu.com</a:t>
                      </a:r>
                      <a:endParaRPr lang="pt-BR" sz="900" b="0" i="0" u="none" strike="noStrike" kern="1200" spc="0" noProof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Museo Sans 300" panose="02000000000000000000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solidFill>
                      <a:srgbClr val="F0F2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BR" sz="900" b="1" spc="0">
                          <a:solidFill>
                            <a:schemeClr val="tx1"/>
                          </a:solidFill>
                          <a:effectLst/>
                          <a:latin typeface="Museo Sans 300"/>
                        </a:rPr>
                        <a:t>623</a:t>
                      </a:r>
                    </a:p>
                  </a:txBody>
                  <a:tcPr marL="67435" marR="67435" marT="33718" marB="33718" anchor="ctr">
                    <a:solidFill>
                      <a:srgbClr val="F0F2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BR" sz="900" b="1" spc="0">
                          <a:solidFill>
                            <a:srgbClr val="F0F2F6"/>
                          </a:solidFill>
                          <a:effectLst/>
                          <a:latin typeface="Museo Sans 300"/>
                        </a:rPr>
                        <a:t>11</a:t>
                      </a:r>
                    </a:p>
                  </a:txBody>
                  <a:tcPr marL="67435" marR="67435" marT="33718" marB="33718" anchor="ctr">
                    <a:solidFill>
                      <a:srgbClr val="5274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BR" sz="900" kern="1200" spc="0">
                          <a:solidFill>
                            <a:srgbClr val="5274FF"/>
                          </a:solidFill>
                          <a:effectLst/>
                          <a:latin typeface="Museo Sans 300"/>
                          <a:ea typeface="+mn-ea"/>
                          <a:cs typeface="+mn-cs"/>
                        </a:rPr>
                        <a:t>-98</a:t>
                      </a:r>
                    </a:p>
                  </a:txBody>
                  <a:tcPr marL="67435" marR="67435" marT="33718" marB="33718" anchor="ctr">
                    <a:solidFill>
                      <a:srgbClr val="F0F2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8280131"/>
                  </a:ext>
                </a:extLst>
              </a:tr>
              <a:tr h="278685">
                <a:tc>
                  <a:txBody>
                    <a:bodyPr/>
                    <a:lstStyle/>
                    <a:p>
                      <a:pPr marL="0" lvl="0" algn="ctr">
                        <a:buNone/>
                      </a:pPr>
                      <a:r>
                        <a:rPr lang="pt-BR" sz="900" b="0" i="0" u="none" strike="noStrike" kern="1200" spc="0" noProof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Museo Sans 300" panose="02000000000000000000"/>
                        </a:rPr>
                        <a:t>Telefone 0800</a:t>
                      </a:r>
                      <a:endParaRPr lang="pt-BR" sz="900" spc="0">
                        <a:solidFill>
                          <a:schemeClr val="bg2">
                            <a:lumMod val="10000"/>
                          </a:schemeClr>
                        </a:solidFill>
                        <a:latin typeface="Museo Sans 300" panose="02000000000000000000"/>
                      </a:endParaRPr>
                    </a:p>
                  </a:txBody>
                  <a:tcPr marL="182880" marR="182880" marT="91440" marB="91440" anchor="ctr">
                    <a:solidFill>
                      <a:srgbClr val="D3D8D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BR" sz="900" b="1" spc="0">
                          <a:solidFill>
                            <a:schemeClr val="tx1"/>
                          </a:solidFill>
                          <a:effectLst/>
                          <a:latin typeface="Museo Sans 300"/>
                        </a:rPr>
                        <a:t>149</a:t>
                      </a:r>
                    </a:p>
                  </a:txBody>
                  <a:tcPr marL="67435" marR="67435" marT="33718" marB="33718" anchor="ctr">
                    <a:solidFill>
                      <a:srgbClr val="D3D8D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BR" sz="900" b="1" spc="0">
                          <a:solidFill>
                            <a:srgbClr val="F0F2F6"/>
                          </a:solidFill>
                          <a:effectLst/>
                          <a:latin typeface="Museo Sans 300"/>
                        </a:rPr>
                        <a:t>128</a:t>
                      </a:r>
                    </a:p>
                  </a:txBody>
                  <a:tcPr marL="67435" marR="67435" marT="33718" marB="33718" anchor="ctr">
                    <a:solidFill>
                      <a:srgbClr val="5274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BR" sz="900" kern="1200" spc="0">
                          <a:solidFill>
                            <a:srgbClr val="5274FF"/>
                          </a:solidFill>
                          <a:effectLst/>
                          <a:latin typeface="Museo Sans 300"/>
                          <a:ea typeface="+mn-ea"/>
                          <a:cs typeface="+mn-cs"/>
                        </a:rPr>
                        <a:t>-14.1</a:t>
                      </a:r>
                    </a:p>
                  </a:txBody>
                  <a:tcPr marL="67435" marR="67435" marT="33718" marB="33718" anchor="ctr">
                    <a:solidFill>
                      <a:srgbClr val="D3D8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01303073"/>
                  </a:ext>
                </a:extLst>
              </a:tr>
              <a:tr h="278685">
                <a:tc>
                  <a:txBody>
                    <a:bodyPr/>
                    <a:lstStyle/>
                    <a:p>
                      <a:pPr marL="0" lvl="0" algn="ctr">
                        <a:buNone/>
                      </a:pPr>
                      <a:r>
                        <a:rPr lang="pt-BR" sz="900" b="0" i="0" u="none" strike="noStrike" kern="1200" spc="0" noProof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Museo Sans 300" panose="02000000000000000000"/>
                        </a:rPr>
                        <a:t> RDR (Bacen)</a:t>
                      </a:r>
                      <a:endParaRPr lang="pt-BR" sz="900" kern="1200" spc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Museo Sans 300" panose="02000000000000000000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solidFill>
                      <a:srgbClr val="F0F2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BR" sz="900" b="1" spc="0">
                          <a:solidFill>
                            <a:schemeClr val="tx1"/>
                          </a:solidFill>
                          <a:effectLst/>
                          <a:latin typeface="Museo Sans 300"/>
                        </a:rPr>
                        <a:t>390</a:t>
                      </a:r>
                    </a:p>
                  </a:txBody>
                  <a:tcPr marL="67435" marR="67435" marT="33718" marB="33718" anchor="ctr">
                    <a:solidFill>
                      <a:srgbClr val="F0F2F6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BR" sz="900" b="1" spc="0">
                          <a:solidFill>
                            <a:srgbClr val="F0F2F6"/>
                          </a:solidFill>
                          <a:effectLst/>
                          <a:latin typeface="Museo Sans 300"/>
                        </a:rPr>
                        <a:t>203</a:t>
                      </a:r>
                    </a:p>
                  </a:txBody>
                  <a:tcPr marL="67435" marR="67435" marT="33718" marB="33718" anchor="ctr">
                    <a:solidFill>
                      <a:srgbClr val="5274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/>
                      <a:r>
                        <a:rPr lang="pt-BR" sz="900" kern="1200" spc="0">
                          <a:solidFill>
                            <a:srgbClr val="5274FF"/>
                          </a:solidFill>
                          <a:effectLst/>
                          <a:latin typeface="Museo Sans 300"/>
                          <a:ea typeface="+mn-ea"/>
                          <a:cs typeface="+mn-cs"/>
                        </a:rPr>
                        <a:t>-48</a:t>
                      </a:r>
                    </a:p>
                  </a:txBody>
                  <a:tcPr marL="67435" marR="67435" marT="33718" marB="33718" anchor="ctr">
                    <a:solidFill>
                      <a:srgbClr val="F0F2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1413999"/>
                  </a:ext>
                </a:extLst>
              </a:tr>
              <a:tr h="278685">
                <a:tc>
                  <a:txBody>
                    <a:bodyPr/>
                    <a:lstStyle/>
                    <a:p>
                      <a:pPr marL="0" lvl="0" algn="ctr">
                        <a:buNone/>
                      </a:pPr>
                      <a:r>
                        <a:rPr lang="pt-BR" sz="900" b="1" i="0" u="none" strike="noStrike" kern="1200" spc="0" noProof="0">
                          <a:solidFill>
                            <a:schemeClr val="tx1"/>
                          </a:solidFill>
                          <a:effectLst/>
                          <a:latin typeface="Museo Sans 300" panose="02000000000000000000"/>
                        </a:rPr>
                        <a:t>Total</a:t>
                      </a:r>
                      <a:endParaRPr lang="pt-BR" sz="900" b="1" kern="1200" spc="0">
                        <a:solidFill>
                          <a:schemeClr val="tx1"/>
                        </a:solidFill>
                        <a:effectLst/>
                        <a:latin typeface="Museo Sans 300" panose="02000000000000000000"/>
                        <a:ea typeface="+mn-ea"/>
                        <a:cs typeface="+mn-cs"/>
                      </a:endParaRPr>
                    </a:p>
                  </a:txBody>
                  <a:tcPr marL="182880" marR="182880" marT="91440" marB="91440" anchor="ctr">
                    <a:solidFill>
                      <a:srgbClr val="D3D8D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ct val="100000"/>
                        </a:lnSpc>
                      </a:pPr>
                      <a:r>
                        <a:rPr lang="pt-BR" sz="1000" b="1" i="0" spc="0">
                          <a:solidFill>
                            <a:schemeClr val="tx1"/>
                          </a:solidFill>
                          <a:effectLst/>
                          <a:latin typeface="Museo Sans 300" panose="02000000000000000000"/>
                        </a:rPr>
                        <a:t>1278</a:t>
                      </a:r>
                    </a:p>
                  </a:txBody>
                  <a:tcPr marL="60191" marR="60191" marT="30096" marB="30096" anchor="ctr">
                    <a:solidFill>
                      <a:srgbClr val="D3D8DE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ct val="100000"/>
                        </a:lnSpc>
                      </a:pPr>
                      <a:r>
                        <a:rPr lang="pt-BR" sz="1000" b="1" i="0" spc="0">
                          <a:solidFill>
                            <a:schemeClr val="bg1"/>
                          </a:solidFill>
                          <a:effectLst/>
                          <a:latin typeface="Museo Sans 300" panose="02000000000000000000"/>
                        </a:rPr>
                        <a:t>460</a:t>
                      </a:r>
                    </a:p>
                  </a:txBody>
                  <a:tcPr marL="60191" marR="60191" marT="30096" marB="30096" anchor="ctr">
                    <a:solidFill>
                      <a:srgbClr val="5274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ct val="100000"/>
                        </a:lnSpc>
                      </a:pPr>
                      <a:r>
                        <a:rPr lang="pt-BR" sz="900" b="1" kern="1200" spc="0">
                          <a:solidFill>
                            <a:srgbClr val="5274FF"/>
                          </a:solidFill>
                          <a:effectLst/>
                          <a:latin typeface="Museo Sans 300"/>
                          <a:ea typeface="+mn-ea"/>
                          <a:cs typeface="+mn-cs"/>
                        </a:rPr>
                        <a:t>-64</a:t>
                      </a:r>
                    </a:p>
                  </a:txBody>
                  <a:tcPr marL="60191" marR="60191" marT="30096" marB="30096" anchor="ctr">
                    <a:solidFill>
                      <a:srgbClr val="D3D8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8829901"/>
                  </a:ext>
                </a:extLst>
              </a:tr>
            </a:tbl>
          </a:graphicData>
        </a:graphic>
      </p:graphicFrame>
      <p:sp>
        <p:nvSpPr>
          <p:cNvPr id="20" name="Espaço Reservado para Texto 6">
            <a:extLst>
              <a:ext uri="{FF2B5EF4-FFF2-40B4-BE49-F238E27FC236}">
                <a16:creationId xmlns:a16="http://schemas.microsoft.com/office/drawing/2014/main" id="{EA578627-8CE7-9866-04ED-A74AEF0A15CE}"/>
              </a:ext>
            </a:extLst>
          </p:cNvPr>
          <p:cNvSpPr txBox="1">
            <a:spLocks/>
          </p:cNvSpPr>
          <p:nvPr/>
        </p:nvSpPr>
        <p:spPr>
          <a:xfrm>
            <a:off x="7356476" y="3939930"/>
            <a:ext cx="1656630" cy="370824"/>
          </a:xfrm>
          <a:prstGeom prst="rect">
            <a:avLst/>
          </a:prstGeom>
        </p:spPr>
        <p:txBody>
          <a:bodyPr lIns="216000" rIns="108000"/>
          <a:lstStyle>
            <a:lvl1pPr marL="269875" indent="-269875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120000"/>
              <a:buFontTx/>
              <a:buBlip>
                <a:blip r:embed="rId3"/>
              </a:buBlip>
              <a:tabLst/>
              <a:defRPr sz="1400" b="0" i="0" kern="1200">
                <a:solidFill>
                  <a:schemeClr val="tx2"/>
                </a:solidFill>
                <a:latin typeface="Museo Sans 300" panose="02000000000000000000" pitchFamily="2" charset="77"/>
                <a:ea typeface="+mn-ea"/>
                <a:cs typeface="+mn-cs"/>
              </a:defRPr>
            </a:lvl1pPr>
            <a:lvl2pPr marL="762000" indent="-3048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120000"/>
              <a:buFontTx/>
              <a:buBlip>
                <a:blip r:embed="rId3"/>
              </a:buBlip>
              <a:tabLst>
                <a:tab pos="746125" algn="l"/>
              </a:tabLst>
              <a:defRPr sz="1400" b="0" i="0" kern="1200">
                <a:solidFill>
                  <a:schemeClr val="tx2"/>
                </a:solidFill>
                <a:latin typeface="Museo Sans 300" panose="02000000000000000000" pitchFamily="2" charset="77"/>
                <a:ea typeface="+mn-ea"/>
                <a:cs typeface="+mn-cs"/>
              </a:defRPr>
            </a:lvl2pPr>
            <a:lvl3pPr marL="1206500" indent="-2921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120000"/>
              <a:buFontTx/>
              <a:buBlip>
                <a:blip r:embed="rId3"/>
              </a:buBlip>
              <a:tabLst/>
              <a:defRPr sz="1400" b="0" i="0" kern="1200">
                <a:solidFill>
                  <a:schemeClr val="tx2"/>
                </a:solidFill>
                <a:latin typeface="Museo Sans 300" panose="02000000000000000000" pitchFamily="2" charset="77"/>
                <a:ea typeface="+mn-ea"/>
                <a:cs typeface="+mn-cs"/>
              </a:defRPr>
            </a:lvl3pPr>
            <a:lvl4pPr marL="1651000" indent="-2794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120000"/>
              <a:buFontTx/>
              <a:buBlip>
                <a:blip r:embed="rId3"/>
              </a:buBlip>
              <a:tabLst/>
              <a:defRPr sz="1400" b="0" i="0" kern="1200">
                <a:solidFill>
                  <a:schemeClr val="tx2"/>
                </a:solidFill>
                <a:latin typeface="Museo Sans 300" panose="02000000000000000000" pitchFamily="2" charset="77"/>
                <a:ea typeface="+mn-ea"/>
                <a:cs typeface="+mn-cs"/>
              </a:defRPr>
            </a:lvl4pPr>
            <a:lvl5pPr marL="2095500" indent="-2667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SzPct val="120000"/>
              <a:buFontTx/>
              <a:buBlip>
                <a:blip r:embed="rId3"/>
              </a:buBlip>
              <a:tabLst/>
              <a:defRPr sz="1400" b="0" i="0" kern="1200">
                <a:solidFill>
                  <a:schemeClr val="tx2"/>
                </a:solidFill>
                <a:latin typeface="Museo Sans 300" panose="02000000000000000000" pitchFamily="2" charset="77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/>
              <a:t>Comparativo:</a:t>
            </a:r>
          </a:p>
        </p:txBody>
      </p:sp>
      <p:pic>
        <p:nvPicPr>
          <p:cNvPr id="4" name="Imagem 3" descr="Ícone&#10;&#10;Descrição gerada automaticamente">
            <a:extLst>
              <a:ext uri="{FF2B5EF4-FFF2-40B4-BE49-F238E27FC236}">
                <a16:creationId xmlns:a16="http://schemas.microsoft.com/office/drawing/2014/main" id="{7189989C-B96E-3AD2-5281-2EC2D754C6C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882" t="4231" r="3020" b="5660"/>
          <a:stretch/>
        </p:blipFill>
        <p:spPr>
          <a:xfrm>
            <a:off x="4692845" y="1861100"/>
            <a:ext cx="307481" cy="304138"/>
          </a:xfrm>
          <a:prstGeom prst="rect">
            <a:avLst/>
          </a:prstGeom>
        </p:spPr>
      </p:pic>
      <p:graphicFrame>
        <p:nvGraphicFramePr>
          <p:cNvPr id="3" name="Gráfico 2">
            <a:extLst>
              <a:ext uri="{FF2B5EF4-FFF2-40B4-BE49-F238E27FC236}">
                <a16:creationId xmlns:a16="http://schemas.microsoft.com/office/drawing/2014/main" id="{36714F9C-E2FC-1593-A16A-F9255C126CA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6377922"/>
              </p:ext>
            </p:extLst>
          </p:nvPr>
        </p:nvGraphicFramePr>
        <p:xfrm>
          <a:off x="7356476" y="4354964"/>
          <a:ext cx="3963749" cy="23782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5" name="Gráfico 4">
            <a:extLst>
              <a:ext uri="{FF2B5EF4-FFF2-40B4-BE49-F238E27FC236}">
                <a16:creationId xmlns:a16="http://schemas.microsoft.com/office/drawing/2014/main" id="{00000000-0008-0000-0700-00000B000000}"/>
              </a:ext>
              <a:ext uri="{147F2762-F138-4A5C-976F-8EAC2B608ADB}">
                <a16:predDERef xmlns:a16="http://schemas.microsoft.com/office/drawing/2014/main" pred="{B32B37F5-2522-470B-92D7-04B63F98025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2025056"/>
              </p:ext>
            </p:extLst>
          </p:nvPr>
        </p:nvGraphicFramePr>
        <p:xfrm>
          <a:off x="7052350" y="967097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1889824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4415F087E296EC4A8AA955A9DF19BC24" ma:contentTypeVersion="21" ma:contentTypeDescription="Crie um novo documento." ma:contentTypeScope="" ma:versionID="9676c69aa3a228e7f820d63336be8b19">
  <xsd:schema xmlns:xsd="http://www.w3.org/2001/XMLSchema" xmlns:xs="http://www.w3.org/2001/XMLSchema" xmlns:p="http://schemas.microsoft.com/office/2006/metadata/properties" xmlns:ns2="ffa65f6a-fead-4bc4-b726-8819142dc4f9" xmlns:ns3="fdf4417b-0d92-45ed-bef7-aea2098df1b5" targetNamespace="http://schemas.microsoft.com/office/2006/metadata/properties" ma:root="true" ma:fieldsID="b22a4d73c054e2e1091a7f12c7d864d0" ns2:_="" ns3:_="">
    <xsd:import namespace="ffa65f6a-fead-4bc4-b726-8819142dc4f9"/>
    <xsd:import namespace="fdf4417b-0d92-45ed-bef7-aea2098df1b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3:TaxCatchAll" minOccurs="0"/>
                <xsd:element ref="ns2:lcf76f155ced4ddcb4097134ff3c332f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  <xsd:element ref="ns2:_Flow_Signoff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a65f6a-fead-4bc4-b726-8819142dc4f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Marcações de imagem" ma:readOnly="false" ma:fieldId="{5cf76f15-5ced-4ddc-b409-7134ff3c332f}" ma:taxonomyMulti="true" ma:sspId="1b4727ab-bdc5-4a2d-b573-018c68814e3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Flow_SignoffStatus" ma:index="26" nillable="true" ma:displayName="Sign-off status" ma:internalName="Sign_x002d_off_x0020_status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f4417b-0d92-45ed-bef7-aea2098df1b5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b5e6dc5e-60bd-44e6-a05c-589c8d3f7710}" ma:internalName="TaxCatchAll" ma:showField="CatchAllData" ma:web="fdf4417b-0d92-45ed-bef7-aea2098df1b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fa65f6a-fead-4bc4-b726-8819142dc4f9">
      <Terms xmlns="http://schemas.microsoft.com/office/infopath/2007/PartnerControls"/>
    </lcf76f155ced4ddcb4097134ff3c332f>
    <TaxCatchAll xmlns="fdf4417b-0d92-45ed-bef7-aea2098df1b5" xsi:nil="true"/>
    <SharedWithUsers xmlns="fdf4417b-0d92-45ed-bef7-aea2098df1b5">
      <UserInfo>
        <DisplayName>Bruno da Silva Vieira</DisplayName>
        <AccountId>225</AccountId>
        <AccountType/>
      </UserInfo>
      <UserInfo>
        <DisplayName>Simone Gordon</DisplayName>
        <AccountId>19</AccountId>
        <AccountType/>
      </UserInfo>
      <UserInfo>
        <DisplayName>Isabeli Campos</DisplayName>
        <AccountId>404</AccountId>
        <AccountType/>
      </UserInfo>
      <UserInfo>
        <DisplayName>Mariana Libanio Engel de Sousa</DisplayName>
        <AccountId>18</AccountId>
        <AccountType/>
      </UserInfo>
    </SharedWithUsers>
    <_Flow_SignoffStatus xmlns="ffa65f6a-fead-4bc4-b726-8819142dc4f9" xsi:nil="true"/>
  </documentManagement>
</p:properties>
</file>

<file path=customXml/itemProps1.xml><?xml version="1.0" encoding="utf-8"?>
<ds:datastoreItem xmlns:ds="http://schemas.openxmlformats.org/officeDocument/2006/customXml" ds:itemID="{C1369969-C0DB-4BFD-A153-232682C1108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0CD20C0-E688-4B2E-8E22-459625B9842B}">
  <ds:schemaRefs>
    <ds:schemaRef ds:uri="fdf4417b-0d92-45ed-bef7-aea2098df1b5"/>
    <ds:schemaRef ds:uri="ffa65f6a-fead-4bc4-b726-8819142dc4f9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4562F110-81A0-434C-87A0-F30846863E58}">
  <ds:schemaRefs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purl.org/dc/terms/"/>
    <ds:schemaRef ds:uri="fdf4417b-0d92-45ed-bef7-aea2098df1b5"/>
    <ds:schemaRef ds:uri="http://www.w3.org/XML/1998/namespace"/>
    <ds:schemaRef ds:uri="ffa65f6a-fead-4bc4-b726-8819142dc4f9"/>
    <ds:schemaRef ds:uri="http://schemas.microsoft.com/office/2006/metadata/properties"/>
    <ds:schemaRef ds:uri="http://purl.org/dc/dcmitype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3480</Words>
  <Application>Microsoft Office PowerPoint</Application>
  <PresentationFormat>Widescreen</PresentationFormat>
  <Paragraphs>698</Paragraphs>
  <Slides>18</Slides>
  <Notes>13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26" baseType="lpstr">
      <vt:lpstr>Arial</vt:lpstr>
      <vt:lpstr>Calibri</vt:lpstr>
      <vt:lpstr>Calibri Light</vt:lpstr>
      <vt:lpstr>Have Heart One</vt:lpstr>
      <vt:lpstr>Museo Sans 300</vt:lpstr>
      <vt:lpstr>Museo Sans 500</vt:lpstr>
      <vt:lpstr>Museo Sans 700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Mariana Libanio Engel de Sousa</dc:creator>
  <cp:lastModifiedBy>Mariana Libanio Engel de Sousa</cp:lastModifiedBy>
  <cp:revision>49</cp:revision>
  <dcterms:created xsi:type="dcterms:W3CDTF">2022-07-05T13:18:28Z</dcterms:created>
  <dcterms:modified xsi:type="dcterms:W3CDTF">2024-03-08T20:33:02Z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3c3134f5-bcdd-441f-a17d-ccc9b1f0f9ee_Enabled">
    <vt:lpwstr>true</vt:lpwstr>
  </property>
  <property fmtid="{D5CDD505-2E9C-101B-9397-08002B2CF9AE}" pid="3" name="MSIP_Label_3c3134f5-bcdd-441f-a17d-ccc9b1f0f9ee_SetDate">
    <vt:lpwstr>2023-02-16T17:48:05Z</vt:lpwstr>
  </property>
  <property fmtid="{D5CDD505-2E9C-101B-9397-08002B2CF9AE}" pid="4" name="MSIP_Label_3c3134f5-bcdd-441f-a17d-ccc9b1f0f9ee_Method">
    <vt:lpwstr>Privileged</vt:lpwstr>
  </property>
  <property fmtid="{D5CDD505-2E9C-101B-9397-08002B2CF9AE}" pid="5" name="MSIP_Label_3c3134f5-bcdd-441f-a17d-ccc9b1f0f9ee_Name">
    <vt:lpwstr>Confidencial</vt:lpwstr>
  </property>
  <property fmtid="{D5CDD505-2E9C-101B-9397-08002B2CF9AE}" pid="6" name="MSIP_Label_3c3134f5-bcdd-441f-a17d-ccc9b1f0f9ee_SiteId">
    <vt:lpwstr>da143135-43d7-4b80-8c36-239c48bef33b</vt:lpwstr>
  </property>
  <property fmtid="{D5CDD505-2E9C-101B-9397-08002B2CF9AE}" pid="7" name="MSIP_Label_3c3134f5-bcdd-441f-a17d-ccc9b1f0f9ee_ActionId">
    <vt:lpwstr>d41f439e-0643-4402-af99-43c9339557eb</vt:lpwstr>
  </property>
  <property fmtid="{D5CDD505-2E9C-101B-9397-08002B2CF9AE}" pid="8" name="MSIP_Label_3c3134f5-bcdd-441f-a17d-ccc9b1f0f9ee_ContentBits">
    <vt:lpwstr>2</vt:lpwstr>
  </property>
  <property fmtid="{D5CDD505-2E9C-101B-9397-08002B2CF9AE}" pid="9" name="ClassificationContentMarkingFooterLocations">
    <vt:lpwstr>Tema do Office:8</vt:lpwstr>
  </property>
  <property fmtid="{D5CDD505-2E9C-101B-9397-08002B2CF9AE}" pid="10" name="ClassificationContentMarkingFooterText">
    <vt:lpwstr>Classificação Confidencial</vt:lpwstr>
  </property>
  <property fmtid="{D5CDD505-2E9C-101B-9397-08002B2CF9AE}" pid="11" name="ContentTypeId">
    <vt:lpwstr>0x0101004415F087E296EC4A8AA955A9DF19BC24</vt:lpwstr>
  </property>
  <property fmtid="{D5CDD505-2E9C-101B-9397-08002B2CF9AE}" pid="12" name="MediaServiceImageTags">
    <vt:lpwstr/>
  </property>
</Properties>
</file>