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1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73" r:id="rId5"/>
    <p:sldId id="1045" r:id="rId6"/>
    <p:sldId id="1121" r:id="rId7"/>
    <p:sldId id="1119" r:id="rId8"/>
    <p:sldId id="1116" r:id="rId9"/>
    <p:sldId id="1025" r:id="rId10"/>
    <p:sldId id="1124" r:id="rId11"/>
    <p:sldId id="1126" r:id="rId12"/>
    <p:sldId id="1123" r:id="rId13"/>
    <p:sldId id="1130" r:id="rId14"/>
    <p:sldId id="1134" r:id="rId15"/>
    <p:sldId id="269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D268A93-FFC2-F4CD-5F78-566D033813CE}" name="Mariana Libanio Engel de Sousa" initials="ML" userId="S::mariana.libanio@iugu.com::78e148ca-19e6-4202-a5cb-55fa3807aff6" providerId="AD"/>
  <p188:author id="{B8D58CB7-61B6-EC18-3DC8-C1A9170CE4F4}" name="Simone Gordon" initials="SG" userId="S::simone.gordon@iugu.com::c0bf4812-35b4-4475-b062-a271b361cfb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A7A7"/>
    <a:srgbClr val="F0F2F6"/>
    <a:srgbClr val="737F8F"/>
    <a:srgbClr val="5274FF"/>
    <a:srgbClr val="A6A6A6"/>
    <a:srgbClr val="858F9E"/>
    <a:srgbClr val="44546A"/>
    <a:srgbClr val="4E5D72"/>
    <a:srgbClr val="55565E"/>
    <a:srgbClr val="7581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6790D2-E1C8-4BFB-A1F4-4B1F806296A3}" v="3" dt="2025-03-24T17:31:35.1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e Gordon" userId="c0bf4812-35b4-4475-b062-a271b361cfbf" providerId="ADAL" clId="{596790D2-E1C8-4BFB-A1F4-4B1F806296A3}"/>
    <pc:docChg chg="custSel modSld">
      <pc:chgData name="Simone Gordon" userId="c0bf4812-35b4-4475-b062-a271b361cfbf" providerId="ADAL" clId="{596790D2-E1C8-4BFB-A1F4-4B1F806296A3}" dt="2025-03-24T17:40:23.976" v="209" actId="6549"/>
      <pc:docMkLst>
        <pc:docMk/>
      </pc:docMkLst>
      <pc:sldChg chg="modSp mod">
        <pc:chgData name="Simone Gordon" userId="c0bf4812-35b4-4475-b062-a271b361cfbf" providerId="ADAL" clId="{596790D2-E1C8-4BFB-A1F4-4B1F806296A3}" dt="2025-03-24T17:32:55.368" v="14" actId="14100"/>
        <pc:sldMkLst>
          <pc:docMk/>
          <pc:sldMk cId="163384599" sldId="1123"/>
        </pc:sldMkLst>
        <pc:spChg chg="mod">
          <ac:chgData name="Simone Gordon" userId="c0bf4812-35b4-4475-b062-a271b361cfbf" providerId="ADAL" clId="{596790D2-E1C8-4BFB-A1F4-4B1F806296A3}" dt="2025-03-24T17:32:55.368" v="14" actId="14100"/>
          <ac:spMkLst>
            <pc:docMk/>
            <pc:sldMk cId="163384599" sldId="1123"/>
            <ac:spMk id="12" creationId="{C80148ED-E834-CC41-2CDD-FAD721A35F65}"/>
          </ac:spMkLst>
        </pc:spChg>
      </pc:sldChg>
      <pc:sldChg chg="modSp mod">
        <pc:chgData name="Simone Gordon" userId="c0bf4812-35b4-4475-b062-a271b361cfbf" providerId="ADAL" clId="{596790D2-E1C8-4BFB-A1F4-4B1F806296A3}" dt="2025-03-24T17:30:11.007" v="6" actId="20577"/>
        <pc:sldMkLst>
          <pc:docMk/>
          <pc:sldMk cId="3273919198" sldId="1124"/>
        </pc:sldMkLst>
        <pc:spChg chg="mod">
          <ac:chgData name="Simone Gordon" userId="c0bf4812-35b4-4475-b062-a271b361cfbf" providerId="ADAL" clId="{596790D2-E1C8-4BFB-A1F4-4B1F806296A3}" dt="2025-03-24T17:29:57.588" v="2" actId="14100"/>
          <ac:spMkLst>
            <pc:docMk/>
            <pc:sldMk cId="3273919198" sldId="1124"/>
            <ac:spMk id="12" creationId="{C80148ED-E834-CC41-2CDD-FAD721A35F65}"/>
          </ac:spMkLst>
        </pc:spChg>
        <pc:graphicFrameChg chg="modGraphic">
          <ac:chgData name="Simone Gordon" userId="c0bf4812-35b4-4475-b062-a271b361cfbf" providerId="ADAL" clId="{596790D2-E1C8-4BFB-A1F4-4B1F806296A3}" dt="2025-03-24T17:30:11.007" v="6" actId="20577"/>
          <ac:graphicFrameMkLst>
            <pc:docMk/>
            <pc:sldMk cId="3273919198" sldId="1124"/>
            <ac:graphicFrameMk id="5" creationId="{015E8109-AF96-2CDE-38E6-E65759EC1B44}"/>
          </ac:graphicFrameMkLst>
        </pc:graphicFrameChg>
      </pc:sldChg>
      <pc:sldChg chg="modSp mod">
        <pc:chgData name="Simone Gordon" userId="c0bf4812-35b4-4475-b062-a271b361cfbf" providerId="ADAL" clId="{596790D2-E1C8-4BFB-A1F4-4B1F806296A3}" dt="2025-03-24T17:34:44.797" v="18" actId="6549"/>
        <pc:sldMkLst>
          <pc:docMk/>
          <pc:sldMk cId="3426425299" sldId="1130"/>
        </pc:sldMkLst>
        <pc:spChg chg="mod">
          <ac:chgData name="Simone Gordon" userId="c0bf4812-35b4-4475-b062-a271b361cfbf" providerId="ADAL" clId="{596790D2-E1C8-4BFB-A1F4-4B1F806296A3}" dt="2025-03-24T17:34:44.797" v="18" actId="6549"/>
          <ac:spMkLst>
            <pc:docMk/>
            <pc:sldMk cId="3426425299" sldId="1130"/>
            <ac:spMk id="12" creationId="{C80148ED-E834-CC41-2CDD-FAD721A35F65}"/>
          </ac:spMkLst>
        </pc:spChg>
      </pc:sldChg>
      <pc:sldChg chg="modSp mod">
        <pc:chgData name="Simone Gordon" userId="c0bf4812-35b4-4475-b062-a271b361cfbf" providerId="ADAL" clId="{596790D2-E1C8-4BFB-A1F4-4B1F806296A3}" dt="2025-03-24T17:40:23.976" v="209" actId="6549"/>
        <pc:sldMkLst>
          <pc:docMk/>
          <pc:sldMk cId="218366833" sldId="1134"/>
        </pc:sldMkLst>
        <pc:spChg chg="mod">
          <ac:chgData name="Simone Gordon" userId="c0bf4812-35b4-4475-b062-a271b361cfbf" providerId="ADAL" clId="{596790D2-E1C8-4BFB-A1F4-4B1F806296A3}" dt="2025-03-24T17:40:23.976" v="209" actId="6549"/>
          <ac:spMkLst>
            <pc:docMk/>
            <pc:sldMk cId="218366833" sldId="1134"/>
            <ac:spMk id="12" creationId="{C80148ED-E834-CC41-2CDD-FAD721A35F65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400" b="1" i="0" u="none" strike="noStrike" kern="1200" spc="0" baseline="0" dirty="0">
                <a:solidFill>
                  <a:srgbClr val="5274FF"/>
                </a:solidFill>
              </a:rPr>
              <a:t>Comparativo em </a:t>
            </a:r>
            <a:r>
              <a:rPr lang="pt-BR" sz="1400" b="1" i="0" u="none" strike="noStrike" kern="1200" spc="0" baseline="0" dirty="0">
                <a:solidFill>
                  <a:srgbClr val="5274FF"/>
                </a:solidFill>
                <a:latin typeface="+mn-lt"/>
                <a:ea typeface="+mn-ea"/>
                <a:cs typeface="+mn-cs"/>
              </a:rPr>
              <a:t>Porcentagem – 1 º Sem. 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684-4B2C-95A9-DE562B5DC8D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684-4B2C-95A9-DE562B5DC8D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684-4B2C-95A9-DE562B5DC8D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684-4B2C-95A9-DE562B5DC8D4}"/>
              </c:ext>
            </c:extLst>
          </c:dPt>
          <c:dLbls>
            <c:dLbl>
              <c:idx val="0"/>
              <c:layout>
                <c:manualLayout>
                  <c:x val="0.13611111111111102"/>
                  <c:y val="0.1481481481481481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684-4B2C-95A9-DE562B5DC8D4}"/>
                </c:ext>
              </c:extLst>
            </c:dLbl>
            <c:dLbl>
              <c:idx val="1"/>
              <c:layout>
                <c:manualLayout>
                  <c:x val="-0.11388888888888889"/>
                  <c:y val="3.240740740740740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684-4B2C-95A9-DE562B5DC8D4}"/>
                </c:ext>
              </c:extLst>
            </c:dLbl>
            <c:dLbl>
              <c:idx val="2"/>
              <c:layout>
                <c:manualLayout>
                  <c:x val="-5.5555555555555552E-2"/>
                  <c:y val="-0.1666666666666666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684-4B2C-95A9-DE562B5DC8D4}"/>
                </c:ext>
              </c:extLst>
            </c:dLbl>
            <c:dLbl>
              <c:idx val="3"/>
              <c:layout>
                <c:manualLayout>
                  <c:x val="0.17499999999999999"/>
                  <c:y val="-0.1296296296296296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684-4B2C-95A9-DE562B5DC8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Planilha1!$C$36:$C$39</c:f>
              <c:strCache>
                <c:ptCount val="4"/>
                <c:pt idx="0">
                  <c:v>RDR/BACEN</c:v>
                </c:pt>
                <c:pt idx="1">
                  <c:v>Consumidor.gov.br</c:v>
                </c:pt>
                <c:pt idx="2">
                  <c:v>Telefone 0800 </c:v>
                </c:pt>
                <c:pt idx="3">
                  <c:v>E-mails (ouvidoria@iugu.com)</c:v>
                </c:pt>
              </c:strCache>
            </c:strRef>
          </c:cat>
          <c:val>
            <c:numRef>
              <c:f>Planilha1!$D$36:$D$39</c:f>
              <c:numCache>
                <c:formatCode>General</c:formatCode>
                <c:ptCount val="4"/>
                <c:pt idx="0">
                  <c:v>619</c:v>
                </c:pt>
                <c:pt idx="1">
                  <c:v>269</c:v>
                </c:pt>
                <c:pt idx="2">
                  <c:v>61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684-4B2C-95A9-DE562B5DC8D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015966754155733"/>
          <c:y val="0.25862168270632835"/>
          <c:w val="0.29317366579177601"/>
          <c:h val="0.543358121901429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400" b="1" i="0" u="none" strike="noStrike" kern="1200" spc="0" baseline="0" dirty="0">
                <a:solidFill>
                  <a:srgbClr val="5274FF"/>
                </a:solidFill>
              </a:rPr>
              <a:t>Comparativo em Porcentagem </a:t>
            </a:r>
            <a:r>
              <a:rPr lang="pt-BR" sz="1400" b="1" i="0" u="none" strike="noStrike" kern="1200" spc="0" baseline="0" dirty="0">
                <a:solidFill>
                  <a:srgbClr val="5274FF"/>
                </a:solidFill>
                <a:latin typeface="+mn-lt"/>
                <a:ea typeface="+mn-ea"/>
                <a:cs typeface="+mn-cs"/>
              </a:rPr>
              <a:t>– 2 º Sem. 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956-49AB-A5F7-A3B6BD7B65B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956-49AB-A5F7-A3B6BD7B65B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956-49AB-A5F7-A3B6BD7B65B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956-49AB-A5F7-A3B6BD7B65B1}"/>
              </c:ext>
            </c:extLst>
          </c:dPt>
          <c:dLbls>
            <c:dLbl>
              <c:idx val="0"/>
              <c:layout>
                <c:manualLayout>
                  <c:x val="0.15277777777777779"/>
                  <c:y val="0.1296296296296297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956-49AB-A5F7-A3B6BD7B65B1}"/>
                </c:ext>
              </c:extLst>
            </c:dLbl>
            <c:dLbl>
              <c:idx val="1"/>
              <c:layout>
                <c:manualLayout>
                  <c:x val="-0.15277777777777779"/>
                  <c:y val="1.851851851851851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956-49AB-A5F7-A3B6BD7B65B1}"/>
                </c:ext>
              </c:extLst>
            </c:dLbl>
            <c:dLbl>
              <c:idx val="2"/>
              <c:layout>
                <c:manualLayout>
                  <c:x val="-8.3333333333333356E-2"/>
                  <c:y val="-0.1342592592592592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956-49AB-A5F7-A3B6BD7B65B1}"/>
                </c:ext>
              </c:extLst>
            </c:dLbl>
            <c:dLbl>
              <c:idx val="3"/>
              <c:layout>
                <c:manualLayout>
                  <c:x val="0.16388888888888889"/>
                  <c:y val="-0.1018518518518518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956-49AB-A5F7-A3B6BD7B65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Planilha1!$C$36:$C$39</c:f>
              <c:strCache>
                <c:ptCount val="4"/>
                <c:pt idx="0">
                  <c:v>RDR/BACEN</c:v>
                </c:pt>
                <c:pt idx="1">
                  <c:v>Consumidor.gov.br</c:v>
                </c:pt>
                <c:pt idx="2">
                  <c:v>Telefone 0800 </c:v>
                </c:pt>
                <c:pt idx="3">
                  <c:v>E-mails (ouvidoria@iugu.com)</c:v>
                </c:pt>
              </c:strCache>
            </c:strRef>
          </c:cat>
          <c:val>
            <c:numRef>
              <c:f>Planilha1!$E$36:$E$39</c:f>
              <c:numCache>
                <c:formatCode>General</c:formatCode>
                <c:ptCount val="4"/>
                <c:pt idx="0">
                  <c:v>1013</c:v>
                </c:pt>
                <c:pt idx="1">
                  <c:v>392</c:v>
                </c:pt>
                <c:pt idx="2">
                  <c:v>49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956-49AB-A5F7-A3B6BD7B65B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46041119860018"/>
          <c:y val="0.25862168270632835"/>
          <c:w val="0.29872922134733154"/>
          <c:h val="0.557247010790317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400" b="1" i="0" u="none" strike="noStrike" kern="1200" spc="0" baseline="0" dirty="0">
                <a:solidFill>
                  <a:srgbClr val="5274FF"/>
                </a:solidFill>
              </a:rPr>
              <a:t>Comparativo em </a:t>
            </a:r>
            <a:r>
              <a:rPr lang="pt-BR" sz="1400" b="1" i="0" u="none" strike="noStrike" kern="1200" spc="0" baseline="0" dirty="0">
                <a:solidFill>
                  <a:srgbClr val="5274FF"/>
                </a:solidFill>
                <a:latin typeface="+mn-lt"/>
                <a:ea typeface="+mn-ea"/>
                <a:cs typeface="+mn-cs"/>
              </a:rPr>
              <a:t>Porcentagem – 1 º Sem. 2024</a:t>
            </a:r>
          </a:p>
        </c:rich>
      </c:tx>
      <c:layout>
        <c:manualLayout>
          <c:xMode val="edge"/>
          <c:yMode val="edge"/>
          <c:x val="9.608333333333334E-2"/>
          <c:y val="2.99815625194270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DE9-4607-8345-C572760F060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DE9-4607-8345-C572760F060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DE9-4607-8345-C572760F060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DE9-4607-8345-C572760F0609}"/>
              </c:ext>
            </c:extLst>
          </c:dPt>
          <c:dLbls>
            <c:delete val="1"/>
          </c:dLbls>
          <c:cat>
            <c:strRef>
              <c:f>Planilha1!$C$53:$C$56</c:f>
              <c:strCache>
                <c:ptCount val="4"/>
                <c:pt idx="0">
                  <c:v>Consumidor.gov.br</c:v>
                </c:pt>
                <c:pt idx="1">
                  <c:v> ouvidoria@iugu.com</c:v>
                </c:pt>
                <c:pt idx="2">
                  <c:v>Telefone 0800</c:v>
                </c:pt>
                <c:pt idx="3">
                  <c:v> RDR (Bacen)</c:v>
                </c:pt>
              </c:strCache>
            </c:strRef>
          </c:cat>
          <c:val>
            <c:numRef>
              <c:f>Planilha1!$D$53:$D$56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DE9-4607-8345-C572760F060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400" b="1" i="0" u="none" strike="noStrike" kern="1200" spc="0" baseline="0" dirty="0">
                <a:solidFill>
                  <a:srgbClr val="5274FF"/>
                </a:solidFill>
              </a:rPr>
              <a:t>Comparativo em Porcentagem – </a:t>
            </a:r>
            <a:r>
              <a:rPr lang="pt-BR" sz="1400" b="1" i="0" u="none" strike="noStrike" kern="1200" spc="0" baseline="0" dirty="0">
                <a:solidFill>
                  <a:srgbClr val="5274FF"/>
                </a:solidFill>
                <a:latin typeface="+mn-lt"/>
                <a:ea typeface="+mn-ea"/>
                <a:cs typeface="+mn-cs"/>
              </a:rPr>
              <a:t>2 º Sem. 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F9B-471C-951F-6CC4B3871CA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F9B-471C-951F-6CC4B3871CA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F9B-471C-951F-6CC4B3871CA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F9B-471C-951F-6CC4B3871CAC}"/>
              </c:ext>
            </c:extLst>
          </c:dPt>
          <c:dLbls>
            <c:delete val="1"/>
          </c:dLbls>
          <c:cat>
            <c:strRef>
              <c:f>Planilha1!$C$53:$C$56</c:f>
              <c:strCache>
                <c:ptCount val="4"/>
                <c:pt idx="0">
                  <c:v>Consumidor.gov.br</c:v>
                </c:pt>
                <c:pt idx="1">
                  <c:v> ouvidoria@iugu.com</c:v>
                </c:pt>
                <c:pt idx="2">
                  <c:v>Telefone 0800</c:v>
                </c:pt>
                <c:pt idx="3">
                  <c:v> RDR (Bacen)</c:v>
                </c:pt>
              </c:strCache>
            </c:strRef>
          </c:cat>
          <c:val>
            <c:numRef>
              <c:f>Planilha1!$E$53:$E$56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F9B-471C-951F-6CC4B3871CA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400" b="1" i="0" u="none" strike="noStrike" kern="1200" spc="0" baseline="0" dirty="0">
                <a:solidFill>
                  <a:srgbClr val="5274FF"/>
                </a:solidFill>
              </a:rPr>
              <a:t>Comparativo em Porcentagem – </a:t>
            </a:r>
            <a:r>
              <a:rPr lang="pt-BR" sz="1400" b="1" i="0" u="none" strike="noStrike" kern="1200" spc="0" baseline="0" dirty="0">
                <a:solidFill>
                  <a:srgbClr val="5274FF"/>
                </a:solidFill>
                <a:latin typeface="+mn-lt"/>
                <a:ea typeface="+mn-ea"/>
                <a:cs typeface="+mn-cs"/>
              </a:rPr>
              <a:t>1 º Sem. 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9C1-4A59-9225-BC31370E4F2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9C1-4A59-9225-BC31370E4F2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9C1-4A59-9225-BC31370E4F2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9C1-4A59-9225-BC31370E4F2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9C1-4A59-9225-BC31370E4F28}"/>
              </c:ext>
            </c:extLst>
          </c:dPt>
          <c:dLbls>
            <c:dLbl>
              <c:idx val="0"/>
              <c:layout>
                <c:manualLayout>
                  <c:x val="-0.1811419152588509"/>
                  <c:y val="-5.727034647432252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9C1-4A59-9225-BC31370E4F28}"/>
                </c:ext>
              </c:extLst>
            </c:dLbl>
            <c:dLbl>
              <c:idx val="1"/>
              <c:layout>
                <c:manualLayout>
                  <c:x val="6.8884953689985567E-2"/>
                  <c:y val="-0.1622659816772470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9C1-4A59-9225-BC31370E4F28}"/>
                </c:ext>
              </c:extLst>
            </c:dLbl>
            <c:dLbl>
              <c:idx val="2"/>
              <c:layout>
                <c:manualLayout>
                  <c:x val="0.15562896944774507"/>
                  <c:y val="-8.590551971148371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9C1-4A59-9225-BC31370E4F28}"/>
                </c:ext>
              </c:extLst>
            </c:dLbl>
            <c:dLbl>
              <c:idx val="3"/>
              <c:layout>
                <c:manualLayout>
                  <c:x val="-0.15052638028552404"/>
                  <c:y val="7.158793309290309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9C1-4A59-9225-BC31370E4F28}"/>
                </c:ext>
              </c:extLst>
            </c:dLbl>
            <c:dLbl>
              <c:idx val="4"/>
              <c:layout>
                <c:manualLayout>
                  <c:x val="-2.2961651229995189E-2"/>
                  <c:y val="-0.1336308084400858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9C1-4A59-9225-BC31370E4F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Planilha1!$C$64:$C$68</c:f>
              <c:strCache>
                <c:ptCount val="5"/>
                <c:pt idx="0">
                  <c:v>Cliente iugu</c:v>
                </c:pt>
                <c:pt idx="1">
                  <c:v>Subcontas</c:v>
                </c:pt>
                <c:pt idx="2">
                  <c:v>Cliente Juno</c:v>
                </c:pt>
                <c:pt idx="3">
                  <c:v>Consumidor Final</c:v>
                </c:pt>
                <c:pt idx="4">
                  <c:v>Outro(s)</c:v>
                </c:pt>
              </c:strCache>
            </c:strRef>
          </c:cat>
          <c:val>
            <c:numRef>
              <c:f>Planilha1!$D$64:$D$68</c:f>
              <c:numCache>
                <c:formatCode>General</c:formatCode>
                <c:ptCount val="5"/>
                <c:pt idx="0">
                  <c:v>45</c:v>
                </c:pt>
                <c:pt idx="1">
                  <c:v>45</c:v>
                </c:pt>
                <c:pt idx="2">
                  <c:v>2</c:v>
                </c:pt>
                <c:pt idx="3">
                  <c:v>750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9C1-4A59-9225-BC31370E4F2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400" b="1" i="0" u="none" strike="noStrike" kern="1200" spc="0" baseline="0" dirty="0">
                <a:solidFill>
                  <a:srgbClr val="5274FF"/>
                </a:solidFill>
              </a:rPr>
              <a:t>Comparativo em </a:t>
            </a:r>
            <a:r>
              <a:rPr lang="pt-BR" sz="1400" b="1" i="0" u="none" strike="noStrike" kern="1200" spc="0" baseline="0" dirty="0">
                <a:solidFill>
                  <a:srgbClr val="5274FF"/>
                </a:solidFill>
                <a:latin typeface="+mn-lt"/>
                <a:ea typeface="+mn-ea"/>
                <a:cs typeface="+mn-cs"/>
              </a:rPr>
              <a:t>Porcentagem – 2 º Sem. 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B89-4939-B252-727D9B433A0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B89-4939-B252-727D9B433A0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B89-4939-B252-727D9B433A0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B89-4939-B252-727D9B433A0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B89-4939-B252-727D9B433A09}"/>
              </c:ext>
            </c:extLst>
          </c:dPt>
          <c:dLbls>
            <c:dLbl>
              <c:idx val="0"/>
              <c:layout>
                <c:manualLayout>
                  <c:x val="-0.19444444444444448"/>
                  <c:y val="-5.09259259259259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B89-4939-B252-727D9B433A09}"/>
                </c:ext>
              </c:extLst>
            </c:dLbl>
            <c:dLbl>
              <c:idx val="1"/>
              <c:layout>
                <c:manualLayout>
                  <c:x val="4.1666666666666664E-2"/>
                  <c:y val="-0.1527777777777777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B89-4939-B252-727D9B433A09}"/>
                </c:ext>
              </c:extLst>
            </c:dLbl>
            <c:dLbl>
              <c:idx val="2"/>
              <c:layout>
                <c:manualLayout>
                  <c:x val="0.21388888888888888"/>
                  <c:y val="-9.722222222222226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B89-4939-B252-727D9B433A09}"/>
                </c:ext>
              </c:extLst>
            </c:dLbl>
            <c:dLbl>
              <c:idx val="3"/>
              <c:layout>
                <c:manualLayout>
                  <c:x val="-0.14722222222222223"/>
                  <c:y val="8.333333333333332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B89-4939-B252-727D9B433A09}"/>
                </c:ext>
              </c:extLst>
            </c:dLbl>
            <c:dLbl>
              <c:idx val="4"/>
              <c:layout>
                <c:manualLayout>
                  <c:x val="-3.6111111111111163E-2"/>
                  <c:y val="-0.1342592592592592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B89-4939-B252-727D9B433A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Planilha1!$C$64:$C$68</c:f>
              <c:strCache>
                <c:ptCount val="5"/>
                <c:pt idx="0">
                  <c:v>Cliente iugu</c:v>
                </c:pt>
                <c:pt idx="1">
                  <c:v>Subcontas</c:v>
                </c:pt>
                <c:pt idx="2">
                  <c:v>Cliente Juno</c:v>
                </c:pt>
                <c:pt idx="3">
                  <c:v>Consumidor Final</c:v>
                </c:pt>
                <c:pt idx="4">
                  <c:v>Outro(s)</c:v>
                </c:pt>
              </c:strCache>
            </c:strRef>
          </c:cat>
          <c:val>
            <c:numRef>
              <c:f>Planilha1!$E$64:$E$68</c:f>
              <c:numCache>
                <c:formatCode>General</c:formatCode>
                <c:ptCount val="5"/>
                <c:pt idx="0">
                  <c:v>45</c:v>
                </c:pt>
                <c:pt idx="1">
                  <c:v>101</c:v>
                </c:pt>
                <c:pt idx="2">
                  <c:v>4</c:v>
                </c:pt>
                <c:pt idx="3">
                  <c:v>1305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B89-4939-B252-727D9B433A0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400" b="1" i="0" u="none" strike="noStrike" kern="1200" spc="0" baseline="0" dirty="0">
                <a:solidFill>
                  <a:srgbClr val="5274FF"/>
                </a:solidFill>
              </a:rPr>
              <a:t>Comparativo em Porcentagem – </a:t>
            </a:r>
            <a:r>
              <a:rPr lang="pt-BR" sz="1400" b="1" i="0" u="none" strike="noStrike" kern="1200" spc="0" baseline="0" dirty="0">
                <a:solidFill>
                  <a:srgbClr val="5274FF"/>
                </a:solidFill>
                <a:latin typeface="+mn-lt"/>
                <a:ea typeface="+mn-ea"/>
                <a:cs typeface="+mn-cs"/>
              </a:rPr>
              <a:t>1 º Sem. 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BA0-4521-BEF2-4502C47F54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BA0-4521-BEF2-4502C47F546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BA0-4521-BEF2-4502C47F5461}"/>
              </c:ext>
            </c:extLst>
          </c:dPt>
          <c:dLbls>
            <c:dLbl>
              <c:idx val="0"/>
              <c:layout>
                <c:manualLayout>
                  <c:x val="-0.18888888888888891"/>
                  <c:y val="0.1296296296296294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A0-4521-BEF2-4502C47F5461}"/>
                </c:ext>
              </c:extLst>
            </c:dLbl>
            <c:dLbl>
              <c:idx val="1"/>
              <c:layout>
                <c:manualLayout>
                  <c:x val="-0.14444444444444443"/>
                  <c:y val="-0.1388888888888889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A0-4521-BEF2-4502C47F5461}"/>
                </c:ext>
              </c:extLst>
            </c:dLbl>
            <c:dLbl>
              <c:idx val="2"/>
              <c:layout>
                <c:manualLayout>
                  <c:x val="0.22500000000000001"/>
                  <c:y val="-9.259259259259258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BA0-4521-BEF2-4502C47F54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Planilha1!$A$14:$A$16</c:f>
              <c:strCache>
                <c:ptCount val="3"/>
                <c:pt idx="0">
                  <c:v>Demandas Elegíveis</c:v>
                </c:pt>
                <c:pt idx="1">
                  <c:v>Demandas Não Elegíveis Trat. Em 1ª Instância</c:v>
                </c:pt>
                <c:pt idx="2">
                  <c:v>Demandas Não Elegíveis</c:v>
                </c:pt>
              </c:strCache>
            </c:strRef>
          </c:cat>
          <c:val>
            <c:numRef>
              <c:f>Planilha1!$B$14:$B$16</c:f>
              <c:numCache>
                <c:formatCode>General</c:formatCode>
                <c:ptCount val="3"/>
                <c:pt idx="0">
                  <c:v>914</c:v>
                </c:pt>
                <c:pt idx="1">
                  <c:v>22</c:v>
                </c:pt>
                <c:pt idx="2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BA0-4521-BEF2-4502C47F546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4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400" b="1" i="0" u="none" strike="noStrike" kern="1200" spc="0" baseline="0" dirty="0">
                <a:solidFill>
                  <a:srgbClr val="5274FF"/>
                </a:solidFill>
              </a:rPr>
              <a:t>Comparativo em Porcentagem – </a:t>
            </a:r>
            <a:r>
              <a:rPr lang="pt-BR" sz="1400" b="1" i="0" u="none" strike="noStrike" kern="1200" spc="0" baseline="0" dirty="0">
                <a:solidFill>
                  <a:srgbClr val="5274FF"/>
                </a:solidFill>
                <a:latin typeface="+mn-lt"/>
                <a:ea typeface="+mn-ea"/>
                <a:cs typeface="+mn-cs"/>
              </a:rPr>
              <a:t>2º Sem. 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930-4F38-A5DE-F3384BA4CE0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930-4F38-A5DE-F3384BA4CE0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930-4F38-A5DE-F3384BA4CE02}"/>
              </c:ext>
            </c:extLst>
          </c:dPt>
          <c:dLbls>
            <c:dLbl>
              <c:idx val="0"/>
              <c:layout>
                <c:manualLayout>
                  <c:x val="-0.21388888888888888"/>
                  <c:y val="6.944444444444428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930-4F38-A5DE-F3384BA4CE02}"/>
                </c:ext>
              </c:extLst>
            </c:dLbl>
            <c:dLbl>
              <c:idx val="1"/>
              <c:layout>
                <c:manualLayout>
                  <c:x val="0.19722222222222213"/>
                  <c:y val="-8.33333333333333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930-4F38-A5DE-F3384BA4CE02}"/>
                </c:ext>
              </c:extLst>
            </c:dLbl>
            <c:dLbl>
              <c:idx val="2"/>
              <c:layout>
                <c:manualLayout>
                  <c:x val="-0.13888888888888892"/>
                  <c:y val="-7.87037037037037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930-4F38-A5DE-F3384BA4CE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Planilha1!$A$14:$A$16</c:f>
              <c:strCache>
                <c:ptCount val="3"/>
                <c:pt idx="0">
                  <c:v>Demandas Elegíveis</c:v>
                </c:pt>
                <c:pt idx="1">
                  <c:v>Demandas Não Elegíveis Trat. Em 1ª Instância</c:v>
                </c:pt>
                <c:pt idx="2">
                  <c:v>Demandas Não Elegíveis</c:v>
                </c:pt>
              </c:strCache>
            </c:strRef>
          </c:cat>
          <c:val>
            <c:numRef>
              <c:f>Planilha1!$C$14:$C$16</c:f>
              <c:numCache>
                <c:formatCode>General</c:formatCode>
                <c:ptCount val="3"/>
                <c:pt idx="0">
                  <c:v>1420</c:v>
                </c:pt>
                <c:pt idx="1">
                  <c:v>7</c:v>
                </c:pt>
                <c:pt idx="2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930-4F38-A5DE-F3384BA4CE0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4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015B8-5B77-46DA-814B-CD602E1E232A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D60D77-2720-4FDE-81AB-9FB230C91F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1942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226901-5043-D84C-874C-0FDFEAE8EAE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868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226901-5043-D84C-874C-0FDFEAE8EAE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409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226901-5043-D84C-874C-0FDFEAE8EAE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805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226901-5043-D84C-874C-0FDFEAE8EAE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7668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226901-5043-D84C-874C-0FDFEAE8EAE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551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226901-5043-D84C-874C-0FDFEAE8EAE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0924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226901-5043-D84C-874C-0FDFEAE8EAE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56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226901-5043-D84C-874C-0FDFEAE8EAE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3874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226901-5043-D84C-874C-0FDFEAE8EAE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50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9A8500-FAEB-B468-3DB5-C017D5A2FF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EC9DB40-ED39-984F-C588-514E668335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8921BDB-9253-F985-9D49-58185A896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5B4-422B-4595-9088-32B165111800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9214DAD-E87A-581E-7C11-0BE2B23BF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3E5E837-79DF-E01D-BD07-DBAF92210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87ED-5039-4547-A523-93FE4E8DF1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0583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25FF6-CDFC-1CA5-7D0A-7C3D07B8A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BD1E8B0-32C6-33F8-3EB7-0BE0B731A0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9FF514B-DA89-F69E-DFD9-16424683C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5B4-422B-4595-9088-32B165111800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36727C5-3547-43A2-CF2C-8877F59EE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C843613-9896-10BB-2F62-F2A732251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87ED-5039-4547-A523-93FE4E8DF1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7784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68A59E4-DDFA-3E5A-2CB3-591A92832C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91137F6-5771-426E-7484-2CAE1921D8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740E84C-C51E-0137-A330-DE2D60B90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5B4-422B-4595-9088-32B165111800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7E76F16-7723-3E88-3760-4FBA98363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3D5B4E9-94E2-1FDD-0A92-648434F55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87ED-5039-4547-A523-93FE4E8DF1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9162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a com títul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Uma imagem contendo talheres, desenho, placa, copo&#10;&#10;Descrição gerada automaticamente">
            <a:extLst>
              <a:ext uri="{FF2B5EF4-FFF2-40B4-BE49-F238E27FC236}">
                <a16:creationId xmlns:a16="http://schemas.microsoft.com/office/drawing/2014/main" id="{87A58E9B-AFBC-9348-92D0-970D6317EA2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17474" y="2953661"/>
            <a:ext cx="2357051" cy="95067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256BC79B-AC72-634B-9AB7-C917475EAEB7}"/>
              </a:ext>
            </a:extLst>
          </p:cNvPr>
          <p:cNvSpPr txBox="1"/>
          <p:nvPr/>
        </p:nvSpPr>
        <p:spPr>
          <a:xfrm>
            <a:off x="3563094" y="6209726"/>
            <a:ext cx="50658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spc="300">
                <a:solidFill>
                  <a:srgbClr val="333333"/>
                </a:solidFill>
                <a:latin typeface="Museo Sans 500" panose="02000000000000000000" pitchFamily="2" charset="77"/>
              </a:rPr>
              <a:t>CONFIDENTIAL</a:t>
            </a:r>
          </a:p>
        </p:txBody>
      </p:sp>
      <p:pic>
        <p:nvPicPr>
          <p:cNvPr id="5" name="Imagem 4" descr="Uma imagem contendo talheres, desenho, placa, copo&#10;&#10;Descrição gerada automaticamente">
            <a:extLst>
              <a:ext uri="{FF2B5EF4-FFF2-40B4-BE49-F238E27FC236}">
                <a16:creationId xmlns:a16="http://schemas.microsoft.com/office/drawing/2014/main" id="{15D96AA8-A3DD-1AEC-06FF-17C55E374D4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17474" y="2953661"/>
            <a:ext cx="2357051" cy="950677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D12C0A44-32AA-2DF7-BBFF-B7A87ACAFA66}"/>
              </a:ext>
            </a:extLst>
          </p:cNvPr>
          <p:cNvSpPr txBox="1"/>
          <p:nvPr/>
        </p:nvSpPr>
        <p:spPr>
          <a:xfrm>
            <a:off x="3563094" y="6209726"/>
            <a:ext cx="50658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spc="300">
                <a:solidFill>
                  <a:srgbClr val="333333"/>
                </a:solidFill>
                <a:latin typeface="Museo Sans 500" panose="02000000000000000000" pitchFamily="2" charset="77"/>
              </a:rPr>
              <a:t>CONFIDENTIAL</a:t>
            </a:r>
          </a:p>
        </p:txBody>
      </p:sp>
      <p:cxnSp>
        <p:nvCxnSpPr>
          <p:cNvPr id="14" name="Conector de Seta Reta 13">
            <a:extLst>
              <a:ext uri="{FF2B5EF4-FFF2-40B4-BE49-F238E27FC236}">
                <a16:creationId xmlns:a16="http://schemas.microsoft.com/office/drawing/2014/main" id="{3435F67A-FA6E-ED7E-BD3B-7C1FF4A63051}"/>
              </a:ext>
            </a:extLst>
          </p:cNvPr>
          <p:cNvCxnSpPr>
            <a:cxnSpLocks/>
          </p:cNvCxnSpPr>
          <p:nvPr/>
        </p:nvCxnSpPr>
        <p:spPr>
          <a:xfrm>
            <a:off x="695325" y="-347976"/>
            <a:ext cx="10801352" cy="0"/>
          </a:xfrm>
          <a:prstGeom prst="straightConnector1">
            <a:avLst/>
          </a:prstGeom>
          <a:ln w="25400" cap="rnd">
            <a:solidFill>
              <a:srgbClr val="E85975"/>
            </a:solidFill>
            <a:prstDash val="sysDot"/>
            <a:round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ço Reservado para Texto 2">
            <a:extLst>
              <a:ext uri="{FF2B5EF4-FFF2-40B4-BE49-F238E27FC236}">
                <a16:creationId xmlns:a16="http://schemas.microsoft.com/office/drawing/2014/main" id="{1A818C55-7886-0EA8-F997-ADB1EDC8ED9A}"/>
              </a:ext>
            </a:extLst>
          </p:cNvPr>
          <p:cNvSpPr txBox="1">
            <a:spLocks/>
          </p:cNvSpPr>
          <p:nvPr/>
        </p:nvSpPr>
        <p:spPr>
          <a:xfrm>
            <a:off x="695323" y="-661908"/>
            <a:ext cx="10801352" cy="313932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>
                <a:latin typeface="Museo Sans 300" panose="02000000000000000000" pitchFamily="2" charset="77"/>
              </a:rPr>
              <a:t>Mantenha seu conteúdo dentro deste espaço</a:t>
            </a:r>
          </a:p>
        </p:txBody>
      </p:sp>
      <p:cxnSp>
        <p:nvCxnSpPr>
          <p:cNvPr id="16" name="Conector de Seta Reta 15">
            <a:extLst>
              <a:ext uri="{FF2B5EF4-FFF2-40B4-BE49-F238E27FC236}">
                <a16:creationId xmlns:a16="http://schemas.microsoft.com/office/drawing/2014/main" id="{F2221AE1-91A2-B822-DA99-F5665B431FAF}"/>
              </a:ext>
            </a:extLst>
          </p:cNvPr>
          <p:cNvCxnSpPr>
            <a:cxnSpLocks/>
          </p:cNvCxnSpPr>
          <p:nvPr/>
        </p:nvCxnSpPr>
        <p:spPr>
          <a:xfrm>
            <a:off x="695325" y="7528696"/>
            <a:ext cx="10801352" cy="0"/>
          </a:xfrm>
          <a:prstGeom prst="straightConnector1">
            <a:avLst/>
          </a:prstGeom>
          <a:ln w="25400" cap="rnd">
            <a:solidFill>
              <a:srgbClr val="E85975"/>
            </a:solidFill>
            <a:prstDash val="sysDot"/>
            <a:round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spaço Reservado para Texto 2">
            <a:extLst>
              <a:ext uri="{FF2B5EF4-FFF2-40B4-BE49-F238E27FC236}">
                <a16:creationId xmlns:a16="http://schemas.microsoft.com/office/drawing/2014/main" id="{CC675407-4211-818B-E71F-88DFA8C79DAD}"/>
              </a:ext>
            </a:extLst>
          </p:cNvPr>
          <p:cNvSpPr txBox="1">
            <a:spLocks/>
          </p:cNvSpPr>
          <p:nvPr/>
        </p:nvSpPr>
        <p:spPr>
          <a:xfrm>
            <a:off x="695323" y="7214764"/>
            <a:ext cx="10801352" cy="313932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>
                <a:latin typeface="Museo Sans 300" panose="02000000000000000000" pitchFamily="2" charset="77"/>
              </a:rPr>
              <a:t>Mantenha seu conteúdo dentro deste espaço</a:t>
            </a:r>
          </a:p>
        </p:txBody>
      </p:sp>
      <p:sp>
        <p:nvSpPr>
          <p:cNvPr id="11" name="Espaço Reservado para Texto 9">
            <a:extLst>
              <a:ext uri="{FF2B5EF4-FFF2-40B4-BE49-F238E27FC236}">
                <a16:creationId xmlns:a16="http://schemas.microsoft.com/office/drawing/2014/main" id="{88E7E8A8-A705-7938-7F37-8649753E922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94738" y="4243876"/>
            <a:ext cx="6002522" cy="363537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ctr">
              <a:buNone/>
              <a:defRPr sz="1400" b="0" i="0" spc="300">
                <a:solidFill>
                  <a:schemeClr val="bg1"/>
                </a:solidFill>
                <a:latin typeface="Museo Sans 500" panose="02000000000000000000" pitchFamily="2" charset="77"/>
              </a:defRPr>
            </a:lvl1pPr>
            <a:lvl2pPr algn="ctr">
              <a:defRPr sz="1400" b="0" i="0">
                <a:solidFill>
                  <a:schemeClr val="bg1"/>
                </a:solidFill>
                <a:latin typeface="Museo Sans 500" panose="02000000000000000000" pitchFamily="2" charset="77"/>
              </a:defRPr>
            </a:lvl2pPr>
            <a:lvl3pPr algn="ctr">
              <a:defRPr sz="1400" b="0" i="0">
                <a:solidFill>
                  <a:schemeClr val="bg1"/>
                </a:solidFill>
                <a:latin typeface="Museo Sans 500" panose="02000000000000000000" pitchFamily="2" charset="77"/>
              </a:defRPr>
            </a:lvl3pPr>
            <a:lvl4pPr algn="ctr">
              <a:defRPr sz="1400" b="0" i="0">
                <a:solidFill>
                  <a:schemeClr val="bg1"/>
                </a:solidFill>
                <a:latin typeface="Museo Sans 500" panose="02000000000000000000" pitchFamily="2" charset="77"/>
              </a:defRPr>
            </a:lvl4pPr>
            <a:lvl5pPr algn="ctr">
              <a:defRPr sz="1400" b="0" i="0">
                <a:solidFill>
                  <a:schemeClr val="bg1"/>
                </a:solidFill>
                <a:latin typeface="Museo Sans 500" panose="02000000000000000000" pitchFamily="2" charset="77"/>
              </a:defRPr>
            </a:lvl5pPr>
          </a:lstStyle>
          <a:p>
            <a:pPr lvl="0"/>
            <a:r>
              <a:rPr lang="pt-BR"/>
              <a:t>TÍTULO EM LETRAS MAIÚSCULAS</a:t>
            </a:r>
          </a:p>
        </p:txBody>
      </p:sp>
      <p:pic>
        <p:nvPicPr>
          <p:cNvPr id="12" name="Imagem 11" descr="Uma imagem contendo talheres, desenho, placa, copo&#10;&#10;Descrição gerada automaticamente">
            <a:extLst>
              <a:ext uri="{FF2B5EF4-FFF2-40B4-BE49-F238E27FC236}">
                <a16:creationId xmlns:a16="http://schemas.microsoft.com/office/drawing/2014/main" id="{B91B5D45-B24B-4402-9B6B-CBD1F1DB90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17474" y="2953661"/>
            <a:ext cx="2357051" cy="950677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697107E4-318F-1979-B6DC-636C799563F6}"/>
              </a:ext>
            </a:extLst>
          </p:cNvPr>
          <p:cNvSpPr txBox="1"/>
          <p:nvPr userDrawn="1"/>
        </p:nvSpPr>
        <p:spPr>
          <a:xfrm>
            <a:off x="3563094" y="6209726"/>
            <a:ext cx="50658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spc="300">
                <a:solidFill>
                  <a:srgbClr val="333333"/>
                </a:solidFill>
                <a:latin typeface="Museo Sans 500" panose="02000000000000000000" pitchFamily="2" charset="77"/>
              </a:rPr>
              <a:t>CONFIDENTIAL</a:t>
            </a:r>
          </a:p>
        </p:txBody>
      </p:sp>
      <p:pic>
        <p:nvPicPr>
          <p:cNvPr id="18" name="Imagem 17" descr="Uma imagem contendo talheres, desenho, placa, copo&#10;&#10;Descrição gerada automaticamente">
            <a:extLst>
              <a:ext uri="{FF2B5EF4-FFF2-40B4-BE49-F238E27FC236}">
                <a16:creationId xmlns:a16="http://schemas.microsoft.com/office/drawing/2014/main" id="{C32E8F40-99B0-50FF-0C55-3362008289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17474" y="2953661"/>
            <a:ext cx="2357051" cy="950677"/>
          </a:xfrm>
          <a:prstGeom prst="rect">
            <a:avLst/>
          </a:prstGeom>
        </p:spPr>
      </p:pic>
      <p:sp>
        <p:nvSpPr>
          <p:cNvPr id="19" name="CaixaDeTexto 18">
            <a:extLst>
              <a:ext uri="{FF2B5EF4-FFF2-40B4-BE49-F238E27FC236}">
                <a16:creationId xmlns:a16="http://schemas.microsoft.com/office/drawing/2014/main" id="{2B3E84F6-0D5D-5D27-D639-5C57DB4C8B16}"/>
              </a:ext>
            </a:extLst>
          </p:cNvPr>
          <p:cNvSpPr txBox="1"/>
          <p:nvPr userDrawn="1"/>
        </p:nvSpPr>
        <p:spPr>
          <a:xfrm>
            <a:off x="3563094" y="6209726"/>
            <a:ext cx="50658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spc="300">
                <a:solidFill>
                  <a:srgbClr val="333333"/>
                </a:solidFill>
                <a:latin typeface="Museo Sans 500" panose="02000000000000000000" pitchFamily="2" charset="77"/>
              </a:rPr>
              <a:t>CONFIDENTIAL</a:t>
            </a:r>
          </a:p>
        </p:txBody>
      </p:sp>
      <p:cxnSp>
        <p:nvCxnSpPr>
          <p:cNvPr id="20" name="Conector de Seta Reta 19">
            <a:extLst>
              <a:ext uri="{FF2B5EF4-FFF2-40B4-BE49-F238E27FC236}">
                <a16:creationId xmlns:a16="http://schemas.microsoft.com/office/drawing/2014/main" id="{C62F34BE-0D51-4A67-BF20-771C0D646417}"/>
              </a:ext>
            </a:extLst>
          </p:cNvPr>
          <p:cNvCxnSpPr>
            <a:cxnSpLocks/>
          </p:cNvCxnSpPr>
          <p:nvPr userDrawn="1"/>
        </p:nvCxnSpPr>
        <p:spPr>
          <a:xfrm>
            <a:off x="695325" y="-347976"/>
            <a:ext cx="10801352" cy="0"/>
          </a:xfrm>
          <a:prstGeom prst="straightConnector1">
            <a:avLst/>
          </a:prstGeom>
          <a:ln w="25400" cap="rnd">
            <a:solidFill>
              <a:srgbClr val="E85975"/>
            </a:solidFill>
            <a:prstDash val="sysDot"/>
            <a:round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spaço Reservado para Texto 2">
            <a:extLst>
              <a:ext uri="{FF2B5EF4-FFF2-40B4-BE49-F238E27FC236}">
                <a16:creationId xmlns:a16="http://schemas.microsoft.com/office/drawing/2014/main" id="{6A36D156-2FB0-E8D8-C333-754CC485E87C}"/>
              </a:ext>
            </a:extLst>
          </p:cNvPr>
          <p:cNvSpPr txBox="1">
            <a:spLocks/>
          </p:cNvSpPr>
          <p:nvPr userDrawn="1"/>
        </p:nvSpPr>
        <p:spPr>
          <a:xfrm>
            <a:off x="695323" y="-661908"/>
            <a:ext cx="10801352" cy="313932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>
                <a:latin typeface="Museo Sans 300" panose="02000000000000000000" pitchFamily="2" charset="77"/>
              </a:rPr>
              <a:t>Mantenha seu conteúdo dentro deste espaço</a:t>
            </a:r>
          </a:p>
        </p:txBody>
      </p:sp>
      <p:cxnSp>
        <p:nvCxnSpPr>
          <p:cNvPr id="22" name="Conector de Seta Reta 21">
            <a:extLst>
              <a:ext uri="{FF2B5EF4-FFF2-40B4-BE49-F238E27FC236}">
                <a16:creationId xmlns:a16="http://schemas.microsoft.com/office/drawing/2014/main" id="{015F9C05-E55C-E199-5C89-2096B5164DD2}"/>
              </a:ext>
            </a:extLst>
          </p:cNvPr>
          <p:cNvCxnSpPr>
            <a:cxnSpLocks/>
          </p:cNvCxnSpPr>
          <p:nvPr userDrawn="1"/>
        </p:nvCxnSpPr>
        <p:spPr>
          <a:xfrm>
            <a:off x="695325" y="7528696"/>
            <a:ext cx="10801352" cy="0"/>
          </a:xfrm>
          <a:prstGeom prst="straightConnector1">
            <a:avLst/>
          </a:prstGeom>
          <a:ln w="25400" cap="rnd">
            <a:solidFill>
              <a:srgbClr val="E85975"/>
            </a:solidFill>
            <a:prstDash val="sysDot"/>
            <a:round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spaço Reservado para Texto 2">
            <a:extLst>
              <a:ext uri="{FF2B5EF4-FFF2-40B4-BE49-F238E27FC236}">
                <a16:creationId xmlns:a16="http://schemas.microsoft.com/office/drawing/2014/main" id="{FA5C666B-0B62-9FB4-8A53-842F2132E6CC}"/>
              </a:ext>
            </a:extLst>
          </p:cNvPr>
          <p:cNvSpPr txBox="1">
            <a:spLocks/>
          </p:cNvSpPr>
          <p:nvPr userDrawn="1"/>
        </p:nvSpPr>
        <p:spPr>
          <a:xfrm>
            <a:off x="695323" y="7214764"/>
            <a:ext cx="10801352" cy="313932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>
                <a:latin typeface="Museo Sans 300" panose="02000000000000000000" pitchFamily="2" charset="77"/>
              </a:rPr>
              <a:t>Mantenha seu conteúdo dentro deste espaço</a:t>
            </a:r>
          </a:p>
        </p:txBody>
      </p:sp>
    </p:spTree>
    <p:extLst>
      <p:ext uri="{BB962C8B-B14F-4D97-AF65-F5344CB8AC3E}">
        <p14:creationId xmlns:p14="http://schemas.microsoft.com/office/powerpoint/2010/main" val="15558008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o e 1 foto gran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tângulo Arredondado 32">
            <a:extLst>
              <a:ext uri="{FF2B5EF4-FFF2-40B4-BE49-F238E27FC236}">
                <a16:creationId xmlns:a16="http://schemas.microsoft.com/office/drawing/2014/main" id="{3A8C8DB6-61B6-17AC-44E2-2515980EA01E}"/>
              </a:ext>
            </a:extLst>
          </p:cNvPr>
          <p:cNvSpPr>
            <a:spLocks noChangeAspect="1"/>
          </p:cNvSpPr>
          <p:nvPr userDrawn="1"/>
        </p:nvSpPr>
        <p:spPr>
          <a:xfrm>
            <a:off x="6384768" y="1261494"/>
            <a:ext cx="4512160" cy="4335011"/>
          </a:xfrm>
          <a:prstGeom prst="roundRect">
            <a:avLst>
              <a:gd name="adj" fmla="val 22271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 Arredondado 23">
            <a:extLst>
              <a:ext uri="{FF2B5EF4-FFF2-40B4-BE49-F238E27FC236}">
                <a16:creationId xmlns:a16="http://schemas.microsoft.com/office/drawing/2014/main" id="{1F29DF9D-5DC5-8059-68E1-7478DDA7B3E6}"/>
              </a:ext>
            </a:extLst>
          </p:cNvPr>
          <p:cNvSpPr>
            <a:spLocks noChangeAspect="1"/>
          </p:cNvSpPr>
          <p:nvPr userDrawn="1"/>
        </p:nvSpPr>
        <p:spPr>
          <a:xfrm>
            <a:off x="6384768" y="1261494"/>
            <a:ext cx="4512160" cy="4335011"/>
          </a:xfrm>
          <a:prstGeom prst="roundRect">
            <a:avLst>
              <a:gd name="adj" fmla="val 22271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5" name="Conector de Seta Reta 24">
            <a:extLst>
              <a:ext uri="{FF2B5EF4-FFF2-40B4-BE49-F238E27FC236}">
                <a16:creationId xmlns:a16="http://schemas.microsoft.com/office/drawing/2014/main" id="{11B27291-D0B7-73CB-9B80-4C76F9A7D18D}"/>
              </a:ext>
            </a:extLst>
          </p:cNvPr>
          <p:cNvCxnSpPr>
            <a:cxnSpLocks/>
          </p:cNvCxnSpPr>
          <p:nvPr/>
        </p:nvCxnSpPr>
        <p:spPr>
          <a:xfrm>
            <a:off x="8639798" y="2671948"/>
            <a:ext cx="0" cy="415636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>
            <a:extLst>
              <a:ext uri="{FF2B5EF4-FFF2-40B4-BE49-F238E27FC236}">
                <a16:creationId xmlns:a16="http://schemas.microsoft.com/office/drawing/2014/main" id="{6E8833CA-C94E-E3F3-CD8C-3A1452E95616}"/>
              </a:ext>
            </a:extLst>
          </p:cNvPr>
          <p:cNvCxnSpPr>
            <a:cxnSpLocks/>
          </p:cNvCxnSpPr>
          <p:nvPr userDrawn="1"/>
        </p:nvCxnSpPr>
        <p:spPr>
          <a:xfrm>
            <a:off x="8639798" y="2671948"/>
            <a:ext cx="0" cy="415636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>
            <a:extLst>
              <a:ext uri="{FF2B5EF4-FFF2-40B4-BE49-F238E27FC236}">
                <a16:creationId xmlns:a16="http://schemas.microsoft.com/office/drawing/2014/main" id="{D4A87811-1449-7975-0DBC-BB1F043F0116}"/>
              </a:ext>
            </a:extLst>
          </p:cNvPr>
          <p:cNvCxnSpPr>
            <a:cxnSpLocks/>
          </p:cNvCxnSpPr>
          <p:nvPr/>
        </p:nvCxnSpPr>
        <p:spPr>
          <a:xfrm flipH="1">
            <a:off x="5160600" y="-349976"/>
            <a:ext cx="6336075" cy="0"/>
          </a:xfrm>
          <a:prstGeom prst="straightConnector1">
            <a:avLst/>
          </a:prstGeom>
          <a:ln w="25400" cap="rnd">
            <a:solidFill>
              <a:srgbClr val="E85975"/>
            </a:solidFill>
            <a:prstDash val="sysDot"/>
            <a:round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ço Reservado para Texto 2">
            <a:extLst>
              <a:ext uri="{FF2B5EF4-FFF2-40B4-BE49-F238E27FC236}">
                <a16:creationId xmlns:a16="http://schemas.microsoft.com/office/drawing/2014/main" id="{89C7612D-27A4-1432-12F3-BC9498B30D42}"/>
              </a:ext>
            </a:extLst>
          </p:cNvPr>
          <p:cNvSpPr txBox="1">
            <a:spLocks/>
          </p:cNvSpPr>
          <p:nvPr/>
        </p:nvSpPr>
        <p:spPr>
          <a:xfrm>
            <a:off x="5422616" y="-663908"/>
            <a:ext cx="5863927" cy="313932"/>
          </a:xfrm>
          <a:prstGeom prst="rect">
            <a:avLst/>
          </a:prstGeom>
        </p:spPr>
        <p:txBody>
          <a:bodyPr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>
                <a:latin typeface="Museo Sans 300" panose="02000000000000000000" pitchFamily="2" charset="77"/>
              </a:rPr>
              <a:t>Espaço para inserir gráficos, fotos ou complementos</a:t>
            </a:r>
          </a:p>
        </p:txBody>
      </p:sp>
      <p:cxnSp>
        <p:nvCxnSpPr>
          <p:cNvPr id="13" name="Conector de Seta Reta 12">
            <a:extLst>
              <a:ext uri="{FF2B5EF4-FFF2-40B4-BE49-F238E27FC236}">
                <a16:creationId xmlns:a16="http://schemas.microsoft.com/office/drawing/2014/main" id="{4A29B4F5-A890-BE4E-A5F6-3A373B954749}"/>
              </a:ext>
            </a:extLst>
          </p:cNvPr>
          <p:cNvCxnSpPr>
            <a:cxnSpLocks/>
          </p:cNvCxnSpPr>
          <p:nvPr/>
        </p:nvCxnSpPr>
        <p:spPr>
          <a:xfrm flipH="1">
            <a:off x="695325" y="-349976"/>
            <a:ext cx="4118328" cy="0"/>
          </a:xfrm>
          <a:prstGeom prst="straightConnector1">
            <a:avLst/>
          </a:prstGeom>
          <a:ln w="25400" cap="rnd">
            <a:solidFill>
              <a:srgbClr val="E85975"/>
            </a:solidFill>
            <a:prstDash val="sysDot"/>
            <a:round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spaço Reservado para Texto 2">
            <a:extLst>
              <a:ext uri="{FF2B5EF4-FFF2-40B4-BE49-F238E27FC236}">
                <a16:creationId xmlns:a16="http://schemas.microsoft.com/office/drawing/2014/main" id="{8C20073C-801D-A356-793D-A2042E39BFEB}"/>
              </a:ext>
            </a:extLst>
          </p:cNvPr>
          <p:cNvSpPr txBox="1">
            <a:spLocks/>
          </p:cNvSpPr>
          <p:nvPr/>
        </p:nvSpPr>
        <p:spPr>
          <a:xfrm>
            <a:off x="930828" y="-663908"/>
            <a:ext cx="3882826" cy="313932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>
                <a:latin typeface="Museo Sans 300" panose="02000000000000000000" pitchFamily="2" charset="77"/>
              </a:rPr>
              <a:t>Espaço para inserir texto</a:t>
            </a:r>
          </a:p>
        </p:txBody>
      </p:sp>
      <p:cxnSp>
        <p:nvCxnSpPr>
          <p:cNvPr id="15" name="Conector de Seta Reta 14">
            <a:extLst>
              <a:ext uri="{FF2B5EF4-FFF2-40B4-BE49-F238E27FC236}">
                <a16:creationId xmlns:a16="http://schemas.microsoft.com/office/drawing/2014/main" id="{E2B4FBCA-81F9-EF93-B8C3-12E2E6B33E17}"/>
              </a:ext>
            </a:extLst>
          </p:cNvPr>
          <p:cNvCxnSpPr>
            <a:cxnSpLocks/>
          </p:cNvCxnSpPr>
          <p:nvPr/>
        </p:nvCxnSpPr>
        <p:spPr>
          <a:xfrm flipH="1">
            <a:off x="5160600" y="7542740"/>
            <a:ext cx="6336075" cy="0"/>
          </a:xfrm>
          <a:prstGeom prst="straightConnector1">
            <a:avLst/>
          </a:prstGeom>
          <a:ln w="25400" cap="rnd">
            <a:solidFill>
              <a:srgbClr val="E85975"/>
            </a:solidFill>
            <a:prstDash val="sysDot"/>
            <a:round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spaço Reservado para Texto 2">
            <a:extLst>
              <a:ext uri="{FF2B5EF4-FFF2-40B4-BE49-F238E27FC236}">
                <a16:creationId xmlns:a16="http://schemas.microsoft.com/office/drawing/2014/main" id="{5B7A5554-CC57-3EFF-F597-AB8917A0238F}"/>
              </a:ext>
            </a:extLst>
          </p:cNvPr>
          <p:cNvSpPr txBox="1">
            <a:spLocks/>
          </p:cNvSpPr>
          <p:nvPr/>
        </p:nvSpPr>
        <p:spPr>
          <a:xfrm>
            <a:off x="5422616" y="7228808"/>
            <a:ext cx="5863927" cy="313932"/>
          </a:xfrm>
          <a:prstGeom prst="rect">
            <a:avLst/>
          </a:prstGeom>
        </p:spPr>
        <p:txBody>
          <a:bodyPr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>
                <a:latin typeface="Museo Sans 300" panose="02000000000000000000" pitchFamily="2" charset="77"/>
              </a:rPr>
              <a:t>Espaço para inserir gráficos, fotos ou complementos</a:t>
            </a:r>
          </a:p>
        </p:txBody>
      </p:sp>
      <p:cxnSp>
        <p:nvCxnSpPr>
          <p:cNvPr id="17" name="Conector de Seta Reta 16">
            <a:extLst>
              <a:ext uri="{FF2B5EF4-FFF2-40B4-BE49-F238E27FC236}">
                <a16:creationId xmlns:a16="http://schemas.microsoft.com/office/drawing/2014/main" id="{4E847D96-624E-311B-4EC1-6547598CF965}"/>
              </a:ext>
            </a:extLst>
          </p:cNvPr>
          <p:cNvCxnSpPr>
            <a:cxnSpLocks/>
          </p:cNvCxnSpPr>
          <p:nvPr/>
        </p:nvCxnSpPr>
        <p:spPr>
          <a:xfrm flipH="1" flipV="1">
            <a:off x="658813" y="7520901"/>
            <a:ext cx="4154840" cy="21839"/>
          </a:xfrm>
          <a:prstGeom prst="straightConnector1">
            <a:avLst/>
          </a:prstGeom>
          <a:ln w="25400" cap="rnd">
            <a:solidFill>
              <a:srgbClr val="E85975"/>
            </a:solidFill>
            <a:prstDash val="sysDot"/>
            <a:round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spaço Reservado para Texto 2">
            <a:extLst>
              <a:ext uri="{FF2B5EF4-FFF2-40B4-BE49-F238E27FC236}">
                <a16:creationId xmlns:a16="http://schemas.microsoft.com/office/drawing/2014/main" id="{A90D49D1-27B1-0DF0-39A0-BED9513F7F14}"/>
              </a:ext>
            </a:extLst>
          </p:cNvPr>
          <p:cNvSpPr txBox="1">
            <a:spLocks/>
          </p:cNvSpPr>
          <p:nvPr/>
        </p:nvSpPr>
        <p:spPr>
          <a:xfrm>
            <a:off x="930828" y="7228808"/>
            <a:ext cx="3882826" cy="313932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>
                <a:latin typeface="Museo Sans 300" panose="02000000000000000000" pitchFamily="2" charset="77"/>
              </a:rPr>
              <a:t>Espaço para inserir texto</a:t>
            </a:r>
          </a:p>
        </p:txBody>
      </p:sp>
      <p:pic>
        <p:nvPicPr>
          <p:cNvPr id="20" name="Imagem 19">
            <a:extLst>
              <a:ext uri="{FF2B5EF4-FFF2-40B4-BE49-F238E27FC236}">
                <a16:creationId xmlns:a16="http://schemas.microsoft.com/office/drawing/2014/main" id="{29738C1F-8B8F-21ED-5FF9-152C21ADBCEB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163039" y="0"/>
            <a:ext cx="333636" cy="573437"/>
          </a:xfrm>
          <a:prstGeom prst="rect">
            <a:avLst/>
          </a:prstGeom>
        </p:spPr>
      </p:pic>
      <p:sp>
        <p:nvSpPr>
          <p:cNvPr id="26" name="Espaço Reservado para Imagem 2">
            <a:extLst>
              <a:ext uri="{FF2B5EF4-FFF2-40B4-BE49-F238E27FC236}">
                <a16:creationId xmlns:a16="http://schemas.microsoft.com/office/drawing/2014/main" id="{410179D7-2F16-5F5B-4A69-D92E9059227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384768" y="1261494"/>
            <a:ext cx="4512160" cy="4335011"/>
          </a:xfrm>
          <a:prstGeom prst="roundRect">
            <a:avLst>
              <a:gd name="adj" fmla="val 22862"/>
            </a:avLst>
          </a:prstGeom>
          <a:ln w="28575">
            <a:solidFill>
              <a:schemeClr val="bg2"/>
            </a:solidFill>
          </a:ln>
        </p:spPr>
        <p:txBody>
          <a:bodyPr lIns="720000" rIns="720000"/>
          <a:lstStyle>
            <a:lvl1pPr marL="0" indent="0" algn="ctr">
              <a:lnSpc>
                <a:spcPct val="100000"/>
              </a:lnSpc>
              <a:buNone/>
              <a:defRPr sz="1600" b="0" i="0">
                <a:solidFill>
                  <a:schemeClr val="tx2"/>
                </a:solidFill>
                <a:latin typeface="Museo Sans 300" panose="02000000000000000000" pitchFamily="2" charset="77"/>
              </a:defRPr>
            </a:lvl1pPr>
          </a:lstStyle>
          <a:p>
            <a:r>
              <a:rPr lang="pt-BR"/>
              <a:t>clique no ícone para escolher uma imagem</a:t>
            </a:r>
          </a:p>
        </p:txBody>
      </p:sp>
      <p:sp>
        <p:nvSpPr>
          <p:cNvPr id="35" name="Espaço Reservado para Texto 16">
            <a:extLst>
              <a:ext uri="{FF2B5EF4-FFF2-40B4-BE49-F238E27FC236}">
                <a16:creationId xmlns:a16="http://schemas.microsoft.com/office/drawing/2014/main" id="{C13658FF-DE9D-41EE-F564-17F10A8E21F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5324" y="678927"/>
            <a:ext cx="4140201" cy="279003"/>
          </a:xfrm>
          <a:prstGeom prst="rect">
            <a:avLst/>
          </a:prstGeom>
        </p:spPr>
        <p:txBody>
          <a:bodyPr lIns="36000" tIns="0" rIns="36000"/>
          <a:lstStyle>
            <a:lvl1pPr marL="0" indent="0">
              <a:buNone/>
              <a:defRPr sz="1400" b="0" i="0" spc="300">
                <a:solidFill>
                  <a:srgbClr val="55565E"/>
                </a:solidFill>
                <a:latin typeface="Museo Sans 300" panose="02000000000000000000" pitchFamily="2" charset="77"/>
              </a:defRPr>
            </a:lvl1pPr>
          </a:lstStyle>
          <a:p>
            <a:pPr lvl="0"/>
            <a:r>
              <a:rPr lang="pt-BR"/>
              <a:t>TEMA OU TÓPICO</a:t>
            </a:r>
            <a:endParaRPr lang="en-US"/>
          </a:p>
        </p:txBody>
      </p:sp>
      <p:sp>
        <p:nvSpPr>
          <p:cNvPr id="36" name="Espaço Reservado para Texto 16">
            <a:extLst>
              <a:ext uri="{FF2B5EF4-FFF2-40B4-BE49-F238E27FC236}">
                <a16:creationId xmlns:a16="http://schemas.microsoft.com/office/drawing/2014/main" id="{569A4E67-2DC4-60F7-76B5-3FB3305A4BB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5326" y="971045"/>
            <a:ext cx="4140200" cy="888235"/>
          </a:xfrm>
          <a:prstGeom prst="rect">
            <a:avLst/>
          </a:prstGeom>
        </p:spPr>
        <p:txBody>
          <a:bodyPr lIns="36000" rIns="36000"/>
          <a:lstStyle>
            <a:lvl1pPr marL="0" indent="0">
              <a:buNone/>
              <a:defRPr sz="2800" b="1" i="0" spc="-150">
                <a:latin typeface="Museo Sans 700" panose="02000000000000000000" pitchFamily="2" charset="77"/>
              </a:defRPr>
            </a:lvl1pPr>
          </a:lstStyle>
          <a:p>
            <a:pPr lvl="0"/>
            <a:r>
              <a:rPr lang="pt-BR"/>
              <a:t>Chamada principal do slide com até 2 linhas </a:t>
            </a:r>
          </a:p>
        </p:txBody>
      </p:sp>
      <p:sp>
        <p:nvSpPr>
          <p:cNvPr id="37" name="Espaço Reservado para Texto 16">
            <a:extLst>
              <a:ext uri="{FF2B5EF4-FFF2-40B4-BE49-F238E27FC236}">
                <a16:creationId xmlns:a16="http://schemas.microsoft.com/office/drawing/2014/main" id="{F81513AB-D9A2-1F6D-A1C0-E3EC8DDC1EA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95323" y="2183483"/>
            <a:ext cx="4140202" cy="646841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1800" b="1" i="0">
                <a:solidFill>
                  <a:srgbClr val="55565E"/>
                </a:solidFill>
                <a:latin typeface="Museo Sans 700" panose="02000000000000000000" pitchFamily="2" charset="77"/>
              </a:defRPr>
            </a:lvl1pPr>
          </a:lstStyle>
          <a:p>
            <a:pPr lvl="0"/>
            <a:r>
              <a:rPr lang="pt-BR"/>
              <a:t>Subtítulo em peso 700 e tamanho de 18pt sem ultrapassar 2 linhas </a:t>
            </a:r>
          </a:p>
        </p:txBody>
      </p:sp>
      <p:sp>
        <p:nvSpPr>
          <p:cNvPr id="47" name="Espaço Reservado para Texto 16">
            <a:extLst>
              <a:ext uri="{FF2B5EF4-FFF2-40B4-BE49-F238E27FC236}">
                <a16:creationId xmlns:a16="http://schemas.microsoft.com/office/drawing/2014/main" id="{01EBB3EC-0636-51B4-9AB6-F33B56D550B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5323" y="2866901"/>
            <a:ext cx="4140202" cy="2660760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rgbClr val="55565E"/>
                </a:solidFill>
                <a:latin typeface="Museo Sans 300" panose="02000000000000000000" pitchFamily="2" charset="77"/>
              </a:defRPr>
            </a:lvl1pPr>
          </a:lstStyle>
          <a:p>
            <a:pPr lvl="0"/>
            <a:r>
              <a:rPr lang="pt-BR"/>
              <a:t>O corpo de texto dos conteúdos deve ser sempre com a fonte Museo </a:t>
            </a:r>
            <a:r>
              <a:rPr lang="pt-BR" err="1"/>
              <a:t>Sans</a:t>
            </a:r>
            <a:r>
              <a:rPr lang="pt-BR"/>
              <a:t> com peso 300 e tamanho de 14pt na cor Cinza escuro para fundos claros e Branco para fundos escuros caso seja necessário.  A área de texto máxima deve ser 40% do slide. Lembre-se uma apresentação visual é muito mais atraente e engajante, evite textos longos  e maçantes. Use de infográficos, fotos e ícones para deixar sua apresentação mais atraente, em nosso </a:t>
            </a:r>
            <a:r>
              <a:rPr lang="pt-BR" err="1"/>
              <a:t>Notion</a:t>
            </a:r>
            <a:r>
              <a:rPr lang="pt-BR"/>
              <a:t> você pode encontrar diversos </a:t>
            </a:r>
            <a:r>
              <a:rPr lang="pt-BR" err="1"/>
              <a:t>assets</a:t>
            </a:r>
            <a:r>
              <a:rPr lang="pt-BR"/>
              <a:t> para elaborar uma apresentação profissional. </a:t>
            </a:r>
          </a:p>
        </p:txBody>
      </p:sp>
      <p:sp>
        <p:nvSpPr>
          <p:cNvPr id="19" name="Espaço Reservado para Texto 7">
            <a:extLst>
              <a:ext uri="{FF2B5EF4-FFF2-40B4-BE49-F238E27FC236}">
                <a16:creationId xmlns:a16="http://schemas.microsoft.com/office/drawing/2014/main" id="{686C3B0D-4596-878D-86E7-F0B577EB727C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95324" y="5611571"/>
            <a:ext cx="4118330" cy="370824"/>
          </a:xfrm>
          <a:prstGeom prst="rect">
            <a:avLst/>
          </a:prstGeom>
        </p:spPr>
        <p:txBody>
          <a:bodyPr lIns="216000" rIns="108000"/>
          <a:lstStyle>
            <a:lvl1pPr marL="269875" indent="-269875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>
                <a:solidFill>
                  <a:schemeClr val="tx2"/>
                </a:solidFill>
                <a:latin typeface="Museo Sans 300" panose="02000000000000000000" pitchFamily="2" charset="77"/>
              </a:defRPr>
            </a:lvl1pPr>
            <a:lvl2pPr marL="762000" indent="-304800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>
                <a:tab pos="746125" algn="l"/>
              </a:tabLst>
              <a:defRPr sz="1400" b="0" i="0">
                <a:solidFill>
                  <a:schemeClr val="tx2"/>
                </a:solidFill>
                <a:latin typeface="Museo Sans 300" panose="02000000000000000000" pitchFamily="2" charset="77"/>
              </a:defRPr>
            </a:lvl2pPr>
            <a:lvl3pPr marL="1206500" indent="-292100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>
                <a:solidFill>
                  <a:schemeClr val="tx2"/>
                </a:solidFill>
                <a:latin typeface="Museo Sans 300" panose="02000000000000000000" pitchFamily="2" charset="77"/>
              </a:defRPr>
            </a:lvl3pPr>
            <a:lvl4pPr marL="1651000" indent="-279400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>
                <a:solidFill>
                  <a:schemeClr val="tx2"/>
                </a:solidFill>
                <a:latin typeface="Museo Sans 300" panose="02000000000000000000" pitchFamily="2" charset="77"/>
              </a:defRPr>
            </a:lvl4pPr>
            <a:lvl5pPr marL="2095500" indent="-266700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>
                <a:solidFill>
                  <a:schemeClr val="tx2"/>
                </a:solidFill>
                <a:latin typeface="Museo Sans 300" panose="02000000000000000000" pitchFamily="2" charset="77"/>
              </a:defRPr>
            </a:lvl5pPr>
          </a:lstStyle>
          <a:p>
            <a:pPr lvl="0"/>
            <a:r>
              <a:rPr lang="pt-BR"/>
              <a:t>Item</a:t>
            </a:r>
          </a:p>
        </p:txBody>
      </p:sp>
      <p:cxnSp>
        <p:nvCxnSpPr>
          <p:cNvPr id="21" name="Conector de Seta Reta 20">
            <a:extLst>
              <a:ext uri="{FF2B5EF4-FFF2-40B4-BE49-F238E27FC236}">
                <a16:creationId xmlns:a16="http://schemas.microsoft.com/office/drawing/2014/main" id="{250A48FF-5743-AFF3-AD34-5E65653B1410}"/>
              </a:ext>
            </a:extLst>
          </p:cNvPr>
          <p:cNvCxnSpPr>
            <a:cxnSpLocks/>
          </p:cNvCxnSpPr>
          <p:nvPr userDrawn="1"/>
        </p:nvCxnSpPr>
        <p:spPr>
          <a:xfrm flipH="1">
            <a:off x="5160600" y="-349976"/>
            <a:ext cx="6336075" cy="0"/>
          </a:xfrm>
          <a:prstGeom prst="straightConnector1">
            <a:avLst/>
          </a:prstGeom>
          <a:ln w="25400" cap="rnd">
            <a:solidFill>
              <a:srgbClr val="E85975"/>
            </a:solidFill>
            <a:prstDash val="sysDot"/>
            <a:round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spaço Reservado para Texto 2">
            <a:extLst>
              <a:ext uri="{FF2B5EF4-FFF2-40B4-BE49-F238E27FC236}">
                <a16:creationId xmlns:a16="http://schemas.microsoft.com/office/drawing/2014/main" id="{42A27011-42D5-1C85-E2B9-28EC26A87FDD}"/>
              </a:ext>
            </a:extLst>
          </p:cNvPr>
          <p:cNvSpPr txBox="1">
            <a:spLocks/>
          </p:cNvSpPr>
          <p:nvPr userDrawn="1"/>
        </p:nvSpPr>
        <p:spPr>
          <a:xfrm>
            <a:off x="5422616" y="-663908"/>
            <a:ext cx="5863927" cy="313932"/>
          </a:xfrm>
          <a:prstGeom prst="rect">
            <a:avLst/>
          </a:prstGeom>
        </p:spPr>
        <p:txBody>
          <a:bodyPr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>
                <a:latin typeface="Museo Sans 300" panose="02000000000000000000" pitchFamily="2" charset="77"/>
              </a:rPr>
              <a:t>Espaço para inserir gráficos, fotos ou complementos</a:t>
            </a:r>
          </a:p>
        </p:txBody>
      </p:sp>
      <p:cxnSp>
        <p:nvCxnSpPr>
          <p:cNvPr id="23" name="Conector de Seta Reta 22">
            <a:extLst>
              <a:ext uri="{FF2B5EF4-FFF2-40B4-BE49-F238E27FC236}">
                <a16:creationId xmlns:a16="http://schemas.microsoft.com/office/drawing/2014/main" id="{7271EC00-47C0-6781-DB10-8775C607161C}"/>
              </a:ext>
            </a:extLst>
          </p:cNvPr>
          <p:cNvCxnSpPr>
            <a:cxnSpLocks/>
          </p:cNvCxnSpPr>
          <p:nvPr userDrawn="1"/>
        </p:nvCxnSpPr>
        <p:spPr>
          <a:xfrm flipH="1">
            <a:off x="695325" y="-349976"/>
            <a:ext cx="4118328" cy="0"/>
          </a:xfrm>
          <a:prstGeom prst="straightConnector1">
            <a:avLst/>
          </a:prstGeom>
          <a:ln w="25400" cap="rnd">
            <a:solidFill>
              <a:srgbClr val="E85975"/>
            </a:solidFill>
            <a:prstDash val="sysDot"/>
            <a:round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spaço Reservado para Texto 2">
            <a:extLst>
              <a:ext uri="{FF2B5EF4-FFF2-40B4-BE49-F238E27FC236}">
                <a16:creationId xmlns:a16="http://schemas.microsoft.com/office/drawing/2014/main" id="{3E702C0B-CF25-0BEE-BE33-AA7050B6A354}"/>
              </a:ext>
            </a:extLst>
          </p:cNvPr>
          <p:cNvSpPr txBox="1">
            <a:spLocks/>
          </p:cNvSpPr>
          <p:nvPr userDrawn="1"/>
        </p:nvSpPr>
        <p:spPr>
          <a:xfrm>
            <a:off x="930828" y="-663908"/>
            <a:ext cx="3882826" cy="313932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>
                <a:latin typeface="Museo Sans 300" panose="02000000000000000000" pitchFamily="2" charset="77"/>
              </a:rPr>
              <a:t>Espaço para inserir texto</a:t>
            </a:r>
          </a:p>
        </p:txBody>
      </p:sp>
      <p:cxnSp>
        <p:nvCxnSpPr>
          <p:cNvPr id="28" name="Conector de Seta Reta 27">
            <a:extLst>
              <a:ext uri="{FF2B5EF4-FFF2-40B4-BE49-F238E27FC236}">
                <a16:creationId xmlns:a16="http://schemas.microsoft.com/office/drawing/2014/main" id="{FE860AFB-64A2-EAAB-6EC7-9EE841AB6F70}"/>
              </a:ext>
            </a:extLst>
          </p:cNvPr>
          <p:cNvCxnSpPr>
            <a:cxnSpLocks/>
          </p:cNvCxnSpPr>
          <p:nvPr userDrawn="1"/>
        </p:nvCxnSpPr>
        <p:spPr>
          <a:xfrm flipH="1">
            <a:off x="5160600" y="7542740"/>
            <a:ext cx="6336075" cy="0"/>
          </a:xfrm>
          <a:prstGeom prst="straightConnector1">
            <a:avLst/>
          </a:prstGeom>
          <a:ln w="25400" cap="rnd">
            <a:solidFill>
              <a:srgbClr val="E85975"/>
            </a:solidFill>
            <a:prstDash val="sysDot"/>
            <a:round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spaço Reservado para Texto 2">
            <a:extLst>
              <a:ext uri="{FF2B5EF4-FFF2-40B4-BE49-F238E27FC236}">
                <a16:creationId xmlns:a16="http://schemas.microsoft.com/office/drawing/2014/main" id="{B992E961-25A1-16FC-82B4-FA5B98F9BC08}"/>
              </a:ext>
            </a:extLst>
          </p:cNvPr>
          <p:cNvSpPr txBox="1">
            <a:spLocks/>
          </p:cNvSpPr>
          <p:nvPr userDrawn="1"/>
        </p:nvSpPr>
        <p:spPr>
          <a:xfrm>
            <a:off x="5422616" y="7228808"/>
            <a:ext cx="5863927" cy="313932"/>
          </a:xfrm>
          <a:prstGeom prst="rect">
            <a:avLst/>
          </a:prstGeom>
        </p:spPr>
        <p:txBody>
          <a:bodyPr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>
                <a:latin typeface="Museo Sans 300" panose="02000000000000000000" pitchFamily="2" charset="77"/>
              </a:rPr>
              <a:t>Espaço para inserir gráficos, fotos ou complementos</a:t>
            </a:r>
          </a:p>
        </p:txBody>
      </p:sp>
      <p:cxnSp>
        <p:nvCxnSpPr>
          <p:cNvPr id="30" name="Conector de Seta Reta 29">
            <a:extLst>
              <a:ext uri="{FF2B5EF4-FFF2-40B4-BE49-F238E27FC236}">
                <a16:creationId xmlns:a16="http://schemas.microsoft.com/office/drawing/2014/main" id="{50147356-1FF5-1AF0-5DB3-445CA9A1BB1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658813" y="7520901"/>
            <a:ext cx="4154840" cy="21839"/>
          </a:xfrm>
          <a:prstGeom prst="straightConnector1">
            <a:avLst/>
          </a:prstGeom>
          <a:ln w="25400" cap="rnd">
            <a:solidFill>
              <a:srgbClr val="E85975"/>
            </a:solidFill>
            <a:prstDash val="sysDot"/>
            <a:round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spaço Reservado para Texto 2">
            <a:extLst>
              <a:ext uri="{FF2B5EF4-FFF2-40B4-BE49-F238E27FC236}">
                <a16:creationId xmlns:a16="http://schemas.microsoft.com/office/drawing/2014/main" id="{24082E8D-AEBA-7BF7-CE43-40C7B68E6DA0}"/>
              </a:ext>
            </a:extLst>
          </p:cNvPr>
          <p:cNvSpPr txBox="1">
            <a:spLocks/>
          </p:cNvSpPr>
          <p:nvPr userDrawn="1"/>
        </p:nvSpPr>
        <p:spPr>
          <a:xfrm>
            <a:off x="930828" y="7228808"/>
            <a:ext cx="3882826" cy="313932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>
                <a:latin typeface="Museo Sans 300" panose="02000000000000000000" pitchFamily="2" charset="77"/>
              </a:rPr>
              <a:t>Espaço para inserir texto</a:t>
            </a:r>
          </a:p>
        </p:txBody>
      </p:sp>
      <p:pic>
        <p:nvPicPr>
          <p:cNvPr id="32" name="Imagem 31">
            <a:extLst>
              <a:ext uri="{FF2B5EF4-FFF2-40B4-BE49-F238E27FC236}">
                <a16:creationId xmlns:a16="http://schemas.microsoft.com/office/drawing/2014/main" id="{04D157B8-9B0D-C22C-3630-4C0C69E85E4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163039" y="0"/>
            <a:ext cx="333636" cy="573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5064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3046">
          <p15:clr>
            <a:srgbClr val="A4A3A4"/>
          </p15:clr>
        </p15:guide>
        <p15:guide id="4" pos="3250">
          <p15:clr>
            <a:srgbClr val="A4A3A4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o e área liv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ço Reservado para Texto 16">
            <a:extLst>
              <a:ext uri="{FF2B5EF4-FFF2-40B4-BE49-F238E27FC236}">
                <a16:creationId xmlns:a16="http://schemas.microsoft.com/office/drawing/2014/main" id="{D8A4BCB2-7416-866B-D244-D1A44E6D5C1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5324" y="678927"/>
            <a:ext cx="4140201" cy="279003"/>
          </a:xfrm>
          <a:prstGeom prst="rect">
            <a:avLst/>
          </a:prstGeom>
        </p:spPr>
        <p:txBody>
          <a:bodyPr lIns="36000" tIns="0" rIns="36000"/>
          <a:lstStyle>
            <a:lvl1pPr marL="0" indent="0">
              <a:buNone/>
              <a:defRPr sz="1400" b="0" i="0" spc="300">
                <a:solidFill>
                  <a:srgbClr val="55565E"/>
                </a:solidFill>
                <a:latin typeface="Museo Sans 300" panose="02000000000000000000" pitchFamily="2" charset="77"/>
              </a:defRPr>
            </a:lvl1pPr>
          </a:lstStyle>
          <a:p>
            <a:pPr lvl="0"/>
            <a:r>
              <a:rPr lang="pt-BR"/>
              <a:t>TEMA OU TÓPICO</a:t>
            </a:r>
            <a:endParaRPr lang="en-US"/>
          </a:p>
        </p:txBody>
      </p:sp>
      <p:sp>
        <p:nvSpPr>
          <p:cNvPr id="18" name="Espaço Reservado para Texto 16">
            <a:extLst>
              <a:ext uri="{FF2B5EF4-FFF2-40B4-BE49-F238E27FC236}">
                <a16:creationId xmlns:a16="http://schemas.microsoft.com/office/drawing/2014/main" id="{4F3BDF6F-C072-87A0-38CD-58C80BFBBB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5326" y="971045"/>
            <a:ext cx="4140200" cy="888235"/>
          </a:xfrm>
          <a:prstGeom prst="rect">
            <a:avLst/>
          </a:prstGeom>
        </p:spPr>
        <p:txBody>
          <a:bodyPr lIns="36000" rIns="36000"/>
          <a:lstStyle>
            <a:lvl1pPr marL="0" indent="0">
              <a:buNone/>
              <a:defRPr sz="2800" b="1" i="0" spc="-150">
                <a:latin typeface="Museo Sans 700" panose="02000000000000000000" pitchFamily="2" charset="77"/>
              </a:defRPr>
            </a:lvl1pPr>
          </a:lstStyle>
          <a:p>
            <a:pPr lvl="0"/>
            <a:r>
              <a:rPr lang="pt-BR"/>
              <a:t>Chamada principal do slide com até 2 linhas </a:t>
            </a:r>
          </a:p>
        </p:txBody>
      </p:sp>
      <p:sp>
        <p:nvSpPr>
          <p:cNvPr id="19" name="Espaço Reservado para Texto 16">
            <a:extLst>
              <a:ext uri="{FF2B5EF4-FFF2-40B4-BE49-F238E27FC236}">
                <a16:creationId xmlns:a16="http://schemas.microsoft.com/office/drawing/2014/main" id="{1BB059CC-08A0-F286-74AF-B605C4A725E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95323" y="2183483"/>
            <a:ext cx="4140202" cy="646841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1800" b="1" i="0">
                <a:solidFill>
                  <a:srgbClr val="55565E"/>
                </a:solidFill>
                <a:latin typeface="Museo Sans 700" panose="02000000000000000000" pitchFamily="2" charset="77"/>
              </a:defRPr>
            </a:lvl1pPr>
          </a:lstStyle>
          <a:p>
            <a:pPr lvl="0"/>
            <a:r>
              <a:rPr lang="pt-BR"/>
              <a:t>Subtítulo em peso 700 e tamanho de 18pt sem ultrapassar 2 linhas </a:t>
            </a:r>
          </a:p>
        </p:txBody>
      </p:sp>
      <p:pic>
        <p:nvPicPr>
          <p:cNvPr id="22" name="Imagem 21">
            <a:extLst>
              <a:ext uri="{FF2B5EF4-FFF2-40B4-BE49-F238E27FC236}">
                <a16:creationId xmlns:a16="http://schemas.microsoft.com/office/drawing/2014/main" id="{22E62817-F564-04EE-B8FB-CDD906D1A35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163039" y="0"/>
            <a:ext cx="333636" cy="573437"/>
          </a:xfrm>
          <a:prstGeom prst="rect">
            <a:avLst/>
          </a:prstGeom>
        </p:spPr>
      </p:pic>
      <p:cxnSp>
        <p:nvCxnSpPr>
          <p:cNvPr id="39" name="Conector de Seta Reta 38">
            <a:extLst>
              <a:ext uri="{FF2B5EF4-FFF2-40B4-BE49-F238E27FC236}">
                <a16:creationId xmlns:a16="http://schemas.microsoft.com/office/drawing/2014/main" id="{BD499A52-96B8-8EA1-95F3-6EBC828EC04F}"/>
              </a:ext>
            </a:extLst>
          </p:cNvPr>
          <p:cNvCxnSpPr>
            <a:cxnSpLocks/>
          </p:cNvCxnSpPr>
          <p:nvPr/>
        </p:nvCxnSpPr>
        <p:spPr>
          <a:xfrm flipH="1">
            <a:off x="5160600" y="-349976"/>
            <a:ext cx="6336075" cy="0"/>
          </a:xfrm>
          <a:prstGeom prst="straightConnector1">
            <a:avLst/>
          </a:prstGeom>
          <a:ln w="25400" cap="rnd">
            <a:solidFill>
              <a:srgbClr val="E85975"/>
            </a:solidFill>
            <a:prstDash val="sysDot"/>
            <a:round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spaço Reservado para Texto 2">
            <a:extLst>
              <a:ext uri="{FF2B5EF4-FFF2-40B4-BE49-F238E27FC236}">
                <a16:creationId xmlns:a16="http://schemas.microsoft.com/office/drawing/2014/main" id="{FABFEDC0-EA95-7CCA-2721-41A71EEDE82E}"/>
              </a:ext>
            </a:extLst>
          </p:cNvPr>
          <p:cNvSpPr txBox="1">
            <a:spLocks/>
          </p:cNvSpPr>
          <p:nvPr/>
        </p:nvSpPr>
        <p:spPr>
          <a:xfrm>
            <a:off x="5422616" y="-663908"/>
            <a:ext cx="5863927" cy="313932"/>
          </a:xfrm>
          <a:prstGeom prst="rect">
            <a:avLst/>
          </a:prstGeom>
        </p:spPr>
        <p:txBody>
          <a:bodyPr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>
                <a:latin typeface="Museo Sans 300" panose="02000000000000000000" pitchFamily="2" charset="77"/>
              </a:rPr>
              <a:t>Espaço para inserir gráficos, fotos ou complementos</a:t>
            </a:r>
          </a:p>
        </p:txBody>
      </p:sp>
      <p:cxnSp>
        <p:nvCxnSpPr>
          <p:cNvPr id="41" name="Conector de Seta Reta 40">
            <a:extLst>
              <a:ext uri="{FF2B5EF4-FFF2-40B4-BE49-F238E27FC236}">
                <a16:creationId xmlns:a16="http://schemas.microsoft.com/office/drawing/2014/main" id="{9D2181E3-9279-A2BF-248F-014E648CD08B}"/>
              </a:ext>
            </a:extLst>
          </p:cNvPr>
          <p:cNvCxnSpPr>
            <a:cxnSpLocks/>
          </p:cNvCxnSpPr>
          <p:nvPr/>
        </p:nvCxnSpPr>
        <p:spPr>
          <a:xfrm flipH="1">
            <a:off x="695325" y="-349976"/>
            <a:ext cx="4118328" cy="0"/>
          </a:xfrm>
          <a:prstGeom prst="straightConnector1">
            <a:avLst/>
          </a:prstGeom>
          <a:ln w="25400" cap="rnd">
            <a:solidFill>
              <a:srgbClr val="E85975"/>
            </a:solidFill>
            <a:prstDash val="sysDot"/>
            <a:round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Espaço Reservado para Texto 2">
            <a:extLst>
              <a:ext uri="{FF2B5EF4-FFF2-40B4-BE49-F238E27FC236}">
                <a16:creationId xmlns:a16="http://schemas.microsoft.com/office/drawing/2014/main" id="{EF838A01-FF60-665E-8EFE-567C5156AA32}"/>
              </a:ext>
            </a:extLst>
          </p:cNvPr>
          <p:cNvSpPr txBox="1">
            <a:spLocks/>
          </p:cNvSpPr>
          <p:nvPr/>
        </p:nvSpPr>
        <p:spPr>
          <a:xfrm>
            <a:off x="930828" y="-663908"/>
            <a:ext cx="3882826" cy="313932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>
                <a:latin typeface="Museo Sans 300" panose="02000000000000000000" pitchFamily="2" charset="77"/>
              </a:rPr>
              <a:t>Espaço para inserir texto</a:t>
            </a:r>
          </a:p>
        </p:txBody>
      </p:sp>
      <p:sp>
        <p:nvSpPr>
          <p:cNvPr id="15" name="Espaço Reservado para Texto 16">
            <a:extLst>
              <a:ext uri="{FF2B5EF4-FFF2-40B4-BE49-F238E27FC236}">
                <a16:creationId xmlns:a16="http://schemas.microsoft.com/office/drawing/2014/main" id="{4DC5DD27-5EDF-ED3E-6B9E-BF690B03518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5323" y="2866901"/>
            <a:ext cx="4140202" cy="2628733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rgbClr val="55565E"/>
                </a:solidFill>
                <a:latin typeface="Museo Sans 300" panose="02000000000000000000" pitchFamily="2" charset="77"/>
              </a:defRPr>
            </a:lvl1pPr>
          </a:lstStyle>
          <a:p>
            <a:pPr lvl="0"/>
            <a:r>
              <a:rPr lang="pt-BR"/>
              <a:t>O corpo de texto dos conteúdos deve ser sempre com a fonte Museo </a:t>
            </a:r>
            <a:r>
              <a:rPr lang="pt-BR" err="1"/>
              <a:t>Sans</a:t>
            </a:r>
            <a:r>
              <a:rPr lang="pt-BR"/>
              <a:t> com peso 300 e tamanho de 14pt na cor Cinza escuro para fundos claros e Branco para fundos escuros caso seja necessário.  A área de texto máxima deve ser 40% do slide. Lembre-se uma apresentação visual é muito mais atraente e engajante, evite textos longos  e maçantes. Use de infográficos, fotos e ícones para deixar sua apresentação mais atraente, em nosso </a:t>
            </a:r>
            <a:r>
              <a:rPr lang="pt-BR" err="1"/>
              <a:t>Notion</a:t>
            </a:r>
            <a:r>
              <a:rPr lang="pt-BR"/>
              <a:t> você pode encontrar diversos </a:t>
            </a:r>
            <a:r>
              <a:rPr lang="pt-BR" err="1"/>
              <a:t>assets</a:t>
            </a:r>
            <a:r>
              <a:rPr lang="pt-BR"/>
              <a:t> para elaborar uma apresentação profissional. </a:t>
            </a:r>
          </a:p>
        </p:txBody>
      </p:sp>
      <p:cxnSp>
        <p:nvCxnSpPr>
          <p:cNvPr id="16" name="Conector de Seta Reta 15">
            <a:extLst>
              <a:ext uri="{FF2B5EF4-FFF2-40B4-BE49-F238E27FC236}">
                <a16:creationId xmlns:a16="http://schemas.microsoft.com/office/drawing/2014/main" id="{49EEE6F6-5B26-081C-FBC1-59A2ABA142A0}"/>
              </a:ext>
            </a:extLst>
          </p:cNvPr>
          <p:cNvCxnSpPr>
            <a:cxnSpLocks/>
          </p:cNvCxnSpPr>
          <p:nvPr/>
        </p:nvCxnSpPr>
        <p:spPr>
          <a:xfrm flipH="1">
            <a:off x="5160600" y="7542740"/>
            <a:ext cx="6336075" cy="0"/>
          </a:xfrm>
          <a:prstGeom prst="straightConnector1">
            <a:avLst/>
          </a:prstGeom>
          <a:ln w="25400" cap="rnd">
            <a:solidFill>
              <a:srgbClr val="E85975"/>
            </a:solidFill>
            <a:prstDash val="sysDot"/>
            <a:round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spaço Reservado para Texto 2">
            <a:extLst>
              <a:ext uri="{FF2B5EF4-FFF2-40B4-BE49-F238E27FC236}">
                <a16:creationId xmlns:a16="http://schemas.microsoft.com/office/drawing/2014/main" id="{3E6B33CA-5DAC-0A93-1C3B-49B5AF90C71F}"/>
              </a:ext>
            </a:extLst>
          </p:cNvPr>
          <p:cNvSpPr txBox="1">
            <a:spLocks/>
          </p:cNvSpPr>
          <p:nvPr/>
        </p:nvSpPr>
        <p:spPr>
          <a:xfrm>
            <a:off x="5422616" y="7228808"/>
            <a:ext cx="5863927" cy="313932"/>
          </a:xfrm>
          <a:prstGeom prst="rect">
            <a:avLst/>
          </a:prstGeom>
        </p:spPr>
        <p:txBody>
          <a:bodyPr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>
                <a:latin typeface="Museo Sans 300" panose="02000000000000000000" pitchFamily="2" charset="77"/>
              </a:rPr>
              <a:t>Espaço para inserir gráficos, fotos ou complementos</a:t>
            </a:r>
          </a:p>
        </p:txBody>
      </p:sp>
      <p:cxnSp>
        <p:nvCxnSpPr>
          <p:cNvPr id="23" name="Conector de Seta Reta 22">
            <a:extLst>
              <a:ext uri="{FF2B5EF4-FFF2-40B4-BE49-F238E27FC236}">
                <a16:creationId xmlns:a16="http://schemas.microsoft.com/office/drawing/2014/main" id="{7A5A32B7-1356-E2DC-E479-E21F2FDFF792}"/>
              </a:ext>
            </a:extLst>
          </p:cNvPr>
          <p:cNvCxnSpPr>
            <a:cxnSpLocks/>
          </p:cNvCxnSpPr>
          <p:nvPr/>
        </p:nvCxnSpPr>
        <p:spPr>
          <a:xfrm flipH="1" flipV="1">
            <a:off x="658813" y="7520901"/>
            <a:ext cx="4154840" cy="21839"/>
          </a:xfrm>
          <a:prstGeom prst="straightConnector1">
            <a:avLst/>
          </a:prstGeom>
          <a:ln w="25400" cap="rnd">
            <a:solidFill>
              <a:srgbClr val="E85975"/>
            </a:solidFill>
            <a:prstDash val="sysDot"/>
            <a:round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spaço Reservado para Texto 2">
            <a:extLst>
              <a:ext uri="{FF2B5EF4-FFF2-40B4-BE49-F238E27FC236}">
                <a16:creationId xmlns:a16="http://schemas.microsoft.com/office/drawing/2014/main" id="{56A0D43D-4E93-3575-17C1-202041F35CDC}"/>
              </a:ext>
            </a:extLst>
          </p:cNvPr>
          <p:cNvSpPr txBox="1">
            <a:spLocks/>
          </p:cNvSpPr>
          <p:nvPr/>
        </p:nvSpPr>
        <p:spPr>
          <a:xfrm>
            <a:off x="930828" y="7228808"/>
            <a:ext cx="3882826" cy="313932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>
                <a:latin typeface="Museo Sans 300" panose="02000000000000000000" pitchFamily="2" charset="77"/>
              </a:rPr>
              <a:t>Espaço para inserir texto</a:t>
            </a:r>
          </a:p>
        </p:txBody>
      </p:sp>
      <p:sp>
        <p:nvSpPr>
          <p:cNvPr id="26" name="Espaço Reservado para Texto 7">
            <a:extLst>
              <a:ext uri="{FF2B5EF4-FFF2-40B4-BE49-F238E27FC236}">
                <a16:creationId xmlns:a16="http://schemas.microsoft.com/office/drawing/2014/main" id="{96007665-A1D9-37F5-F345-04795BCBF7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95324" y="5611571"/>
            <a:ext cx="4118330" cy="370824"/>
          </a:xfrm>
          <a:prstGeom prst="rect">
            <a:avLst/>
          </a:prstGeom>
        </p:spPr>
        <p:txBody>
          <a:bodyPr lIns="216000" rIns="108000"/>
          <a:lstStyle>
            <a:lvl1pPr marL="269875" indent="-269875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3"/>
              </a:buBlip>
              <a:tabLst/>
              <a:defRPr sz="1400" b="0" i="0">
                <a:solidFill>
                  <a:schemeClr val="tx2"/>
                </a:solidFill>
                <a:latin typeface="Museo Sans 300" panose="02000000000000000000" pitchFamily="2" charset="77"/>
              </a:defRPr>
            </a:lvl1pPr>
            <a:lvl2pPr marL="762000" indent="-304800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3"/>
              </a:buBlip>
              <a:tabLst>
                <a:tab pos="746125" algn="l"/>
              </a:tabLst>
              <a:defRPr sz="1400" b="0" i="0">
                <a:solidFill>
                  <a:schemeClr val="tx2"/>
                </a:solidFill>
                <a:latin typeface="Museo Sans 300" panose="02000000000000000000" pitchFamily="2" charset="77"/>
              </a:defRPr>
            </a:lvl2pPr>
            <a:lvl3pPr marL="1206500" indent="-292100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3"/>
              </a:buBlip>
              <a:tabLst/>
              <a:defRPr sz="1400" b="0" i="0">
                <a:solidFill>
                  <a:schemeClr val="tx2"/>
                </a:solidFill>
                <a:latin typeface="Museo Sans 300" panose="02000000000000000000" pitchFamily="2" charset="77"/>
              </a:defRPr>
            </a:lvl3pPr>
            <a:lvl4pPr marL="1651000" indent="-279400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3"/>
              </a:buBlip>
              <a:tabLst/>
              <a:defRPr sz="1400" b="0" i="0">
                <a:solidFill>
                  <a:schemeClr val="tx2"/>
                </a:solidFill>
                <a:latin typeface="Museo Sans 300" panose="02000000000000000000" pitchFamily="2" charset="77"/>
              </a:defRPr>
            </a:lvl4pPr>
            <a:lvl5pPr marL="2095500" indent="-266700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3"/>
              </a:buBlip>
              <a:tabLst/>
              <a:defRPr sz="1400" b="0" i="0">
                <a:solidFill>
                  <a:schemeClr val="tx2"/>
                </a:solidFill>
                <a:latin typeface="Museo Sans 300" panose="02000000000000000000" pitchFamily="2" charset="77"/>
              </a:defRPr>
            </a:lvl5pPr>
          </a:lstStyle>
          <a:p>
            <a:pPr lvl="0"/>
            <a:r>
              <a:rPr lang="pt-BR"/>
              <a:t>Item</a:t>
            </a:r>
          </a:p>
        </p:txBody>
      </p:sp>
      <p:pic>
        <p:nvPicPr>
          <p:cNvPr id="20" name="Imagem 19">
            <a:extLst>
              <a:ext uri="{FF2B5EF4-FFF2-40B4-BE49-F238E27FC236}">
                <a16:creationId xmlns:a16="http://schemas.microsoft.com/office/drawing/2014/main" id="{C84D05B0-5E1B-8DC8-5242-A54745F2C5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163039" y="0"/>
            <a:ext cx="333636" cy="573437"/>
          </a:xfrm>
          <a:prstGeom prst="rect">
            <a:avLst/>
          </a:prstGeom>
        </p:spPr>
      </p:pic>
      <p:cxnSp>
        <p:nvCxnSpPr>
          <p:cNvPr id="25" name="Conector de Seta Reta 24">
            <a:extLst>
              <a:ext uri="{FF2B5EF4-FFF2-40B4-BE49-F238E27FC236}">
                <a16:creationId xmlns:a16="http://schemas.microsoft.com/office/drawing/2014/main" id="{F2AF1B24-A069-603C-45ED-ED4D7BA95784}"/>
              </a:ext>
            </a:extLst>
          </p:cNvPr>
          <p:cNvCxnSpPr>
            <a:cxnSpLocks/>
          </p:cNvCxnSpPr>
          <p:nvPr userDrawn="1"/>
        </p:nvCxnSpPr>
        <p:spPr>
          <a:xfrm flipH="1">
            <a:off x="5160600" y="-349976"/>
            <a:ext cx="6336075" cy="0"/>
          </a:xfrm>
          <a:prstGeom prst="straightConnector1">
            <a:avLst/>
          </a:prstGeom>
          <a:ln w="25400" cap="rnd">
            <a:solidFill>
              <a:srgbClr val="E85975"/>
            </a:solidFill>
            <a:prstDash val="sysDot"/>
            <a:round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spaço Reservado para Texto 2">
            <a:extLst>
              <a:ext uri="{FF2B5EF4-FFF2-40B4-BE49-F238E27FC236}">
                <a16:creationId xmlns:a16="http://schemas.microsoft.com/office/drawing/2014/main" id="{DBBA5520-4405-DFFC-C770-A632CA11F1AC}"/>
              </a:ext>
            </a:extLst>
          </p:cNvPr>
          <p:cNvSpPr txBox="1">
            <a:spLocks/>
          </p:cNvSpPr>
          <p:nvPr userDrawn="1"/>
        </p:nvSpPr>
        <p:spPr>
          <a:xfrm>
            <a:off x="5422616" y="-663908"/>
            <a:ext cx="5863927" cy="313932"/>
          </a:xfrm>
          <a:prstGeom prst="rect">
            <a:avLst/>
          </a:prstGeom>
        </p:spPr>
        <p:txBody>
          <a:bodyPr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>
                <a:latin typeface="Museo Sans 300" panose="02000000000000000000" pitchFamily="2" charset="77"/>
              </a:rPr>
              <a:t>Espaço para inserir gráficos, fotos ou complementos</a:t>
            </a:r>
          </a:p>
        </p:txBody>
      </p:sp>
      <p:cxnSp>
        <p:nvCxnSpPr>
          <p:cNvPr id="28" name="Conector de Seta Reta 27">
            <a:extLst>
              <a:ext uri="{FF2B5EF4-FFF2-40B4-BE49-F238E27FC236}">
                <a16:creationId xmlns:a16="http://schemas.microsoft.com/office/drawing/2014/main" id="{2FEBD794-F5BD-C4D4-D503-71F48C20268B}"/>
              </a:ext>
            </a:extLst>
          </p:cNvPr>
          <p:cNvCxnSpPr>
            <a:cxnSpLocks/>
          </p:cNvCxnSpPr>
          <p:nvPr userDrawn="1"/>
        </p:nvCxnSpPr>
        <p:spPr>
          <a:xfrm flipH="1">
            <a:off x="695325" y="-349976"/>
            <a:ext cx="4118328" cy="0"/>
          </a:xfrm>
          <a:prstGeom prst="straightConnector1">
            <a:avLst/>
          </a:prstGeom>
          <a:ln w="25400" cap="rnd">
            <a:solidFill>
              <a:srgbClr val="E85975"/>
            </a:solidFill>
            <a:prstDash val="sysDot"/>
            <a:round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spaço Reservado para Texto 2">
            <a:extLst>
              <a:ext uri="{FF2B5EF4-FFF2-40B4-BE49-F238E27FC236}">
                <a16:creationId xmlns:a16="http://schemas.microsoft.com/office/drawing/2014/main" id="{85BFA3B7-B7DC-107F-AC3B-171B148E343C}"/>
              </a:ext>
            </a:extLst>
          </p:cNvPr>
          <p:cNvSpPr txBox="1">
            <a:spLocks/>
          </p:cNvSpPr>
          <p:nvPr userDrawn="1"/>
        </p:nvSpPr>
        <p:spPr>
          <a:xfrm>
            <a:off x="930828" y="-663908"/>
            <a:ext cx="3882826" cy="313932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>
                <a:latin typeface="Museo Sans 300" panose="02000000000000000000" pitchFamily="2" charset="77"/>
              </a:rPr>
              <a:t>Espaço para inserir texto</a:t>
            </a:r>
          </a:p>
        </p:txBody>
      </p:sp>
      <p:cxnSp>
        <p:nvCxnSpPr>
          <p:cNvPr id="30" name="Conector de Seta Reta 29">
            <a:extLst>
              <a:ext uri="{FF2B5EF4-FFF2-40B4-BE49-F238E27FC236}">
                <a16:creationId xmlns:a16="http://schemas.microsoft.com/office/drawing/2014/main" id="{9DD67C2F-609C-57C9-2C0E-98D7E68F01AB}"/>
              </a:ext>
            </a:extLst>
          </p:cNvPr>
          <p:cNvCxnSpPr>
            <a:cxnSpLocks/>
          </p:cNvCxnSpPr>
          <p:nvPr userDrawn="1"/>
        </p:nvCxnSpPr>
        <p:spPr>
          <a:xfrm flipH="1">
            <a:off x="5160600" y="7542740"/>
            <a:ext cx="6336075" cy="0"/>
          </a:xfrm>
          <a:prstGeom prst="straightConnector1">
            <a:avLst/>
          </a:prstGeom>
          <a:ln w="25400" cap="rnd">
            <a:solidFill>
              <a:srgbClr val="E85975"/>
            </a:solidFill>
            <a:prstDash val="sysDot"/>
            <a:round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spaço Reservado para Texto 2">
            <a:extLst>
              <a:ext uri="{FF2B5EF4-FFF2-40B4-BE49-F238E27FC236}">
                <a16:creationId xmlns:a16="http://schemas.microsoft.com/office/drawing/2014/main" id="{A64FAEB8-5EAB-44B7-6502-A23C99CE0E62}"/>
              </a:ext>
            </a:extLst>
          </p:cNvPr>
          <p:cNvSpPr txBox="1">
            <a:spLocks/>
          </p:cNvSpPr>
          <p:nvPr userDrawn="1"/>
        </p:nvSpPr>
        <p:spPr>
          <a:xfrm>
            <a:off x="5422616" y="7228808"/>
            <a:ext cx="5863927" cy="313932"/>
          </a:xfrm>
          <a:prstGeom prst="rect">
            <a:avLst/>
          </a:prstGeom>
        </p:spPr>
        <p:txBody>
          <a:bodyPr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>
                <a:latin typeface="Museo Sans 300" panose="02000000000000000000" pitchFamily="2" charset="77"/>
              </a:rPr>
              <a:t>Espaço para inserir gráficos, fotos ou complementos</a:t>
            </a:r>
          </a:p>
        </p:txBody>
      </p:sp>
      <p:cxnSp>
        <p:nvCxnSpPr>
          <p:cNvPr id="32" name="Conector de Seta Reta 31">
            <a:extLst>
              <a:ext uri="{FF2B5EF4-FFF2-40B4-BE49-F238E27FC236}">
                <a16:creationId xmlns:a16="http://schemas.microsoft.com/office/drawing/2014/main" id="{D8B17825-7428-C2FF-B316-B2DAF928577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658813" y="7520901"/>
            <a:ext cx="4154840" cy="21839"/>
          </a:xfrm>
          <a:prstGeom prst="straightConnector1">
            <a:avLst/>
          </a:prstGeom>
          <a:ln w="25400" cap="rnd">
            <a:solidFill>
              <a:srgbClr val="E85975"/>
            </a:solidFill>
            <a:prstDash val="sysDot"/>
            <a:round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spaço Reservado para Texto 2">
            <a:extLst>
              <a:ext uri="{FF2B5EF4-FFF2-40B4-BE49-F238E27FC236}">
                <a16:creationId xmlns:a16="http://schemas.microsoft.com/office/drawing/2014/main" id="{AA03BB42-D78B-3555-17AA-484E5EBD6945}"/>
              </a:ext>
            </a:extLst>
          </p:cNvPr>
          <p:cNvSpPr txBox="1">
            <a:spLocks/>
          </p:cNvSpPr>
          <p:nvPr userDrawn="1"/>
        </p:nvSpPr>
        <p:spPr>
          <a:xfrm>
            <a:off x="930828" y="7228808"/>
            <a:ext cx="3882826" cy="313932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>
                <a:latin typeface="Museo Sans 300" panose="02000000000000000000" pitchFamily="2" charset="77"/>
              </a:rPr>
              <a:t>Espaço para inserir texto</a:t>
            </a:r>
          </a:p>
        </p:txBody>
      </p:sp>
    </p:spTree>
    <p:extLst>
      <p:ext uri="{BB962C8B-B14F-4D97-AF65-F5344CB8AC3E}">
        <p14:creationId xmlns:p14="http://schemas.microsoft.com/office/powerpoint/2010/main" val="28179795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3046">
          <p15:clr>
            <a:srgbClr val="A4A3A4"/>
          </p15:clr>
        </p15:guide>
        <p15:guide id="4" pos="3250">
          <p15:clr>
            <a:srgbClr val="A4A3A4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Fechament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>
            <a:extLst>
              <a:ext uri="{FF2B5EF4-FFF2-40B4-BE49-F238E27FC236}">
                <a16:creationId xmlns:a16="http://schemas.microsoft.com/office/drawing/2014/main" id="{7A4C1412-597F-B64C-9D8A-AA3D49B6BBA6}"/>
              </a:ext>
            </a:extLst>
          </p:cNvPr>
          <p:cNvGrpSpPr/>
          <p:nvPr/>
        </p:nvGrpSpPr>
        <p:grpSpPr>
          <a:xfrm>
            <a:off x="3966382" y="3109048"/>
            <a:ext cx="4259236" cy="639904"/>
            <a:chOff x="3352667" y="3109048"/>
            <a:chExt cx="4405752" cy="639904"/>
          </a:xfrm>
        </p:grpSpPr>
        <p:pic>
          <p:nvPicPr>
            <p:cNvPr id="4" name="logo-iugu-horizontal-03.pdf" descr="logo-iugu-horizontal-03.pdf">
              <a:extLst>
                <a:ext uri="{FF2B5EF4-FFF2-40B4-BE49-F238E27FC236}">
                  <a16:creationId xmlns:a16="http://schemas.microsoft.com/office/drawing/2014/main" id="{9BD1119C-76C0-7D42-8663-A36B470318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52667" y="3194681"/>
              <a:ext cx="1139642" cy="4686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" name="Linha">
              <a:extLst>
                <a:ext uri="{FF2B5EF4-FFF2-40B4-BE49-F238E27FC236}">
                  <a16:creationId xmlns:a16="http://schemas.microsoft.com/office/drawing/2014/main" id="{0605C65B-AAC4-C049-9CD9-DC7165B66B27}"/>
                </a:ext>
              </a:extLst>
            </p:cNvPr>
            <p:cNvSpPr/>
            <p:nvPr/>
          </p:nvSpPr>
          <p:spPr>
            <a:xfrm flipV="1">
              <a:off x="4883484" y="3109048"/>
              <a:ext cx="0" cy="639904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26789" tIns="26789" rIns="26789" bIns="26789" numCol="1" anchor="ctr">
              <a:noAutofit/>
            </a:bodyPr>
            <a:lstStyle/>
            <a:p>
              <a:pPr defTabSz="308074">
                <a:defRPr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422"/>
            </a:p>
          </p:txBody>
        </p:sp>
        <p:sp>
          <p:nvSpPr>
            <p:cNvPr id="6" name="CaixaDeTexto 5">
              <a:extLst>
                <a:ext uri="{FF2B5EF4-FFF2-40B4-BE49-F238E27FC236}">
                  <a16:creationId xmlns:a16="http://schemas.microsoft.com/office/drawing/2014/main" id="{39F78AD0-035B-2D41-B5EC-F1C6D66B9F34}"/>
                </a:ext>
              </a:extLst>
            </p:cNvPr>
            <p:cNvSpPr txBox="1"/>
            <p:nvPr/>
          </p:nvSpPr>
          <p:spPr>
            <a:xfrm>
              <a:off x="5120340" y="3275111"/>
              <a:ext cx="26380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400">
                  <a:solidFill>
                    <a:schemeClr val="bg1"/>
                  </a:solidFill>
                  <a:latin typeface="Museo Sans 300" panose="02000000000000000000" pitchFamily="2" charset="77"/>
                </a:rPr>
                <a:t>tecnologia que vira potência</a:t>
              </a:r>
            </a:p>
          </p:txBody>
        </p:sp>
      </p:grpSp>
      <p:grpSp>
        <p:nvGrpSpPr>
          <p:cNvPr id="7" name="Agrupar 6">
            <a:extLst>
              <a:ext uri="{FF2B5EF4-FFF2-40B4-BE49-F238E27FC236}">
                <a16:creationId xmlns:a16="http://schemas.microsoft.com/office/drawing/2014/main" id="{6174C931-CF9E-C802-5CDD-3CB9F30A31D7}"/>
              </a:ext>
            </a:extLst>
          </p:cNvPr>
          <p:cNvGrpSpPr/>
          <p:nvPr/>
        </p:nvGrpSpPr>
        <p:grpSpPr>
          <a:xfrm>
            <a:off x="3966382" y="3109048"/>
            <a:ext cx="4259236" cy="639904"/>
            <a:chOff x="3352667" y="3109048"/>
            <a:chExt cx="4405752" cy="639904"/>
          </a:xfrm>
        </p:grpSpPr>
        <p:pic>
          <p:nvPicPr>
            <p:cNvPr id="8" name="logo-iugu-horizontal-03.pdf" descr="logo-iugu-horizontal-03.pdf">
              <a:extLst>
                <a:ext uri="{FF2B5EF4-FFF2-40B4-BE49-F238E27FC236}">
                  <a16:creationId xmlns:a16="http://schemas.microsoft.com/office/drawing/2014/main" id="{C5570BBC-0019-264F-71DE-7BE40CB3B11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52667" y="3194681"/>
              <a:ext cx="1139642" cy="4686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" name="Linha">
              <a:extLst>
                <a:ext uri="{FF2B5EF4-FFF2-40B4-BE49-F238E27FC236}">
                  <a16:creationId xmlns:a16="http://schemas.microsoft.com/office/drawing/2014/main" id="{64694619-F05D-894E-6FAE-71AAFA45D1E5}"/>
                </a:ext>
              </a:extLst>
            </p:cNvPr>
            <p:cNvSpPr/>
            <p:nvPr/>
          </p:nvSpPr>
          <p:spPr>
            <a:xfrm flipV="1">
              <a:off x="4883484" y="3109048"/>
              <a:ext cx="0" cy="639904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26789" tIns="26789" rIns="26789" bIns="26789" numCol="1" anchor="ctr">
              <a:noAutofit/>
            </a:bodyPr>
            <a:lstStyle/>
            <a:p>
              <a:pPr defTabSz="308074">
                <a:defRPr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422"/>
            </a:p>
          </p:txBody>
        </p:sp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D0D48A0B-80CA-577A-E946-0E9AD12C4795}"/>
                </a:ext>
              </a:extLst>
            </p:cNvPr>
            <p:cNvSpPr txBox="1"/>
            <p:nvPr/>
          </p:nvSpPr>
          <p:spPr>
            <a:xfrm>
              <a:off x="5120340" y="3275111"/>
              <a:ext cx="26380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400">
                  <a:solidFill>
                    <a:schemeClr val="bg1"/>
                  </a:solidFill>
                  <a:latin typeface="Museo Sans 300" panose="02000000000000000000" pitchFamily="2" charset="77"/>
                </a:rPr>
                <a:t>tecnologia que vira potência</a:t>
              </a:r>
            </a:p>
          </p:txBody>
        </p:sp>
      </p:grpSp>
      <p:cxnSp>
        <p:nvCxnSpPr>
          <p:cNvPr id="15" name="Conector de Seta Reta 14">
            <a:extLst>
              <a:ext uri="{FF2B5EF4-FFF2-40B4-BE49-F238E27FC236}">
                <a16:creationId xmlns:a16="http://schemas.microsoft.com/office/drawing/2014/main" id="{ED70932E-C2D6-38DE-6CC6-FF72989BED56}"/>
              </a:ext>
            </a:extLst>
          </p:cNvPr>
          <p:cNvCxnSpPr>
            <a:cxnSpLocks/>
          </p:cNvCxnSpPr>
          <p:nvPr/>
        </p:nvCxnSpPr>
        <p:spPr>
          <a:xfrm>
            <a:off x="695325" y="-347976"/>
            <a:ext cx="10801352" cy="0"/>
          </a:xfrm>
          <a:prstGeom prst="straightConnector1">
            <a:avLst/>
          </a:prstGeom>
          <a:ln w="25400" cap="rnd">
            <a:solidFill>
              <a:srgbClr val="E85975"/>
            </a:solidFill>
            <a:prstDash val="sysDot"/>
            <a:round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spaço Reservado para Texto 2">
            <a:extLst>
              <a:ext uri="{FF2B5EF4-FFF2-40B4-BE49-F238E27FC236}">
                <a16:creationId xmlns:a16="http://schemas.microsoft.com/office/drawing/2014/main" id="{E416A594-9396-CDAD-58BD-88B03C600D92}"/>
              </a:ext>
            </a:extLst>
          </p:cNvPr>
          <p:cNvSpPr txBox="1">
            <a:spLocks/>
          </p:cNvSpPr>
          <p:nvPr/>
        </p:nvSpPr>
        <p:spPr>
          <a:xfrm>
            <a:off x="695323" y="-661908"/>
            <a:ext cx="10801352" cy="313932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>
                <a:latin typeface="Museo Sans 300" panose="02000000000000000000" pitchFamily="2" charset="77"/>
              </a:rPr>
              <a:t>Mantenha seu conteúdo dentro deste espaço</a:t>
            </a:r>
          </a:p>
        </p:txBody>
      </p:sp>
      <p:cxnSp>
        <p:nvCxnSpPr>
          <p:cNvPr id="17" name="Conector de Seta Reta 16">
            <a:extLst>
              <a:ext uri="{FF2B5EF4-FFF2-40B4-BE49-F238E27FC236}">
                <a16:creationId xmlns:a16="http://schemas.microsoft.com/office/drawing/2014/main" id="{31D9130F-5999-2A38-4A9D-BD96F0717010}"/>
              </a:ext>
            </a:extLst>
          </p:cNvPr>
          <p:cNvCxnSpPr>
            <a:cxnSpLocks/>
          </p:cNvCxnSpPr>
          <p:nvPr/>
        </p:nvCxnSpPr>
        <p:spPr>
          <a:xfrm>
            <a:off x="695325" y="7528696"/>
            <a:ext cx="10801352" cy="0"/>
          </a:xfrm>
          <a:prstGeom prst="straightConnector1">
            <a:avLst/>
          </a:prstGeom>
          <a:ln w="25400" cap="rnd">
            <a:solidFill>
              <a:srgbClr val="E85975"/>
            </a:solidFill>
            <a:prstDash val="sysDot"/>
            <a:round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spaço Reservado para Texto 2">
            <a:extLst>
              <a:ext uri="{FF2B5EF4-FFF2-40B4-BE49-F238E27FC236}">
                <a16:creationId xmlns:a16="http://schemas.microsoft.com/office/drawing/2014/main" id="{1BD35E7F-51EC-44DC-C521-818CF17493D8}"/>
              </a:ext>
            </a:extLst>
          </p:cNvPr>
          <p:cNvSpPr txBox="1">
            <a:spLocks/>
          </p:cNvSpPr>
          <p:nvPr/>
        </p:nvSpPr>
        <p:spPr>
          <a:xfrm>
            <a:off x="695323" y="7214764"/>
            <a:ext cx="10801352" cy="313932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>
                <a:latin typeface="Museo Sans 300" panose="02000000000000000000" pitchFamily="2" charset="77"/>
              </a:rPr>
              <a:t>Mantenha seu conteúdo dentro deste espaço</a:t>
            </a:r>
          </a:p>
        </p:txBody>
      </p: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617B2A2F-014F-7EB2-0BCF-784B13A935DA}"/>
              </a:ext>
            </a:extLst>
          </p:cNvPr>
          <p:cNvGrpSpPr/>
          <p:nvPr userDrawn="1"/>
        </p:nvGrpSpPr>
        <p:grpSpPr>
          <a:xfrm>
            <a:off x="3966382" y="3109048"/>
            <a:ext cx="4259236" cy="639904"/>
            <a:chOff x="3352667" y="3109048"/>
            <a:chExt cx="4405752" cy="639904"/>
          </a:xfrm>
        </p:grpSpPr>
        <p:pic>
          <p:nvPicPr>
            <p:cNvPr id="19" name="logo-iugu-horizontal-03.pdf" descr="logo-iugu-horizontal-03.pdf">
              <a:extLst>
                <a:ext uri="{FF2B5EF4-FFF2-40B4-BE49-F238E27FC236}">
                  <a16:creationId xmlns:a16="http://schemas.microsoft.com/office/drawing/2014/main" id="{2B56A791-2C4A-A5FF-EEB4-95EF84C4D6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52667" y="3194681"/>
              <a:ext cx="1139642" cy="4686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" name="Linha">
              <a:extLst>
                <a:ext uri="{FF2B5EF4-FFF2-40B4-BE49-F238E27FC236}">
                  <a16:creationId xmlns:a16="http://schemas.microsoft.com/office/drawing/2014/main" id="{98A2B7D9-76F1-7790-A3CC-8DD8E64C7731}"/>
                </a:ext>
              </a:extLst>
            </p:cNvPr>
            <p:cNvSpPr/>
            <p:nvPr/>
          </p:nvSpPr>
          <p:spPr>
            <a:xfrm flipV="1">
              <a:off x="4883484" y="3109048"/>
              <a:ext cx="0" cy="639904"/>
            </a:xfrm>
            <a:prstGeom prst="line">
              <a:avLst/>
            </a:prstGeom>
            <a:noFill/>
            <a:ln w="254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26789" tIns="26789" rIns="26789" bIns="26789" numCol="1" anchor="ctr">
              <a:noAutofit/>
            </a:bodyPr>
            <a:lstStyle/>
            <a:p>
              <a:pPr defTabSz="308074">
                <a:defRPr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422"/>
            </a:p>
          </p:txBody>
        </p:sp>
        <p:sp>
          <p:nvSpPr>
            <p:cNvPr id="21" name="CaixaDeTexto 20">
              <a:extLst>
                <a:ext uri="{FF2B5EF4-FFF2-40B4-BE49-F238E27FC236}">
                  <a16:creationId xmlns:a16="http://schemas.microsoft.com/office/drawing/2014/main" id="{FEE01EE5-FA4E-0A0D-806E-7237EFB92F03}"/>
                </a:ext>
              </a:extLst>
            </p:cNvPr>
            <p:cNvSpPr txBox="1"/>
            <p:nvPr/>
          </p:nvSpPr>
          <p:spPr>
            <a:xfrm>
              <a:off x="5120340" y="3275111"/>
              <a:ext cx="26380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400">
                  <a:solidFill>
                    <a:schemeClr val="bg1"/>
                  </a:solidFill>
                  <a:latin typeface="Museo Sans 300" panose="02000000000000000000" pitchFamily="2" charset="77"/>
                </a:rPr>
                <a:t>tecnologia que vira potência</a:t>
              </a:r>
            </a:p>
          </p:txBody>
        </p:sp>
      </p:grpSp>
      <p:cxnSp>
        <p:nvCxnSpPr>
          <p:cNvPr id="22" name="Conector de Seta Reta 21">
            <a:extLst>
              <a:ext uri="{FF2B5EF4-FFF2-40B4-BE49-F238E27FC236}">
                <a16:creationId xmlns:a16="http://schemas.microsoft.com/office/drawing/2014/main" id="{E7529E4A-A009-5874-C1EF-F728E0C591D5}"/>
              </a:ext>
            </a:extLst>
          </p:cNvPr>
          <p:cNvCxnSpPr>
            <a:cxnSpLocks/>
          </p:cNvCxnSpPr>
          <p:nvPr userDrawn="1"/>
        </p:nvCxnSpPr>
        <p:spPr>
          <a:xfrm>
            <a:off x="695325" y="-347976"/>
            <a:ext cx="10801352" cy="0"/>
          </a:xfrm>
          <a:prstGeom prst="straightConnector1">
            <a:avLst/>
          </a:prstGeom>
          <a:ln w="25400" cap="rnd">
            <a:solidFill>
              <a:srgbClr val="E85975"/>
            </a:solidFill>
            <a:prstDash val="sysDot"/>
            <a:round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spaço Reservado para Texto 2">
            <a:extLst>
              <a:ext uri="{FF2B5EF4-FFF2-40B4-BE49-F238E27FC236}">
                <a16:creationId xmlns:a16="http://schemas.microsoft.com/office/drawing/2014/main" id="{745FAC9F-9C77-B990-2258-720D4B8E1771}"/>
              </a:ext>
            </a:extLst>
          </p:cNvPr>
          <p:cNvSpPr txBox="1">
            <a:spLocks/>
          </p:cNvSpPr>
          <p:nvPr userDrawn="1"/>
        </p:nvSpPr>
        <p:spPr>
          <a:xfrm>
            <a:off x="695323" y="-661908"/>
            <a:ext cx="10801352" cy="313932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>
                <a:latin typeface="Museo Sans 300" panose="02000000000000000000" pitchFamily="2" charset="77"/>
              </a:rPr>
              <a:t>Mantenha seu conteúdo dentro deste espaço</a:t>
            </a:r>
          </a:p>
        </p:txBody>
      </p:sp>
      <p:cxnSp>
        <p:nvCxnSpPr>
          <p:cNvPr id="24" name="Conector de Seta Reta 23">
            <a:extLst>
              <a:ext uri="{FF2B5EF4-FFF2-40B4-BE49-F238E27FC236}">
                <a16:creationId xmlns:a16="http://schemas.microsoft.com/office/drawing/2014/main" id="{05C1681B-F956-EB11-E305-70108BC980D9}"/>
              </a:ext>
            </a:extLst>
          </p:cNvPr>
          <p:cNvCxnSpPr>
            <a:cxnSpLocks/>
          </p:cNvCxnSpPr>
          <p:nvPr userDrawn="1"/>
        </p:nvCxnSpPr>
        <p:spPr>
          <a:xfrm>
            <a:off x="695325" y="7528696"/>
            <a:ext cx="10801352" cy="0"/>
          </a:xfrm>
          <a:prstGeom prst="straightConnector1">
            <a:avLst/>
          </a:prstGeom>
          <a:ln w="25400" cap="rnd">
            <a:solidFill>
              <a:srgbClr val="E85975"/>
            </a:solidFill>
            <a:prstDash val="sysDot"/>
            <a:round/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spaço Reservado para Texto 2">
            <a:extLst>
              <a:ext uri="{FF2B5EF4-FFF2-40B4-BE49-F238E27FC236}">
                <a16:creationId xmlns:a16="http://schemas.microsoft.com/office/drawing/2014/main" id="{40A9AD29-BB6B-4DA0-2FB8-FB99DE00FE1A}"/>
              </a:ext>
            </a:extLst>
          </p:cNvPr>
          <p:cNvSpPr txBox="1">
            <a:spLocks/>
          </p:cNvSpPr>
          <p:nvPr userDrawn="1"/>
        </p:nvSpPr>
        <p:spPr>
          <a:xfrm>
            <a:off x="695323" y="7214764"/>
            <a:ext cx="10801352" cy="313932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>
                <a:latin typeface="Museo Sans 300" panose="02000000000000000000" pitchFamily="2" charset="77"/>
              </a:rPr>
              <a:t>Mantenha seu conteúdo dentro deste espaço</a:t>
            </a:r>
          </a:p>
        </p:txBody>
      </p:sp>
    </p:spTree>
    <p:extLst>
      <p:ext uri="{BB962C8B-B14F-4D97-AF65-F5344CB8AC3E}">
        <p14:creationId xmlns:p14="http://schemas.microsoft.com/office/powerpoint/2010/main" val="1488585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BB3464-E97B-5122-0FE5-4B6378BAA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9F8CFF-AED0-3559-DDBC-C6BD1435D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E622F76-1322-B095-CDB1-E19E56758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5B4-422B-4595-9088-32B165111800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4A3E68C-8EE9-6DE2-B552-5BD8DD505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82484F2-18FA-C52A-77FC-AD72F5128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87ED-5039-4547-A523-93FE4E8DF1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04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0FC667-EB3D-DFAB-3E97-938180EAF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66BA6FF-37FF-6FE6-D177-2DCCB8AF9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C33A139-96E4-1168-B7D6-C8CDB46ED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5B4-422B-4595-9088-32B165111800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1EC847-DC4F-E3B5-196D-540D8E53E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C89F21-532F-FA74-477D-290635B3E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87ED-5039-4547-A523-93FE4E8DF1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0749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31D5B9-56A6-A9B5-8D3F-A8CD357CB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79696D-8080-1377-AAA8-393AD459AF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C7D65D6-BF64-66F4-BBEA-7FDD108BBA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F2195A5-ECE7-0F34-44D4-161742462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5B4-422B-4595-9088-32B165111800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3F12360-6C0E-B441-8F87-9C0AC651E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35541D6-BA88-8FBE-29E4-30AD12DDE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87ED-5039-4547-A523-93FE4E8DF1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7401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6EB4B9-3252-0335-D05D-61993825C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1626AEA-4526-6838-644E-1F6CD1369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8A91381-6743-8601-7CD9-A3359A33A0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BFDABC1-C398-7FA0-D3A8-D8A5B8B530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DF44EB7-C22C-3349-BE96-FA53F61924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3528AE0-39B4-B2BF-BA58-8B06D31F7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5B4-422B-4595-9088-32B165111800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298F46B-5936-45FC-CC82-941C9F34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9DC2899-EAE8-D1A6-8B5F-AAD5E724C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87ED-5039-4547-A523-93FE4E8DF1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1932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DEAA06-E247-F244-6D0E-EC8CC20B4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0ED4CAE-0D4A-3C63-9830-0CB613E9E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5B4-422B-4595-9088-32B165111800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EF6A622-55AC-0FD9-BEF0-AE1D5E70F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E43862C-6377-88E1-55B5-D94BF6FFC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87ED-5039-4547-A523-93FE4E8DF1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4237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9408775-096E-9E22-4320-89205FF5D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5B4-422B-4595-9088-32B165111800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6FCA2DB-12E0-4FFF-B152-5825E1447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9697A47-45D9-47E8-795A-B184277E0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87ED-5039-4547-A523-93FE4E8DF1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6985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E419EA-0F89-6474-A087-F77D8A6E1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57D4EB-E589-DCB6-F897-13D252E9F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E09E4C0-DDFC-6F7D-62F1-6C28D52F4A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9580A43-1BB1-CE1F-DB1C-28DCAC331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5B4-422B-4595-9088-32B165111800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1DFB6B-98E1-2F01-783F-74430DA38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9DD8335-95BA-810B-153F-F0AAD2701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87ED-5039-4547-A523-93FE4E8DF1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2906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8D82F1-E076-FB67-1504-B558812C3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1F0954E-8983-8FEF-E987-3135FEF26F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EA6588E-5E7E-D5BB-088E-9606B51E09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A69ECC5-4B48-7BB8-C65E-B10A414CA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B95B4-422B-4595-9088-32B165111800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72735C2-93E7-CDC3-82AE-320974473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B817194-D6AD-F527-CC99-BC28A788A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87ED-5039-4547-A523-93FE4E8DF15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4847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643A78F-381D-6851-21AC-2A66AED83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2E9B5DE-1953-1616-D8D5-17D7FAB3E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A7A7AA2-089E-DB12-3E95-AFFB634710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B95B4-422B-4595-9088-32B165111800}" type="datetimeFigureOut">
              <a:rPr lang="pt-BR" smtClean="0"/>
              <a:t>24/03/2025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B153BA0-A588-BEF6-9857-ABF1450ADB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95724D-301B-3191-CDE6-B194181168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187ED-5039-4547-A523-93FE4E8DF158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A4036BC-9224-3F31-3DA8-48705CD1B5C6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1401425" y="6766560"/>
            <a:ext cx="808038" cy="914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pt-BR" sz="6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Classificação Confidencial</a:t>
            </a:r>
          </a:p>
        </p:txBody>
      </p:sp>
    </p:spTree>
    <p:extLst>
      <p:ext uri="{BB962C8B-B14F-4D97-AF65-F5344CB8AC3E}">
        <p14:creationId xmlns:p14="http://schemas.microsoft.com/office/powerpoint/2010/main" val="3517531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6" r:id="rId13"/>
    <p:sldLayoutId id="2147483677" r:id="rId14"/>
    <p:sldLayoutId id="2147483678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6" Type="http://schemas.openxmlformats.org/officeDocument/2006/relationships/chart" Target="../charts/chart5.xml"/><Relationship Id="rId5" Type="http://schemas.openxmlformats.org/officeDocument/2006/relationships/image" Target="../media/image1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Relationship Id="rId6" Type="http://schemas.openxmlformats.org/officeDocument/2006/relationships/chart" Target="../charts/char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1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2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B7EEA35-B5AD-3A4B-B534-C243FBDF03D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err="1"/>
              <a:t>Relatório</a:t>
            </a:r>
            <a:r>
              <a:rPr lang="en-US" dirty="0"/>
              <a:t> de </a:t>
            </a:r>
            <a:r>
              <a:rPr lang="en-US" dirty="0" err="1"/>
              <a:t>Ouvidoria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Ref.: 2º </a:t>
            </a:r>
            <a:r>
              <a:rPr lang="en-US" dirty="0" err="1"/>
              <a:t>Semestre</a:t>
            </a:r>
            <a:r>
              <a:rPr lang="en-US" dirty="0"/>
              <a:t>/2024.</a:t>
            </a:r>
          </a:p>
        </p:txBody>
      </p:sp>
    </p:spTree>
    <p:extLst>
      <p:ext uri="{BB962C8B-B14F-4D97-AF65-F5344CB8AC3E}">
        <p14:creationId xmlns:p14="http://schemas.microsoft.com/office/powerpoint/2010/main" val="25462430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Texto 16">
            <a:extLst>
              <a:ext uri="{FF2B5EF4-FFF2-40B4-BE49-F238E27FC236}">
                <a16:creationId xmlns:a16="http://schemas.microsoft.com/office/drawing/2014/main" id="{D1C24085-A235-A9BB-C341-4712700411CE}"/>
              </a:ext>
            </a:extLst>
          </p:cNvPr>
          <p:cNvSpPr txBox="1">
            <a:spLocks/>
          </p:cNvSpPr>
          <p:nvPr/>
        </p:nvSpPr>
        <p:spPr>
          <a:xfrm>
            <a:off x="661459" y="971045"/>
            <a:ext cx="4140200" cy="533605"/>
          </a:xfrm>
          <a:prstGeom prst="rect">
            <a:avLst/>
          </a:prstGeom>
        </p:spPr>
        <p:txBody>
          <a:bodyPr lIns="36000" rIns="3600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i="0" kern="1200" spc="-150">
                <a:solidFill>
                  <a:schemeClr val="tx1"/>
                </a:solidFill>
                <a:latin typeface="Museo Sans 7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/>
              <a:t>Perfil dos Manifestantes</a:t>
            </a:r>
            <a:r>
              <a:rPr lang="pt-BR">
                <a:solidFill>
                  <a:srgbClr val="5274FF"/>
                </a:solidFill>
              </a:rPr>
              <a:t>.</a:t>
            </a:r>
            <a:endParaRPr lang="pt-BR"/>
          </a:p>
        </p:txBody>
      </p:sp>
      <p:sp>
        <p:nvSpPr>
          <p:cNvPr id="9" name="Espaço Reservado para Texto 16">
            <a:extLst>
              <a:ext uri="{FF2B5EF4-FFF2-40B4-BE49-F238E27FC236}">
                <a16:creationId xmlns:a16="http://schemas.microsoft.com/office/drawing/2014/main" id="{7F758C59-AA10-79A5-FFF3-D1F43E169971}"/>
              </a:ext>
            </a:extLst>
          </p:cNvPr>
          <p:cNvSpPr txBox="1">
            <a:spLocks/>
          </p:cNvSpPr>
          <p:nvPr/>
        </p:nvSpPr>
        <p:spPr>
          <a:xfrm>
            <a:off x="703712" y="1451182"/>
            <a:ext cx="4140202" cy="533605"/>
          </a:xfrm>
          <a:prstGeom prst="rect">
            <a:avLst/>
          </a:prstGeom>
        </p:spPr>
        <p:txBody>
          <a:bodyPr lIns="0" r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i="0" kern="1200">
                <a:solidFill>
                  <a:srgbClr val="55565E"/>
                </a:solidFill>
                <a:latin typeface="Museo Sans 7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Pontos Observados:</a:t>
            </a:r>
          </a:p>
        </p:txBody>
      </p:sp>
      <p:sp>
        <p:nvSpPr>
          <p:cNvPr id="10" name="Espaço Reservado para Texto 16">
            <a:extLst>
              <a:ext uri="{FF2B5EF4-FFF2-40B4-BE49-F238E27FC236}">
                <a16:creationId xmlns:a16="http://schemas.microsoft.com/office/drawing/2014/main" id="{4DA17775-DABF-573A-F3CD-D25C9B540082}"/>
              </a:ext>
            </a:extLst>
          </p:cNvPr>
          <p:cNvSpPr txBox="1">
            <a:spLocks/>
          </p:cNvSpPr>
          <p:nvPr/>
        </p:nvSpPr>
        <p:spPr>
          <a:xfrm>
            <a:off x="695323" y="2866901"/>
            <a:ext cx="4140202" cy="2661063"/>
          </a:xfrm>
          <a:prstGeom prst="rect">
            <a:avLst/>
          </a:prstGeom>
        </p:spPr>
        <p:txBody>
          <a:bodyPr lIns="0" r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b="0" i="0" kern="1200">
                <a:solidFill>
                  <a:srgbClr val="55565E"/>
                </a:solidFill>
                <a:latin typeface="Museo Sans 3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Blip>
                <a:blip r:embed="rId3"/>
              </a:buBlip>
            </a:pPr>
            <a:endParaRPr lang="pt-BR"/>
          </a:p>
        </p:txBody>
      </p:sp>
      <p:sp>
        <p:nvSpPr>
          <p:cNvPr id="12" name="Espaço Reservado para Texto 6">
            <a:extLst>
              <a:ext uri="{FF2B5EF4-FFF2-40B4-BE49-F238E27FC236}">
                <a16:creationId xmlns:a16="http://schemas.microsoft.com/office/drawing/2014/main" id="{C80148ED-E834-CC41-2CDD-FAD721A35F65}"/>
              </a:ext>
            </a:extLst>
          </p:cNvPr>
          <p:cNvSpPr txBox="1">
            <a:spLocks/>
          </p:cNvSpPr>
          <p:nvPr/>
        </p:nvSpPr>
        <p:spPr>
          <a:xfrm>
            <a:off x="438704" y="1927895"/>
            <a:ext cx="5812661" cy="1861035"/>
          </a:xfrm>
          <a:prstGeom prst="rect">
            <a:avLst/>
          </a:prstGeom>
        </p:spPr>
        <p:txBody>
          <a:bodyPr lIns="216000" rIns="108000"/>
          <a:lstStyle>
            <a:lvl1pPr marL="269875" indent="-26987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1pPr>
            <a:lvl2pPr marL="762000" indent="-3048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>
                <a:tab pos="746125" algn="l"/>
              </a:tabLst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2pPr>
            <a:lvl3pPr marL="1206500" indent="-2921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3pPr>
            <a:lvl4pPr marL="1651000" indent="-2794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4pPr>
            <a:lvl5pPr marL="2095500" indent="-2667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300" dirty="0">
                <a:solidFill>
                  <a:srgbClr val="4E5D72"/>
                </a:solidFill>
              </a:rPr>
              <a:t>Assim como no 1º Sem/24, o canal de Ouvidoria foi mais acionado por “Consumidores Finais”, ou seja, pelos clientes dos clientes da iugu. </a:t>
            </a:r>
          </a:p>
          <a:p>
            <a:r>
              <a:rPr lang="pt-BR" sz="1300" dirty="0">
                <a:solidFill>
                  <a:srgbClr val="4E5D72"/>
                </a:solidFill>
              </a:rPr>
              <a:t>O segundo colocado nos acionamentos são os clientes iugu subcontas.</a:t>
            </a:r>
          </a:p>
          <a:p>
            <a:endParaRPr lang="pt-BR" sz="1200" dirty="0">
              <a:solidFill>
                <a:srgbClr val="4E5D72"/>
              </a:solidFill>
            </a:endParaRPr>
          </a:p>
        </p:txBody>
      </p:sp>
      <p:sp>
        <p:nvSpPr>
          <p:cNvPr id="4" name="Espaço Reservado para Texto 16">
            <a:extLst>
              <a:ext uri="{FF2B5EF4-FFF2-40B4-BE49-F238E27FC236}">
                <a16:creationId xmlns:a16="http://schemas.microsoft.com/office/drawing/2014/main" id="{6C87F9C5-C043-9CB3-524D-0DAF8C167A18}"/>
              </a:ext>
            </a:extLst>
          </p:cNvPr>
          <p:cNvSpPr txBox="1">
            <a:spLocks/>
          </p:cNvSpPr>
          <p:nvPr/>
        </p:nvSpPr>
        <p:spPr>
          <a:xfrm>
            <a:off x="695324" y="678927"/>
            <a:ext cx="4947830" cy="208511"/>
          </a:xfrm>
          <a:prstGeom prst="rect">
            <a:avLst/>
          </a:prstGeom>
        </p:spPr>
        <p:txBody>
          <a:bodyPr lIns="36000" tIns="0" rIns="3600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b="0" i="0" kern="1200" spc="300">
                <a:solidFill>
                  <a:srgbClr val="55565E"/>
                </a:solidFill>
                <a:latin typeface="Museo Sans 3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pt-BR" dirty="0"/>
              <a:t>Relatório - 2º Semestre de 2024- Ouvidoria.</a:t>
            </a:r>
            <a:endParaRPr lang="en-US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5F28470A-5113-2DFF-991E-246066EC25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42668" y="1008584"/>
            <a:ext cx="358991" cy="358991"/>
          </a:xfrm>
          <a:prstGeom prst="rect">
            <a:avLst/>
          </a:prstGeom>
        </p:spPr>
      </p:pic>
      <p:sp>
        <p:nvSpPr>
          <p:cNvPr id="11" name="Espaço Reservado para Texto 6">
            <a:extLst>
              <a:ext uri="{FF2B5EF4-FFF2-40B4-BE49-F238E27FC236}">
                <a16:creationId xmlns:a16="http://schemas.microsoft.com/office/drawing/2014/main" id="{4F5075FF-12CD-F851-A9B7-01ED6AA4C253}"/>
              </a:ext>
            </a:extLst>
          </p:cNvPr>
          <p:cNvSpPr txBox="1">
            <a:spLocks/>
          </p:cNvSpPr>
          <p:nvPr/>
        </p:nvSpPr>
        <p:spPr>
          <a:xfrm>
            <a:off x="7356475" y="3939930"/>
            <a:ext cx="1777999" cy="370824"/>
          </a:xfrm>
          <a:prstGeom prst="rect">
            <a:avLst/>
          </a:prstGeom>
        </p:spPr>
        <p:txBody>
          <a:bodyPr lIns="216000" rIns="108000"/>
          <a:lstStyle>
            <a:lvl1pPr marL="269875" indent="-26987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1pPr>
            <a:lvl2pPr marL="762000" indent="-3048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>
                <a:tab pos="746125" algn="l"/>
              </a:tabLst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2pPr>
            <a:lvl3pPr marL="1206500" indent="-2921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3pPr>
            <a:lvl4pPr marL="1651000" indent="-2794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4pPr>
            <a:lvl5pPr marL="2095500" indent="-2667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dirty="0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8C9FEB26-1F13-2B6E-A2CA-61A0369D8E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324763"/>
              </p:ext>
            </p:extLst>
          </p:nvPr>
        </p:nvGraphicFramePr>
        <p:xfrm>
          <a:off x="707713" y="4051752"/>
          <a:ext cx="5274644" cy="2347084"/>
        </p:xfrm>
        <a:graphic>
          <a:graphicData uri="http://schemas.openxmlformats.org/drawingml/2006/table">
            <a:tbl>
              <a:tblPr firstRow="1" bandRow="1"/>
              <a:tblGrid>
                <a:gridCol w="2368613">
                  <a:extLst>
                    <a:ext uri="{9D8B030D-6E8A-4147-A177-3AD203B41FA5}">
                      <a16:colId xmlns:a16="http://schemas.microsoft.com/office/drawing/2014/main" val="729631980"/>
                    </a:ext>
                  </a:extLst>
                </a:gridCol>
                <a:gridCol w="1472920">
                  <a:extLst>
                    <a:ext uri="{9D8B030D-6E8A-4147-A177-3AD203B41FA5}">
                      <a16:colId xmlns:a16="http://schemas.microsoft.com/office/drawing/2014/main" val="1551189077"/>
                    </a:ext>
                  </a:extLst>
                </a:gridCol>
                <a:gridCol w="1433111">
                  <a:extLst>
                    <a:ext uri="{9D8B030D-6E8A-4147-A177-3AD203B41FA5}">
                      <a16:colId xmlns:a16="http://schemas.microsoft.com/office/drawing/2014/main" val="581897859"/>
                    </a:ext>
                  </a:extLst>
                </a:gridCol>
              </a:tblGrid>
              <a:tr h="27169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Elevação do Período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9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/>
                        </a:rPr>
                        <a:t>1º Sem./24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9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/>
                        </a:rPr>
                        <a:t>2º Sem./24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672122"/>
                  </a:ext>
                </a:extLst>
              </a:tr>
              <a:tr h="28106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/>
                        </a:rPr>
                        <a:t>Total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/>
                        </a:rPr>
                        <a:t>Total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914807"/>
                  </a:ext>
                </a:extLst>
              </a:tr>
              <a:tr h="28106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Cliente iugu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45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0F2F6"/>
                          </a:solidFill>
                          <a:effectLst/>
                          <a:latin typeface="Museo Sans 300" panose="02000000000000000000"/>
                        </a:rPr>
                        <a:t>45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579932"/>
                  </a:ext>
                </a:extLst>
              </a:tr>
              <a:tr h="28106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Subcontas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45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0F2F6"/>
                          </a:solidFill>
                          <a:effectLst/>
                          <a:latin typeface="Museo Sans 300" panose="02000000000000000000"/>
                        </a:rPr>
                        <a:t>101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65189"/>
                  </a:ext>
                </a:extLst>
              </a:tr>
              <a:tr h="28106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Cliente Juno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0F2F6"/>
                          </a:solidFill>
                          <a:effectLst/>
                          <a:latin typeface="Museo Sans 300" panose="02000000000000000000"/>
                        </a:rPr>
                        <a:t>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344263"/>
                  </a:ext>
                </a:extLst>
              </a:tr>
              <a:tr h="28106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Consumidor Final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750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0F2F6"/>
                          </a:solidFill>
                          <a:effectLst/>
                          <a:latin typeface="Museo Sans 300" panose="02000000000000000000"/>
                        </a:rPr>
                        <a:t>1305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584021"/>
                  </a:ext>
                </a:extLst>
              </a:tr>
              <a:tr h="38900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Outro(s)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0F2F6"/>
                          </a:solidFill>
                          <a:effectLst/>
                          <a:latin typeface="Museo Sans 300" panose="02000000000000000000"/>
                        </a:rPr>
                        <a:t>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587459"/>
                  </a:ext>
                </a:extLst>
              </a:tr>
              <a:tr h="28106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Total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/>
                        </a:rPr>
                        <a:t>851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/>
                        </a:rPr>
                        <a:t>1463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570521"/>
                  </a:ext>
                </a:extLst>
              </a:tr>
            </a:tbl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29C1116E-785D-A15A-AEB1-81E3DB3690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3373433"/>
              </p:ext>
            </p:extLst>
          </p:nvPr>
        </p:nvGraphicFramePr>
        <p:xfrm>
          <a:off x="6418446" y="1237847"/>
          <a:ext cx="4977865" cy="266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id="{5C6E5DA6-EA08-E8E2-1F89-0BDDDB3F00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0232505"/>
              </p:ext>
            </p:extLst>
          </p:nvPr>
        </p:nvGraphicFramePr>
        <p:xfrm>
          <a:off x="6718434" y="3788930"/>
          <a:ext cx="4305877" cy="2743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4264252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Texto 16">
            <a:extLst>
              <a:ext uri="{FF2B5EF4-FFF2-40B4-BE49-F238E27FC236}">
                <a16:creationId xmlns:a16="http://schemas.microsoft.com/office/drawing/2014/main" id="{D1C24085-A235-A9BB-C341-4712700411CE}"/>
              </a:ext>
            </a:extLst>
          </p:cNvPr>
          <p:cNvSpPr txBox="1">
            <a:spLocks/>
          </p:cNvSpPr>
          <p:nvPr/>
        </p:nvSpPr>
        <p:spPr>
          <a:xfrm>
            <a:off x="566208" y="1114319"/>
            <a:ext cx="4654239" cy="533605"/>
          </a:xfrm>
          <a:prstGeom prst="rect">
            <a:avLst/>
          </a:prstGeom>
        </p:spPr>
        <p:txBody>
          <a:bodyPr lIns="36000" rIns="3600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i="0" kern="1200" spc="-150">
                <a:solidFill>
                  <a:schemeClr val="tx1"/>
                </a:solidFill>
                <a:latin typeface="Museo Sans 7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Elegibilidade das Demandas</a:t>
            </a:r>
            <a:r>
              <a:rPr lang="pt-BR" dirty="0">
                <a:solidFill>
                  <a:srgbClr val="5274FF"/>
                </a:solidFill>
              </a:rPr>
              <a:t>.</a:t>
            </a:r>
            <a:endParaRPr lang="pt-BR" dirty="0"/>
          </a:p>
        </p:txBody>
      </p:sp>
      <p:sp>
        <p:nvSpPr>
          <p:cNvPr id="9" name="Espaço Reservado para Texto 16">
            <a:extLst>
              <a:ext uri="{FF2B5EF4-FFF2-40B4-BE49-F238E27FC236}">
                <a16:creationId xmlns:a16="http://schemas.microsoft.com/office/drawing/2014/main" id="{7F758C59-AA10-79A5-FFF3-D1F43E169971}"/>
              </a:ext>
            </a:extLst>
          </p:cNvPr>
          <p:cNvSpPr txBox="1">
            <a:spLocks/>
          </p:cNvSpPr>
          <p:nvPr/>
        </p:nvSpPr>
        <p:spPr>
          <a:xfrm>
            <a:off x="566208" y="1629312"/>
            <a:ext cx="4140202" cy="533605"/>
          </a:xfrm>
          <a:prstGeom prst="rect">
            <a:avLst/>
          </a:prstGeom>
        </p:spPr>
        <p:txBody>
          <a:bodyPr lIns="0" r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i="0" kern="1200">
                <a:solidFill>
                  <a:srgbClr val="55565E"/>
                </a:solidFill>
                <a:latin typeface="Museo Sans 7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Pontos Observados:</a:t>
            </a:r>
          </a:p>
        </p:txBody>
      </p:sp>
      <p:sp>
        <p:nvSpPr>
          <p:cNvPr id="12" name="Espaço Reservado para Texto 6">
            <a:extLst>
              <a:ext uri="{FF2B5EF4-FFF2-40B4-BE49-F238E27FC236}">
                <a16:creationId xmlns:a16="http://schemas.microsoft.com/office/drawing/2014/main" id="{C80148ED-E834-CC41-2CDD-FAD721A35F65}"/>
              </a:ext>
            </a:extLst>
          </p:cNvPr>
          <p:cNvSpPr txBox="1">
            <a:spLocks/>
          </p:cNvSpPr>
          <p:nvPr/>
        </p:nvSpPr>
        <p:spPr>
          <a:xfrm>
            <a:off x="397052" y="2147284"/>
            <a:ext cx="6492794" cy="2506854"/>
          </a:xfrm>
          <a:prstGeom prst="rect">
            <a:avLst/>
          </a:prstGeom>
        </p:spPr>
        <p:txBody>
          <a:bodyPr lIns="216000" rIns="108000"/>
          <a:lstStyle>
            <a:lvl1pPr marL="269875" indent="-26987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3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1pPr>
            <a:lvl2pPr marL="762000" indent="-3048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3"/>
              </a:buBlip>
              <a:tabLst>
                <a:tab pos="746125" algn="l"/>
              </a:tabLst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2pPr>
            <a:lvl3pPr marL="1206500" indent="-2921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3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3pPr>
            <a:lvl4pPr marL="1651000" indent="-2794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3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4pPr>
            <a:lvl5pPr marL="2095500" indent="-2667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3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dirty="0">
                <a:solidFill>
                  <a:srgbClr val="4E5D72"/>
                </a:solidFill>
              </a:rPr>
              <a:t>No 2º Sem/2024, houve um aumento de</a:t>
            </a:r>
            <a:r>
              <a:rPr lang="pt-BR" sz="1200" b="1" dirty="0">
                <a:solidFill>
                  <a:schemeClr val="tx1"/>
                </a:solidFill>
              </a:rPr>
              <a:t> 56%</a:t>
            </a:r>
            <a:r>
              <a:rPr lang="pt-BR" sz="1200" dirty="0">
                <a:solidFill>
                  <a:srgbClr val="4E5D72"/>
                </a:solidFill>
              </a:rPr>
              <a:t> nas “Demandas Elegíveis” e de </a:t>
            </a:r>
            <a:r>
              <a:rPr lang="pt-BR" sz="1200" b="1" dirty="0">
                <a:solidFill>
                  <a:schemeClr val="tx1"/>
                </a:solidFill>
              </a:rPr>
              <a:t>4</a:t>
            </a:r>
            <a:r>
              <a:rPr lang="pt-BR" sz="1200" b="1" dirty="0">
                <a:solidFill>
                  <a:srgbClr val="4E5D72"/>
                </a:solidFill>
              </a:rPr>
              <a:t>4</a:t>
            </a:r>
            <a:r>
              <a:rPr lang="pt-BR" sz="1200" b="1" dirty="0">
                <a:solidFill>
                  <a:schemeClr val="tx1"/>
                </a:solidFill>
              </a:rPr>
              <a:t>%</a:t>
            </a:r>
            <a:r>
              <a:rPr lang="pt-BR" sz="1200" b="1" dirty="0">
                <a:solidFill>
                  <a:srgbClr val="4E5D72"/>
                </a:solidFill>
              </a:rPr>
              <a:t>  </a:t>
            </a:r>
            <a:r>
              <a:rPr lang="pt-BR" sz="1200" dirty="0">
                <a:solidFill>
                  <a:srgbClr val="4E5D72"/>
                </a:solidFill>
              </a:rPr>
              <a:t>nas “Demandas Não Elegíveis”.</a:t>
            </a:r>
          </a:p>
          <a:p>
            <a:r>
              <a:rPr lang="pt-BR" sz="1200" dirty="0">
                <a:solidFill>
                  <a:srgbClr val="4E5D72"/>
                </a:solidFill>
              </a:rPr>
              <a:t>O campo de Demandas Não Elegíveis Tratadas em 1ª Instância são,  </a:t>
            </a:r>
            <a:r>
              <a:rPr lang="pt-BR" sz="1200" b="1" dirty="0">
                <a:solidFill>
                  <a:schemeClr val="tx1"/>
                </a:solidFill>
              </a:rPr>
              <a:t>geralmente</a:t>
            </a:r>
            <a:r>
              <a:rPr lang="pt-BR" sz="1200" dirty="0">
                <a:solidFill>
                  <a:srgbClr val="4E5D72"/>
                </a:solidFill>
              </a:rPr>
              <a:t>, demandas recebidas pelo Telefone, em que os demandantes não são filtrados pela URA. Esses casos são redirecionados à área atuante responsável.</a:t>
            </a:r>
          </a:p>
        </p:txBody>
      </p:sp>
      <p:sp>
        <p:nvSpPr>
          <p:cNvPr id="4" name="Espaço Reservado para Texto 16">
            <a:extLst>
              <a:ext uri="{FF2B5EF4-FFF2-40B4-BE49-F238E27FC236}">
                <a16:creationId xmlns:a16="http://schemas.microsoft.com/office/drawing/2014/main" id="{6C87F9C5-C043-9CB3-524D-0DAF8C167A18}"/>
              </a:ext>
            </a:extLst>
          </p:cNvPr>
          <p:cNvSpPr txBox="1">
            <a:spLocks/>
          </p:cNvSpPr>
          <p:nvPr/>
        </p:nvSpPr>
        <p:spPr>
          <a:xfrm>
            <a:off x="566208" y="678927"/>
            <a:ext cx="4947830" cy="208511"/>
          </a:xfrm>
          <a:prstGeom prst="rect">
            <a:avLst/>
          </a:prstGeom>
        </p:spPr>
        <p:txBody>
          <a:bodyPr lIns="36000" tIns="0" rIns="3600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b="0" i="0" kern="1200" spc="300">
                <a:solidFill>
                  <a:srgbClr val="55565E"/>
                </a:solidFill>
                <a:latin typeface="Museo Sans 3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pt-BR" dirty="0"/>
              <a:t>Relatório - 2º Semestre de 2024- Ouvidoria.</a:t>
            </a:r>
            <a:endParaRPr lang="en-US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CC0DDF8A-DA2F-0112-14F8-2A41F65B30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9168" y="1114319"/>
            <a:ext cx="396530" cy="396530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27DCEF0A-3875-F9B3-718F-9A0F800190CE}"/>
              </a:ext>
            </a:extLst>
          </p:cNvPr>
          <p:cNvSpPr txBox="1"/>
          <p:nvPr/>
        </p:nvSpPr>
        <p:spPr>
          <a:xfrm>
            <a:off x="703712" y="5431933"/>
            <a:ext cx="5392288" cy="87203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pt-BR" sz="900" b="0" i="1" dirty="0">
                <a:solidFill>
                  <a:srgbClr val="4E5D72"/>
                </a:solidFill>
                <a:latin typeface="Museo Sans 300"/>
                <a:cs typeface="Segoe UI"/>
              </a:rPr>
              <a:t>*</a:t>
            </a:r>
            <a:r>
              <a:rPr lang="pt-BR" sz="1000" b="0" i="1" dirty="0">
                <a:solidFill>
                  <a:srgbClr val="4E5D72"/>
                </a:solidFill>
                <a:latin typeface="Museo Sans 300"/>
                <a:cs typeface="Segoe UI"/>
              </a:rPr>
              <a:t>São consideradas demandas elegíveis: </a:t>
            </a:r>
            <a:br>
              <a:rPr lang="pt-BR" sz="1000" b="0" i="1" dirty="0">
                <a:solidFill>
                  <a:srgbClr val="4E5D72"/>
                </a:solidFill>
                <a:latin typeface="Museo Sans 300"/>
                <a:cs typeface="Segoe UI"/>
              </a:rPr>
            </a:br>
            <a:endParaRPr lang="pt-BR" sz="1000" i="1" dirty="0">
              <a:solidFill>
                <a:srgbClr val="4E5D72"/>
              </a:solidFill>
              <a:latin typeface="Museo Sans 300"/>
              <a:cs typeface="Segoe UI"/>
            </a:endParaRPr>
          </a:p>
          <a:p>
            <a:pPr marL="171450" indent="-171450" algn="l">
              <a:buBlip>
                <a:blip r:embed="rId5"/>
              </a:buBlip>
            </a:pPr>
            <a:r>
              <a:rPr lang="pt-BR" sz="1000" i="1" dirty="0">
                <a:solidFill>
                  <a:srgbClr val="4E5D72"/>
                </a:solidFill>
                <a:latin typeface="Museo Sans 300"/>
                <a:cs typeface="Segoe UI"/>
              </a:rPr>
              <a:t>A</a:t>
            </a:r>
            <a:r>
              <a:rPr lang="pt-BR" sz="1000" b="0" i="1" dirty="0">
                <a:solidFill>
                  <a:srgbClr val="4E5D72"/>
                </a:solidFill>
                <a:latin typeface="Museo Sans 300"/>
                <a:cs typeface="Segoe UI"/>
              </a:rPr>
              <a:t>quelas que passaram pelos canais de atendimento primário (Suporte) antes de serem direcionadas para o atendimento com a Ouvidoria;</a:t>
            </a:r>
          </a:p>
          <a:p>
            <a:pPr marL="171450" indent="-171450" algn="l">
              <a:buBlip>
                <a:blip r:embed="rId5"/>
              </a:buBlip>
            </a:pPr>
            <a:r>
              <a:rPr lang="pt-BR" sz="1000" i="1" dirty="0">
                <a:solidFill>
                  <a:srgbClr val="4E5D72"/>
                </a:solidFill>
                <a:latin typeface="Museo Sans 300"/>
                <a:cs typeface="Segoe UI"/>
              </a:rPr>
              <a:t>Demandas recebidas pelos canais regulamentados pelo BACEN: Consumidor.gov; RDR/BACEN;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98A4CBD6-9221-5C0A-A7F0-A2DD2ED1F2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487932"/>
              </p:ext>
            </p:extLst>
          </p:nvPr>
        </p:nvGraphicFramePr>
        <p:xfrm>
          <a:off x="849086" y="3457574"/>
          <a:ext cx="5551712" cy="1611344"/>
        </p:xfrm>
        <a:graphic>
          <a:graphicData uri="http://schemas.openxmlformats.org/drawingml/2006/table">
            <a:tbl>
              <a:tblPr firstRow="1" bandRow="1"/>
              <a:tblGrid>
                <a:gridCol w="2188134">
                  <a:extLst>
                    <a:ext uri="{9D8B030D-6E8A-4147-A177-3AD203B41FA5}">
                      <a16:colId xmlns:a16="http://schemas.microsoft.com/office/drawing/2014/main" val="2384909184"/>
                    </a:ext>
                  </a:extLst>
                </a:gridCol>
                <a:gridCol w="1681789">
                  <a:extLst>
                    <a:ext uri="{9D8B030D-6E8A-4147-A177-3AD203B41FA5}">
                      <a16:colId xmlns:a16="http://schemas.microsoft.com/office/drawing/2014/main" val="634251516"/>
                    </a:ext>
                  </a:extLst>
                </a:gridCol>
                <a:gridCol w="1681789">
                  <a:extLst>
                    <a:ext uri="{9D8B030D-6E8A-4147-A177-3AD203B41FA5}">
                      <a16:colId xmlns:a16="http://schemas.microsoft.com/office/drawing/2014/main" val="1736473407"/>
                    </a:ext>
                  </a:extLst>
                </a:gridCol>
              </a:tblGrid>
              <a:tr h="49304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Elevação do Período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/>
                        </a:rPr>
                        <a:t>1º Sem./24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/>
                        </a:rPr>
                        <a:t>2º Sem./24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127267"/>
                  </a:ext>
                </a:extLst>
              </a:tr>
              <a:tr h="23857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/>
                        </a:rPr>
                        <a:t>Total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/>
                        </a:rPr>
                        <a:t>Total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08203"/>
                  </a:ext>
                </a:extLst>
              </a:tr>
              <a:tr h="2385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Demandas Elegíveis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914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 dirty="0">
                          <a:solidFill>
                            <a:srgbClr val="F0F2F6"/>
                          </a:solidFill>
                          <a:effectLst/>
                          <a:latin typeface="Museo Sans 300" panose="02000000000000000000"/>
                        </a:rPr>
                        <a:t>1420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206585"/>
                  </a:ext>
                </a:extLst>
              </a:tr>
              <a:tr h="373759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Demandas Não Elegíveis Trat. Em 1ª Instância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 dirty="0">
                          <a:solidFill>
                            <a:srgbClr val="F0F2F6"/>
                          </a:solidFill>
                          <a:effectLst/>
                          <a:latin typeface="Museo Sans 300" panose="02000000000000000000"/>
                        </a:rPr>
                        <a:t>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778515"/>
                  </a:ext>
                </a:extLst>
              </a:tr>
              <a:tr h="23857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Demandas Não Elegíveis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24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 dirty="0">
                          <a:solidFill>
                            <a:srgbClr val="F0F2F6"/>
                          </a:solidFill>
                          <a:effectLst/>
                          <a:latin typeface="Museo Sans 300" panose="02000000000000000000"/>
                        </a:rPr>
                        <a:t>36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701083"/>
                  </a:ext>
                </a:extLst>
              </a:tr>
            </a:tbl>
          </a:graphicData>
        </a:graphic>
      </p:graphicFrame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C9C65C18-A520-E9C5-EBD1-27611E3BCD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7414410"/>
              </p:ext>
            </p:extLst>
          </p:nvPr>
        </p:nvGraphicFramePr>
        <p:xfrm>
          <a:off x="6852832" y="74153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id="{AF79D31E-E1A3-183C-EA8B-13A6BF0498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7695788"/>
              </p:ext>
            </p:extLst>
          </p:nvPr>
        </p:nvGraphicFramePr>
        <p:xfrm>
          <a:off x="6770914" y="378189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183668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12167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Imagem 5" descr="Pessoas sentadas a mesa com computador&#10;&#10;Descrição gerada automaticamente">
            <a:extLst>
              <a:ext uri="{FF2B5EF4-FFF2-40B4-BE49-F238E27FC236}">
                <a16:creationId xmlns:a16="http://schemas.microsoft.com/office/drawing/2014/main" id="{7E2C0024-390B-1A5F-7EAD-C8C69EAB5D69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99" r="15299"/>
          <a:stretch>
            <a:fillRect/>
          </a:stretch>
        </p:blipFill>
        <p:spPr/>
      </p:pic>
      <p:pic>
        <p:nvPicPr>
          <p:cNvPr id="3" name="Imagem 2" descr="Ícone&#10;&#10;Descrição gerada automaticamente">
            <a:extLst>
              <a:ext uri="{FF2B5EF4-FFF2-40B4-BE49-F238E27FC236}">
                <a16:creationId xmlns:a16="http://schemas.microsoft.com/office/drawing/2014/main" id="{2214ED38-6E4E-1B42-FC3C-C1E4B4549A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921" y="1023419"/>
            <a:ext cx="343946" cy="343781"/>
          </a:xfrm>
          <a:prstGeom prst="rect">
            <a:avLst/>
          </a:prstGeom>
        </p:spPr>
      </p:pic>
      <p:sp>
        <p:nvSpPr>
          <p:cNvPr id="4" name="Espaço Reservado para Texto 16">
            <a:extLst>
              <a:ext uri="{FF2B5EF4-FFF2-40B4-BE49-F238E27FC236}">
                <a16:creationId xmlns:a16="http://schemas.microsoft.com/office/drawing/2014/main" id="{05C8CB2F-3320-75A4-8F93-6A9C014558B7}"/>
              </a:ext>
            </a:extLst>
          </p:cNvPr>
          <p:cNvSpPr txBox="1">
            <a:spLocks/>
          </p:cNvSpPr>
          <p:nvPr/>
        </p:nvSpPr>
        <p:spPr>
          <a:xfrm>
            <a:off x="727980" y="2177143"/>
            <a:ext cx="5329783" cy="218268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b="0" i="0" kern="1200">
                <a:solidFill>
                  <a:srgbClr val="55565E"/>
                </a:solidFill>
                <a:latin typeface="Museo Sans 3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1828800">
              <a:defRPr/>
            </a:pPr>
            <a:r>
              <a:rPr lang="pt-BR" sz="1600" dirty="0">
                <a:solidFill>
                  <a:schemeClr val="tx2"/>
                </a:solidFill>
                <a:latin typeface="Museo Sans 300"/>
              </a:rPr>
              <a:t>A Ouvidoria, órgão independente constituído nos termos das normas regulamentares vigentes, é o canal de atendimento entre a iugu, seus clientes e usuários, cujo escopo é solucionar problemas, que podem ser recepcionados na forma de pedidos de informação, reclamações, solicitações, sugestões e elogios.</a:t>
            </a:r>
          </a:p>
          <a:p>
            <a:pPr algn="just" defTabSz="1828800">
              <a:defRPr/>
            </a:pPr>
            <a:r>
              <a:rPr lang="pt-BR" sz="1600" dirty="0">
                <a:solidFill>
                  <a:schemeClr val="tx2"/>
                </a:solidFill>
                <a:latin typeface="Museo Sans 300"/>
              </a:rPr>
              <a:t>As atribuições e competências da Ouvidoria estão previstas na Resolução BCB n° 28, de 23 de outubro de 2020, a qual dispõe sobre a constituição e o funcionamento do componente organizacional da ouvidoria pelas instituições de pagamento e pelas administradoras de consórcio</a:t>
            </a:r>
            <a:r>
              <a:rPr lang="pt-BR" sz="1600" b="0" kern="1200" dirty="0">
                <a:solidFill>
                  <a:schemeClr val="tx2"/>
                </a:solidFill>
                <a:latin typeface="Museo Sans 300"/>
              </a:rPr>
              <a:t>. </a:t>
            </a:r>
          </a:p>
        </p:txBody>
      </p:sp>
      <p:sp>
        <p:nvSpPr>
          <p:cNvPr id="11" name="Espaço Reservado para Texto 16">
            <a:extLst>
              <a:ext uri="{FF2B5EF4-FFF2-40B4-BE49-F238E27FC236}">
                <a16:creationId xmlns:a16="http://schemas.microsoft.com/office/drawing/2014/main" id="{429AA927-3C26-E3FD-96F3-B17B9ACB6A38}"/>
              </a:ext>
            </a:extLst>
          </p:cNvPr>
          <p:cNvSpPr txBox="1">
            <a:spLocks/>
          </p:cNvSpPr>
          <p:nvPr/>
        </p:nvSpPr>
        <p:spPr>
          <a:xfrm>
            <a:off x="727980" y="1630329"/>
            <a:ext cx="4512159" cy="54681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i="0" kern="1200">
                <a:solidFill>
                  <a:srgbClr val="55565E"/>
                </a:solidFill>
                <a:latin typeface="Museo Sans 7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Blip>
                <a:blip r:embed="rId4"/>
              </a:buBlip>
            </a:pPr>
            <a:r>
              <a:rPr lang="pt-BR"/>
              <a:t>Como é a atuação da Ouvidoria da </a:t>
            </a:r>
            <a:r>
              <a:rPr lang="pt-BR" err="1"/>
              <a:t>iugu</a:t>
            </a:r>
            <a:r>
              <a:rPr lang="pt-BR"/>
              <a:t>?</a:t>
            </a:r>
          </a:p>
        </p:txBody>
      </p:sp>
      <p:sp>
        <p:nvSpPr>
          <p:cNvPr id="16" name="Espaço Reservado para Texto 16">
            <a:extLst>
              <a:ext uri="{FF2B5EF4-FFF2-40B4-BE49-F238E27FC236}">
                <a16:creationId xmlns:a16="http://schemas.microsoft.com/office/drawing/2014/main" id="{F835C3B7-BDC2-A960-AE66-4E20F465AC02}"/>
              </a:ext>
            </a:extLst>
          </p:cNvPr>
          <p:cNvSpPr txBox="1">
            <a:spLocks/>
          </p:cNvSpPr>
          <p:nvPr/>
        </p:nvSpPr>
        <p:spPr>
          <a:xfrm>
            <a:off x="695326" y="971045"/>
            <a:ext cx="4140200" cy="888235"/>
          </a:xfrm>
          <a:prstGeom prst="rect">
            <a:avLst/>
          </a:prstGeom>
        </p:spPr>
        <p:txBody>
          <a:bodyPr lIns="36000" tIns="45720" rIns="36000" bIns="45720" anchor="t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i="0" kern="1200" spc="-150">
                <a:solidFill>
                  <a:schemeClr val="tx1"/>
                </a:solidFill>
                <a:latin typeface="Museo Sans 7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>
                <a:latin typeface="Museo Sans 700"/>
              </a:rPr>
              <a:t>Introdução</a:t>
            </a:r>
            <a:endParaRPr lang="pt-BR">
              <a:solidFill>
                <a:srgbClr val="5274FF"/>
              </a:solidFill>
              <a:latin typeface="Museo Sans 700"/>
            </a:endParaRPr>
          </a:p>
        </p:txBody>
      </p:sp>
      <p:sp>
        <p:nvSpPr>
          <p:cNvPr id="2" name="Espaço Reservado para Texto 16">
            <a:extLst>
              <a:ext uri="{FF2B5EF4-FFF2-40B4-BE49-F238E27FC236}">
                <a16:creationId xmlns:a16="http://schemas.microsoft.com/office/drawing/2014/main" id="{8ACFBD64-195A-FA81-D5DB-E8BA82E171FB}"/>
              </a:ext>
            </a:extLst>
          </p:cNvPr>
          <p:cNvSpPr txBox="1">
            <a:spLocks/>
          </p:cNvSpPr>
          <p:nvPr/>
        </p:nvSpPr>
        <p:spPr>
          <a:xfrm>
            <a:off x="727981" y="678927"/>
            <a:ext cx="4936944" cy="230282"/>
          </a:xfrm>
          <a:prstGeom prst="rect">
            <a:avLst/>
          </a:prstGeom>
        </p:spPr>
        <p:txBody>
          <a:bodyPr lIns="36000" tIns="0" rIns="36000" bIns="45720" anchor="t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b="0" i="0" kern="1200" spc="300">
                <a:solidFill>
                  <a:srgbClr val="55565E"/>
                </a:solidFill>
                <a:latin typeface="Museo Sans 3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pt-BR" dirty="0">
                <a:latin typeface="Museo Sans 300"/>
              </a:rPr>
              <a:t>Relatório - 2º Semestre de 2024- Ouvidoria</a:t>
            </a:r>
            <a:endParaRPr lang="en-US" dirty="0">
              <a:latin typeface="Museo Sans 300"/>
            </a:endParaRPr>
          </a:p>
        </p:txBody>
      </p:sp>
    </p:spTree>
    <p:extLst>
      <p:ext uri="{BB962C8B-B14F-4D97-AF65-F5344CB8AC3E}">
        <p14:creationId xmlns:p14="http://schemas.microsoft.com/office/powerpoint/2010/main" val="29938858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ela 21">
            <a:extLst>
              <a:ext uri="{FF2B5EF4-FFF2-40B4-BE49-F238E27FC236}">
                <a16:creationId xmlns:a16="http://schemas.microsoft.com/office/drawing/2014/main" id="{74DA953A-6E59-914D-A017-7B6BD12C51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284689"/>
              </p:ext>
            </p:extLst>
          </p:nvPr>
        </p:nvGraphicFramePr>
        <p:xfrm>
          <a:off x="5411045" y="1258262"/>
          <a:ext cx="6376130" cy="22724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2101">
                  <a:extLst>
                    <a:ext uri="{9D8B030D-6E8A-4147-A177-3AD203B41FA5}">
                      <a16:colId xmlns:a16="http://schemas.microsoft.com/office/drawing/2014/main" val="1951601429"/>
                    </a:ext>
                  </a:extLst>
                </a:gridCol>
                <a:gridCol w="699866">
                  <a:extLst>
                    <a:ext uri="{9D8B030D-6E8A-4147-A177-3AD203B41FA5}">
                      <a16:colId xmlns:a16="http://schemas.microsoft.com/office/drawing/2014/main" val="562722825"/>
                    </a:ext>
                  </a:extLst>
                </a:gridCol>
                <a:gridCol w="699866">
                  <a:extLst>
                    <a:ext uri="{9D8B030D-6E8A-4147-A177-3AD203B41FA5}">
                      <a16:colId xmlns:a16="http://schemas.microsoft.com/office/drawing/2014/main" val="2503134852"/>
                    </a:ext>
                  </a:extLst>
                </a:gridCol>
                <a:gridCol w="699866">
                  <a:extLst>
                    <a:ext uri="{9D8B030D-6E8A-4147-A177-3AD203B41FA5}">
                      <a16:colId xmlns:a16="http://schemas.microsoft.com/office/drawing/2014/main" val="834795633"/>
                    </a:ext>
                  </a:extLst>
                </a:gridCol>
                <a:gridCol w="699866">
                  <a:extLst>
                    <a:ext uri="{9D8B030D-6E8A-4147-A177-3AD203B41FA5}">
                      <a16:colId xmlns:a16="http://schemas.microsoft.com/office/drawing/2014/main" val="1257927719"/>
                    </a:ext>
                  </a:extLst>
                </a:gridCol>
                <a:gridCol w="699866">
                  <a:extLst>
                    <a:ext uri="{9D8B030D-6E8A-4147-A177-3AD203B41FA5}">
                      <a16:colId xmlns:a16="http://schemas.microsoft.com/office/drawing/2014/main" val="1971987978"/>
                    </a:ext>
                  </a:extLst>
                </a:gridCol>
                <a:gridCol w="699866">
                  <a:extLst>
                    <a:ext uri="{9D8B030D-6E8A-4147-A177-3AD203B41FA5}">
                      <a16:colId xmlns:a16="http://schemas.microsoft.com/office/drawing/2014/main" val="6666448"/>
                    </a:ext>
                  </a:extLst>
                </a:gridCol>
                <a:gridCol w="874833">
                  <a:extLst>
                    <a:ext uri="{9D8B030D-6E8A-4147-A177-3AD203B41FA5}">
                      <a16:colId xmlns:a16="http://schemas.microsoft.com/office/drawing/2014/main" val="2736759574"/>
                    </a:ext>
                  </a:extLst>
                </a:gridCol>
              </a:tblGrid>
              <a:tr h="526274"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400" b="1" i="0" dirty="0">
                          <a:solidFill>
                            <a:srgbClr val="5274FF"/>
                          </a:solidFill>
                          <a:effectLst/>
                          <a:latin typeface="Museo Sans 300" panose="02000000000000000000"/>
                        </a:rPr>
                        <a:t>2º Sem. 2024: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Jul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 err="1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Ago</a:t>
                      </a:r>
                      <a:endParaRPr lang="pt-BR" sz="1200" b="1" i="0" dirty="0">
                        <a:solidFill>
                          <a:schemeClr val="bg1"/>
                        </a:solidFill>
                        <a:effectLst/>
                        <a:latin typeface="Museo Sans 700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Set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Out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 err="1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Nov</a:t>
                      </a: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Dez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Sem.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005249"/>
                  </a:ext>
                </a:extLst>
              </a:tr>
              <a:tr h="873073"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1" i="0" dirty="0">
                          <a:effectLst/>
                          <a:latin typeface="Museo Sans 300" panose="02000000000000000000"/>
                        </a:rPr>
                        <a:t>Nº de Atendimentos: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/>
                        </a:rPr>
                        <a:t>222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/>
                        </a:rPr>
                        <a:t>193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/>
                        </a:rPr>
                        <a:t>173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/>
                        </a:rPr>
                        <a:t>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/>
                        </a:rPr>
                        <a:t>177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/>
                        </a:rPr>
                        <a:t>150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1" i="0" dirty="0">
                          <a:solidFill>
                            <a:srgbClr val="F0F2F6"/>
                          </a:solidFill>
                          <a:effectLst/>
                          <a:latin typeface="Museo Sans 300" panose="02000000000000000000"/>
                        </a:rPr>
                        <a:t>1.013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673207"/>
                  </a:ext>
                </a:extLst>
              </a:tr>
              <a:tr h="873073"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1" i="0" dirty="0">
                          <a:effectLst/>
                          <a:latin typeface="Museo Sans 300" panose="02000000000000000000"/>
                        </a:rPr>
                        <a:t>Dias úteis para res. (média)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dirty="0">
                          <a:effectLst/>
                          <a:latin typeface="Museo Sans 300"/>
                        </a:rPr>
                        <a:t>8,8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dirty="0">
                          <a:effectLst/>
                          <a:latin typeface="Museo Sans 300"/>
                        </a:rPr>
                        <a:t>8,6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/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Museo Sans 300"/>
                          <a:ea typeface="+mn-ea"/>
                          <a:cs typeface="+mn-cs"/>
                        </a:rPr>
                        <a:t>9,9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/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Museo Sans 300"/>
                          <a:ea typeface="+mn-ea"/>
                          <a:cs typeface="+mn-cs"/>
                        </a:rPr>
                        <a:t>6,2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dirty="0">
                          <a:effectLst/>
                          <a:latin typeface="Museo Sans 300"/>
                        </a:rPr>
                        <a:t>4,6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dirty="0">
                          <a:effectLst/>
                          <a:latin typeface="Museo Sans 300"/>
                        </a:rPr>
                        <a:t>7,8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1" dirty="0">
                          <a:solidFill>
                            <a:srgbClr val="F0F2F6"/>
                          </a:solidFill>
                          <a:effectLst/>
                          <a:latin typeface="Museo Sans 300"/>
                        </a:rPr>
                        <a:t>7,6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78214"/>
                  </a:ext>
                </a:extLst>
              </a:tr>
            </a:tbl>
          </a:graphicData>
        </a:graphic>
      </p:graphicFrame>
      <p:sp>
        <p:nvSpPr>
          <p:cNvPr id="8" name="Espaço Reservado para Texto 16">
            <a:extLst>
              <a:ext uri="{FF2B5EF4-FFF2-40B4-BE49-F238E27FC236}">
                <a16:creationId xmlns:a16="http://schemas.microsoft.com/office/drawing/2014/main" id="{D1C24085-A235-A9BB-C341-4712700411CE}"/>
              </a:ext>
            </a:extLst>
          </p:cNvPr>
          <p:cNvSpPr txBox="1">
            <a:spLocks/>
          </p:cNvSpPr>
          <p:nvPr/>
        </p:nvSpPr>
        <p:spPr>
          <a:xfrm>
            <a:off x="661459" y="971045"/>
            <a:ext cx="4140200" cy="888235"/>
          </a:xfrm>
          <a:prstGeom prst="rect">
            <a:avLst/>
          </a:prstGeom>
        </p:spPr>
        <p:txBody>
          <a:bodyPr lIns="36000" rIns="3600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i="0" kern="1200" spc="-150">
                <a:solidFill>
                  <a:schemeClr val="tx1"/>
                </a:solidFill>
                <a:latin typeface="Museo Sans 7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Síntese de atendimentos</a:t>
            </a:r>
            <a:br>
              <a:rPr lang="pt-BR" dirty="0"/>
            </a:br>
            <a:r>
              <a:rPr lang="pt-BR" dirty="0">
                <a:solidFill>
                  <a:srgbClr val="5274FF"/>
                </a:solidFill>
              </a:rPr>
              <a:t>RDR/BACEN</a:t>
            </a:r>
            <a:endParaRPr lang="pt-BR" dirty="0"/>
          </a:p>
        </p:txBody>
      </p:sp>
      <p:sp>
        <p:nvSpPr>
          <p:cNvPr id="9" name="Espaço Reservado para Texto 16">
            <a:extLst>
              <a:ext uri="{FF2B5EF4-FFF2-40B4-BE49-F238E27FC236}">
                <a16:creationId xmlns:a16="http://schemas.microsoft.com/office/drawing/2014/main" id="{7F758C59-AA10-79A5-FFF3-D1F43E169971}"/>
              </a:ext>
            </a:extLst>
          </p:cNvPr>
          <p:cNvSpPr txBox="1">
            <a:spLocks/>
          </p:cNvSpPr>
          <p:nvPr/>
        </p:nvSpPr>
        <p:spPr>
          <a:xfrm>
            <a:off x="695323" y="1972825"/>
            <a:ext cx="4140202" cy="533605"/>
          </a:xfrm>
          <a:prstGeom prst="rect">
            <a:avLst/>
          </a:prstGeom>
        </p:spPr>
        <p:txBody>
          <a:bodyPr lIns="0" r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i="0" kern="1200">
                <a:solidFill>
                  <a:srgbClr val="55565E"/>
                </a:solidFill>
                <a:latin typeface="Museo Sans 7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/>
              <a:t>Pontos Observados:</a:t>
            </a:r>
          </a:p>
        </p:txBody>
      </p:sp>
      <p:sp>
        <p:nvSpPr>
          <p:cNvPr id="10" name="Espaço Reservado para Texto 16">
            <a:extLst>
              <a:ext uri="{FF2B5EF4-FFF2-40B4-BE49-F238E27FC236}">
                <a16:creationId xmlns:a16="http://schemas.microsoft.com/office/drawing/2014/main" id="{4DA17775-DABF-573A-F3CD-D25C9B540082}"/>
              </a:ext>
            </a:extLst>
          </p:cNvPr>
          <p:cNvSpPr txBox="1">
            <a:spLocks/>
          </p:cNvSpPr>
          <p:nvPr/>
        </p:nvSpPr>
        <p:spPr>
          <a:xfrm>
            <a:off x="709082" y="2944667"/>
            <a:ext cx="4140202" cy="2661063"/>
          </a:xfrm>
          <a:prstGeom prst="rect">
            <a:avLst/>
          </a:prstGeom>
        </p:spPr>
        <p:txBody>
          <a:bodyPr lIns="0" r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b="0" i="0" kern="1200">
                <a:solidFill>
                  <a:srgbClr val="55565E"/>
                </a:solidFill>
                <a:latin typeface="Museo Sans 3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Blip>
                <a:blip r:embed="rId3"/>
              </a:buBlip>
            </a:pPr>
            <a:endParaRPr lang="pt-BR"/>
          </a:p>
        </p:txBody>
      </p:sp>
      <p:sp>
        <p:nvSpPr>
          <p:cNvPr id="12" name="Espaço Reservado para Texto 6">
            <a:extLst>
              <a:ext uri="{FF2B5EF4-FFF2-40B4-BE49-F238E27FC236}">
                <a16:creationId xmlns:a16="http://schemas.microsoft.com/office/drawing/2014/main" id="{C80148ED-E834-CC41-2CDD-FAD721A35F65}"/>
              </a:ext>
            </a:extLst>
          </p:cNvPr>
          <p:cNvSpPr txBox="1">
            <a:spLocks/>
          </p:cNvSpPr>
          <p:nvPr/>
        </p:nvSpPr>
        <p:spPr>
          <a:xfrm>
            <a:off x="504851" y="2562462"/>
            <a:ext cx="4715722" cy="3043268"/>
          </a:xfrm>
          <a:prstGeom prst="rect">
            <a:avLst/>
          </a:prstGeom>
        </p:spPr>
        <p:txBody>
          <a:bodyPr lIns="216000" rIns="108000"/>
          <a:lstStyle>
            <a:lvl1pPr marL="269875" indent="-26987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1pPr>
            <a:lvl2pPr marL="762000" indent="-3048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>
                <a:tab pos="746125" algn="l"/>
              </a:tabLst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2pPr>
            <a:lvl3pPr marL="1206500" indent="-2921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3pPr>
            <a:lvl4pPr marL="1651000" indent="-2794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4pPr>
            <a:lvl5pPr marL="2095500" indent="-2667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média de demandas recebidas e tratadas pelo canal RDR/BACEN aumentou em </a:t>
            </a:r>
            <a:r>
              <a:rPr lang="pt-BR" sz="1600" b="1" dirty="0">
                <a:solidFill>
                  <a:schemeClr val="tx1"/>
                </a:solidFill>
              </a:rPr>
              <a:t>63,3% </a:t>
            </a: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entre o 1º Sem/2024 e o 2º Sem/2024.</a:t>
            </a:r>
          </a:p>
          <a:p>
            <a:r>
              <a:rPr lang="pt-BR" sz="1600" dirty="0">
                <a:solidFill>
                  <a:srgbClr val="4E5D72"/>
                </a:solidFill>
              </a:rPr>
              <a:t>Apesar do aumento no número de manifestações, no 2° Sem/2024 a  média do prazo de atendimento </a:t>
            </a:r>
            <a:r>
              <a:rPr lang="pt-BR" sz="1600" b="1" dirty="0">
                <a:solidFill>
                  <a:schemeClr val="tx1"/>
                </a:solidFill>
              </a:rPr>
              <a:t>diminuiu </a:t>
            </a:r>
            <a:r>
              <a:rPr lang="pt-BR" sz="1600" dirty="0">
                <a:solidFill>
                  <a:srgbClr val="4E5D72"/>
                </a:solidFill>
              </a:rPr>
              <a:t>em </a:t>
            </a:r>
            <a:r>
              <a:rPr lang="pt-BR" sz="1600" b="1" dirty="0">
                <a:solidFill>
                  <a:schemeClr val="tx1"/>
                </a:solidFill>
              </a:rPr>
              <a:t>9,5%</a:t>
            </a:r>
            <a:r>
              <a:rPr lang="pt-BR" sz="1600" dirty="0">
                <a:solidFill>
                  <a:schemeClr val="tx1"/>
                </a:solidFill>
              </a:rPr>
              <a:t>, </a:t>
            </a:r>
            <a:r>
              <a:rPr lang="pt-B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 se manteve abaixo do prazo regulamentar de 10 dias úteis. </a:t>
            </a:r>
          </a:p>
          <a:p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pt-BR" sz="1200" dirty="0">
              <a:solidFill>
                <a:srgbClr val="44546A"/>
              </a:solidFill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6A212322-B8BF-59C7-C0F0-FAC3E49AB2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943647"/>
              </p:ext>
            </p:extLst>
          </p:nvPr>
        </p:nvGraphicFramePr>
        <p:xfrm>
          <a:off x="5442792" y="3901506"/>
          <a:ext cx="6344383" cy="16331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619">
                  <a:extLst>
                    <a:ext uri="{9D8B030D-6E8A-4147-A177-3AD203B41FA5}">
                      <a16:colId xmlns:a16="http://schemas.microsoft.com/office/drawing/2014/main" val="1951601429"/>
                    </a:ext>
                  </a:extLst>
                </a:gridCol>
                <a:gridCol w="696381">
                  <a:extLst>
                    <a:ext uri="{9D8B030D-6E8A-4147-A177-3AD203B41FA5}">
                      <a16:colId xmlns:a16="http://schemas.microsoft.com/office/drawing/2014/main" val="562722825"/>
                    </a:ext>
                  </a:extLst>
                </a:gridCol>
                <a:gridCol w="696381">
                  <a:extLst>
                    <a:ext uri="{9D8B030D-6E8A-4147-A177-3AD203B41FA5}">
                      <a16:colId xmlns:a16="http://schemas.microsoft.com/office/drawing/2014/main" val="2503134852"/>
                    </a:ext>
                  </a:extLst>
                </a:gridCol>
                <a:gridCol w="696381">
                  <a:extLst>
                    <a:ext uri="{9D8B030D-6E8A-4147-A177-3AD203B41FA5}">
                      <a16:colId xmlns:a16="http://schemas.microsoft.com/office/drawing/2014/main" val="834795633"/>
                    </a:ext>
                  </a:extLst>
                </a:gridCol>
                <a:gridCol w="696381">
                  <a:extLst>
                    <a:ext uri="{9D8B030D-6E8A-4147-A177-3AD203B41FA5}">
                      <a16:colId xmlns:a16="http://schemas.microsoft.com/office/drawing/2014/main" val="1257927719"/>
                    </a:ext>
                  </a:extLst>
                </a:gridCol>
                <a:gridCol w="696381">
                  <a:extLst>
                    <a:ext uri="{9D8B030D-6E8A-4147-A177-3AD203B41FA5}">
                      <a16:colId xmlns:a16="http://schemas.microsoft.com/office/drawing/2014/main" val="1971987978"/>
                    </a:ext>
                  </a:extLst>
                </a:gridCol>
                <a:gridCol w="696381">
                  <a:extLst>
                    <a:ext uri="{9D8B030D-6E8A-4147-A177-3AD203B41FA5}">
                      <a16:colId xmlns:a16="http://schemas.microsoft.com/office/drawing/2014/main" val="6666448"/>
                    </a:ext>
                  </a:extLst>
                </a:gridCol>
                <a:gridCol w="870478">
                  <a:extLst>
                    <a:ext uri="{9D8B030D-6E8A-4147-A177-3AD203B41FA5}">
                      <a16:colId xmlns:a16="http://schemas.microsoft.com/office/drawing/2014/main" val="2736759574"/>
                    </a:ext>
                  </a:extLst>
                </a:gridCol>
              </a:tblGrid>
              <a:tr h="366637"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rgbClr val="5274FF"/>
                          </a:solidFill>
                          <a:effectLst/>
                          <a:latin typeface="Museo Sans 300" panose="02000000000000000000"/>
                        </a:rPr>
                        <a:t>1º Sem. 2024: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Jan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err="1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Fev</a:t>
                      </a:r>
                      <a:endParaRPr lang="pt-BR" sz="1200" b="1" i="0">
                        <a:solidFill>
                          <a:schemeClr val="bg1"/>
                        </a:solidFill>
                        <a:effectLst/>
                        <a:latin typeface="Museo Sans 700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Mar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err="1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Abr</a:t>
                      </a:r>
                      <a:r>
                        <a:rPr lang="pt-BR" sz="1200" b="1" i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Mai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 err="1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Jun</a:t>
                      </a: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Sem.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005249"/>
                  </a:ext>
                </a:extLst>
              </a:tr>
              <a:tr h="608240"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1" i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/>
                        </a:rPr>
                        <a:t>Nº de Atendimentos: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/>
                        </a:rPr>
                        <a:t>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/>
                        </a:rPr>
                        <a:t>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/>
                        </a:rPr>
                        <a:t>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/>
                        </a:rPr>
                        <a:t>112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/>
                      <a:r>
                        <a:rPr lang="pt-BR" sz="1200" b="0" i="0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/>
                          <a:ea typeface="+mn-ea"/>
                          <a:cs typeface="+mn-cs"/>
                        </a:rPr>
                        <a:t>141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/>
                      <a:r>
                        <a:rPr lang="pt-BR" sz="1200" b="0" i="0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/>
                          <a:ea typeface="+mn-ea"/>
                          <a:cs typeface="+mn-cs"/>
                        </a:rPr>
                        <a:t>195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1" i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/>
                        </a:rPr>
                        <a:t>619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673207"/>
                  </a:ext>
                </a:extLst>
              </a:tr>
              <a:tr h="658264"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1" i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/>
                        </a:rPr>
                        <a:t>Dias úteis para res. (média)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Museo Sans 300"/>
                        </a:rPr>
                        <a:t>6,3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Museo Sans 300"/>
                        </a:rPr>
                        <a:t>6,4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Museo Sans 300"/>
                        </a:rPr>
                        <a:t>7,8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Museo Sans 300"/>
                        </a:rPr>
                        <a:t>9,5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/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Museo Sans 300"/>
                          <a:ea typeface="+mn-ea"/>
                          <a:cs typeface="+mn-cs"/>
                        </a:rPr>
                        <a:t>10,5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/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Museo Sans 300"/>
                          <a:ea typeface="+mn-ea"/>
                          <a:cs typeface="+mn-cs"/>
                        </a:rPr>
                        <a:t>9,4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/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Museo Sans 300"/>
                          <a:ea typeface="+mn-ea"/>
                          <a:cs typeface="+mn-cs"/>
                        </a:rPr>
                        <a:t>8,4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78214"/>
                  </a:ext>
                </a:extLst>
              </a:tr>
            </a:tbl>
          </a:graphicData>
        </a:graphic>
      </p:graphicFrame>
      <p:pic>
        <p:nvPicPr>
          <p:cNvPr id="3" name="Imagem 2" descr="Uma imagem contendo luz, colar&#10;&#10;Descrição gerada automaticamente">
            <a:extLst>
              <a:ext uri="{FF2B5EF4-FFF2-40B4-BE49-F238E27FC236}">
                <a16:creationId xmlns:a16="http://schemas.microsoft.com/office/drawing/2014/main" id="{FF7E6B40-0DFC-48E9-404E-73C0CDC7B3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79895" y="1355131"/>
            <a:ext cx="398576" cy="398576"/>
          </a:xfrm>
          <a:prstGeom prst="rect">
            <a:avLst/>
          </a:prstGeom>
        </p:spPr>
      </p:pic>
      <p:sp>
        <p:nvSpPr>
          <p:cNvPr id="4" name="Espaço Reservado para Texto 16">
            <a:extLst>
              <a:ext uri="{FF2B5EF4-FFF2-40B4-BE49-F238E27FC236}">
                <a16:creationId xmlns:a16="http://schemas.microsoft.com/office/drawing/2014/main" id="{6C87F9C5-C043-9CB3-524D-0DAF8C167A18}"/>
              </a:ext>
            </a:extLst>
          </p:cNvPr>
          <p:cNvSpPr txBox="1">
            <a:spLocks/>
          </p:cNvSpPr>
          <p:nvPr/>
        </p:nvSpPr>
        <p:spPr>
          <a:xfrm>
            <a:off x="695324" y="678927"/>
            <a:ext cx="4947830" cy="208511"/>
          </a:xfrm>
          <a:prstGeom prst="rect">
            <a:avLst/>
          </a:prstGeom>
        </p:spPr>
        <p:txBody>
          <a:bodyPr lIns="36000" tIns="0" rIns="3600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b="0" i="0" kern="1200" spc="300">
                <a:solidFill>
                  <a:srgbClr val="55565E"/>
                </a:solidFill>
                <a:latin typeface="Museo Sans 3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pt-BR" dirty="0">
                <a:solidFill>
                  <a:srgbClr val="4E5D72"/>
                </a:solidFill>
              </a:rPr>
              <a:t>Relatório - 2º Semestre de 2024- Ouvidoria</a:t>
            </a:r>
            <a:endParaRPr lang="en-US" dirty="0">
              <a:solidFill>
                <a:srgbClr val="4E5D72"/>
              </a:solidFill>
            </a:endParaRPr>
          </a:p>
        </p:txBody>
      </p:sp>
      <p:sp>
        <p:nvSpPr>
          <p:cNvPr id="6" name="Espaço Reservado para Texto 6">
            <a:extLst>
              <a:ext uri="{FF2B5EF4-FFF2-40B4-BE49-F238E27FC236}">
                <a16:creationId xmlns:a16="http://schemas.microsoft.com/office/drawing/2014/main" id="{13F2EB4A-61C9-FD6A-C717-812092F133AC}"/>
              </a:ext>
            </a:extLst>
          </p:cNvPr>
          <p:cNvSpPr txBox="1">
            <a:spLocks/>
          </p:cNvSpPr>
          <p:nvPr/>
        </p:nvSpPr>
        <p:spPr>
          <a:xfrm>
            <a:off x="5220573" y="3643963"/>
            <a:ext cx="1895766" cy="370824"/>
          </a:xfrm>
          <a:prstGeom prst="rect">
            <a:avLst/>
          </a:prstGeom>
        </p:spPr>
        <p:txBody>
          <a:bodyPr lIns="216000" rIns="108000"/>
          <a:lstStyle>
            <a:lvl1pPr marL="269875" indent="-26987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1pPr>
            <a:lvl2pPr marL="762000" indent="-3048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>
                <a:tab pos="746125" algn="l"/>
              </a:tabLst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2pPr>
            <a:lvl3pPr marL="1206500" indent="-2921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3pPr>
            <a:lvl4pPr marL="1651000" indent="-2794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4pPr>
            <a:lvl5pPr marL="2095500" indent="-2667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/>
              <a:t>Comparativo:</a:t>
            </a:r>
          </a:p>
        </p:txBody>
      </p:sp>
    </p:spTree>
    <p:extLst>
      <p:ext uri="{BB962C8B-B14F-4D97-AF65-F5344CB8AC3E}">
        <p14:creationId xmlns:p14="http://schemas.microsoft.com/office/powerpoint/2010/main" val="4570677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ela 21">
            <a:extLst>
              <a:ext uri="{FF2B5EF4-FFF2-40B4-BE49-F238E27FC236}">
                <a16:creationId xmlns:a16="http://schemas.microsoft.com/office/drawing/2014/main" id="{74DA953A-6E59-914D-A017-7B6BD12C51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611036"/>
              </p:ext>
            </p:extLst>
          </p:nvPr>
        </p:nvGraphicFramePr>
        <p:xfrm>
          <a:off x="5411045" y="1258262"/>
          <a:ext cx="6376130" cy="22724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2101">
                  <a:extLst>
                    <a:ext uri="{9D8B030D-6E8A-4147-A177-3AD203B41FA5}">
                      <a16:colId xmlns:a16="http://schemas.microsoft.com/office/drawing/2014/main" val="1951601429"/>
                    </a:ext>
                  </a:extLst>
                </a:gridCol>
                <a:gridCol w="699866">
                  <a:extLst>
                    <a:ext uri="{9D8B030D-6E8A-4147-A177-3AD203B41FA5}">
                      <a16:colId xmlns:a16="http://schemas.microsoft.com/office/drawing/2014/main" val="562722825"/>
                    </a:ext>
                  </a:extLst>
                </a:gridCol>
                <a:gridCol w="699866">
                  <a:extLst>
                    <a:ext uri="{9D8B030D-6E8A-4147-A177-3AD203B41FA5}">
                      <a16:colId xmlns:a16="http://schemas.microsoft.com/office/drawing/2014/main" val="2503134852"/>
                    </a:ext>
                  </a:extLst>
                </a:gridCol>
                <a:gridCol w="699866">
                  <a:extLst>
                    <a:ext uri="{9D8B030D-6E8A-4147-A177-3AD203B41FA5}">
                      <a16:colId xmlns:a16="http://schemas.microsoft.com/office/drawing/2014/main" val="834795633"/>
                    </a:ext>
                  </a:extLst>
                </a:gridCol>
                <a:gridCol w="699866">
                  <a:extLst>
                    <a:ext uri="{9D8B030D-6E8A-4147-A177-3AD203B41FA5}">
                      <a16:colId xmlns:a16="http://schemas.microsoft.com/office/drawing/2014/main" val="1257927719"/>
                    </a:ext>
                  </a:extLst>
                </a:gridCol>
                <a:gridCol w="699866">
                  <a:extLst>
                    <a:ext uri="{9D8B030D-6E8A-4147-A177-3AD203B41FA5}">
                      <a16:colId xmlns:a16="http://schemas.microsoft.com/office/drawing/2014/main" val="1971987978"/>
                    </a:ext>
                  </a:extLst>
                </a:gridCol>
                <a:gridCol w="699866">
                  <a:extLst>
                    <a:ext uri="{9D8B030D-6E8A-4147-A177-3AD203B41FA5}">
                      <a16:colId xmlns:a16="http://schemas.microsoft.com/office/drawing/2014/main" val="6666448"/>
                    </a:ext>
                  </a:extLst>
                </a:gridCol>
                <a:gridCol w="874833">
                  <a:extLst>
                    <a:ext uri="{9D8B030D-6E8A-4147-A177-3AD203B41FA5}">
                      <a16:colId xmlns:a16="http://schemas.microsoft.com/office/drawing/2014/main" val="2736759574"/>
                    </a:ext>
                  </a:extLst>
                </a:gridCol>
              </a:tblGrid>
              <a:tr h="526274"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400" b="1" i="0" dirty="0">
                          <a:solidFill>
                            <a:srgbClr val="5274FF"/>
                          </a:solidFill>
                          <a:effectLst/>
                          <a:latin typeface="Museo Sans 300" panose="02000000000000000000"/>
                        </a:rPr>
                        <a:t>2º Sem. 2024: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Jul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 err="1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Ago</a:t>
                      </a:r>
                      <a:endParaRPr lang="pt-BR" sz="1200" b="1" i="0" dirty="0">
                        <a:solidFill>
                          <a:schemeClr val="bg1"/>
                        </a:solidFill>
                        <a:effectLst/>
                        <a:latin typeface="Museo Sans 700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Set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Out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 err="1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Nov</a:t>
                      </a: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Dez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Sem.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005249"/>
                  </a:ext>
                </a:extLst>
              </a:tr>
              <a:tr h="873073"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1" i="0" dirty="0">
                          <a:effectLst/>
                          <a:latin typeface="Museo Sans 300" panose="02000000000000000000"/>
                        </a:rPr>
                        <a:t>Nº de Atendimentos: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/>
                        </a:rPr>
                        <a:t>105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/>
                        </a:rPr>
                        <a:t>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/>
                        </a:rPr>
                        <a:t>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/>
                        </a:rPr>
                        <a:t>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/>
                        </a:rPr>
                        <a:t>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/>
                        </a:rPr>
                        <a:t>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1" i="0" dirty="0">
                          <a:solidFill>
                            <a:srgbClr val="F0F2F6"/>
                          </a:solidFill>
                          <a:effectLst/>
                          <a:latin typeface="Museo Sans 300" panose="02000000000000000000"/>
                        </a:rPr>
                        <a:t>392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673207"/>
                  </a:ext>
                </a:extLst>
              </a:tr>
              <a:tr h="873073"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1" i="0" dirty="0">
                          <a:effectLst/>
                          <a:latin typeface="Museo Sans 300" panose="02000000000000000000"/>
                        </a:rPr>
                        <a:t>Dias úteis para resolução (média)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dirty="0">
                          <a:effectLst/>
                          <a:latin typeface="Museo Sans 300"/>
                        </a:rPr>
                        <a:t>6,5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dirty="0">
                          <a:effectLst/>
                          <a:latin typeface="Museo Sans 300"/>
                        </a:rPr>
                        <a:t>5,9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dirty="0">
                          <a:effectLst/>
                          <a:latin typeface="Museo Sans 300"/>
                        </a:rPr>
                        <a:t>6,7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dirty="0">
                          <a:effectLst/>
                          <a:latin typeface="Museo Sans 300"/>
                        </a:rPr>
                        <a:t>3,4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dirty="0">
                          <a:effectLst/>
                          <a:latin typeface="Museo Sans 300"/>
                        </a:rPr>
                        <a:t>1,6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dirty="0">
                          <a:effectLst/>
                          <a:latin typeface="Museo Sans 300"/>
                        </a:rPr>
                        <a:t>3,8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1" dirty="0">
                          <a:solidFill>
                            <a:srgbClr val="F0F2F6"/>
                          </a:solidFill>
                          <a:effectLst/>
                          <a:latin typeface="Museo Sans 300"/>
                        </a:rPr>
                        <a:t>4,6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78214"/>
                  </a:ext>
                </a:extLst>
              </a:tr>
            </a:tbl>
          </a:graphicData>
        </a:graphic>
      </p:graphicFrame>
      <p:sp>
        <p:nvSpPr>
          <p:cNvPr id="8" name="Espaço Reservado para Texto 16">
            <a:extLst>
              <a:ext uri="{FF2B5EF4-FFF2-40B4-BE49-F238E27FC236}">
                <a16:creationId xmlns:a16="http://schemas.microsoft.com/office/drawing/2014/main" id="{D1C24085-A235-A9BB-C341-4712700411CE}"/>
              </a:ext>
            </a:extLst>
          </p:cNvPr>
          <p:cNvSpPr txBox="1">
            <a:spLocks/>
          </p:cNvSpPr>
          <p:nvPr/>
        </p:nvSpPr>
        <p:spPr>
          <a:xfrm>
            <a:off x="668822" y="971045"/>
            <a:ext cx="4140200" cy="888235"/>
          </a:xfrm>
          <a:prstGeom prst="rect">
            <a:avLst/>
          </a:prstGeom>
        </p:spPr>
        <p:txBody>
          <a:bodyPr lIns="36000" rIns="3600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i="0" kern="1200" spc="-150">
                <a:solidFill>
                  <a:schemeClr val="tx1"/>
                </a:solidFill>
                <a:latin typeface="Museo Sans 7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/>
              <a:t>Síntese de atendimentos</a:t>
            </a:r>
            <a:br>
              <a:rPr lang="pt-BR"/>
            </a:br>
            <a:r>
              <a:rPr lang="pt-BR">
                <a:solidFill>
                  <a:srgbClr val="5274FF"/>
                </a:solidFill>
              </a:rPr>
              <a:t>Consumidor.gov.br</a:t>
            </a:r>
            <a:endParaRPr lang="pt-BR"/>
          </a:p>
        </p:txBody>
      </p:sp>
      <p:sp>
        <p:nvSpPr>
          <p:cNvPr id="9" name="Espaço Reservado para Texto 16">
            <a:extLst>
              <a:ext uri="{FF2B5EF4-FFF2-40B4-BE49-F238E27FC236}">
                <a16:creationId xmlns:a16="http://schemas.microsoft.com/office/drawing/2014/main" id="{7F758C59-AA10-79A5-FFF3-D1F43E169971}"/>
              </a:ext>
            </a:extLst>
          </p:cNvPr>
          <p:cNvSpPr txBox="1">
            <a:spLocks/>
          </p:cNvSpPr>
          <p:nvPr/>
        </p:nvSpPr>
        <p:spPr>
          <a:xfrm>
            <a:off x="695323" y="1947389"/>
            <a:ext cx="4140202" cy="533605"/>
          </a:xfrm>
          <a:prstGeom prst="rect">
            <a:avLst/>
          </a:prstGeom>
        </p:spPr>
        <p:txBody>
          <a:bodyPr lIns="0" r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i="0" kern="1200">
                <a:solidFill>
                  <a:srgbClr val="55565E"/>
                </a:solidFill>
                <a:latin typeface="Museo Sans 7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Pontos Observados:</a:t>
            </a:r>
          </a:p>
        </p:txBody>
      </p:sp>
      <p:sp>
        <p:nvSpPr>
          <p:cNvPr id="10" name="Espaço Reservado para Texto 16">
            <a:extLst>
              <a:ext uri="{FF2B5EF4-FFF2-40B4-BE49-F238E27FC236}">
                <a16:creationId xmlns:a16="http://schemas.microsoft.com/office/drawing/2014/main" id="{4DA17775-DABF-573A-F3CD-D25C9B540082}"/>
              </a:ext>
            </a:extLst>
          </p:cNvPr>
          <p:cNvSpPr txBox="1">
            <a:spLocks/>
          </p:cNvSpPr>
          <p:nvPr/>
        </p:nvSpPr>
        <p:spPr>
          <a:xfrm>
            <a:off x="695323" y="2866901"/>
            <a:ext cx="4140202" cy="2661063"/>
          </a:xfrm>
          <a:prstGeom prst="rect">
            <a:avLst/>
          </a:prstGeom>
        </p:spPr>
        <p:txBody>
          <a:bodyPr lIns="0" r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b="0" i="0" kern="1200">
                <a:solidFill>
                  <a:srgbClr val="55565E"/>
                </a:solidFill>
                <a:latin typeface="Museo Sans 3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Blip>
                <a:blip r:embed="rId3"/>
              </a:buBlip>
            </a:pPr>
            <a:endParaRPr lang="pt-BR"/>
          </a:p>
        </p:txBody>
      </p:sp>
      <p:sp>
        <p:nvSpPr>
          <p:cNvPr id="12" name="Espaço Reservado para Texto 6">
            <a:extLst>
              <a:ext uri="{FF2B5EF4-FFF2-40B4-BE49-F238E27FC236}">
                <a16:creationId xmlns:a16="http://schemas.microsoft.com/office/drawing/2014/main" id="{C80148ED-E834-CC41-2CDD-FAD721A35F65}"/>
              </a:ext>
            </a:extLst>
          </p:cNvPr>
          <p:cNvSpPr txBox="1">
            <a:spLocks/>
          </p:cNvSpPr>
          <p:nvPr/>
        </p:nvSpPr>
        <p:spPr>
          <a:xfrm>
            <a:off x="230562" y="2800531"/>
            <a:ext cx="4947830" cy="3822184"/>
          </a:xfrm>
          <a:prstGeom prst="rect">
            <a:avLst/>
          </a:prstGeom>
        </p:spPr>
        <p:txBody>
          <a:bodyPr lIns="216000" rIns="108000"/>
          <a:lstStyle>
            <a:lvl1pPr marL="269875" indent="-26987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1pPr>
            <a:lvl2pPr marL="762000" indent="-3048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>
                <a:tab pos="746125" algn="l"/>
              </a:tabLst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2pPr>
            <a:lvl3pPr marL="1206500" indent="-2921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3pPr>
            <a:lvl4pPr marL="1651000" indent="-2794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4pPr>
            <a:lvl5pPr marL="2095500" indent="-2667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dirty="0"/>
              <a:t>A média de manifestações recebidas e tratadas pelo canal </a:t>
            </a:r>
            <a:r>
              <a:rPr lang="pt-BR" sz="1600" dirty="0">
                <a:solidFill>
                  <a:srgbClr val="5274FF"/>
                </a:solidFill>
              </a:rPr>
              <a:t>Consumidor.gov.br</a:t>
            </a:r>
            <a:r>
              <a:rPr lang="pt-BR" sz="1600" dirty="0"/>
              <a:t> cresceu </a:t>
            </a:r>
            <a:r>
              <a:rPr lang="pt-BR" sz="1600" b="1" dirty="0">
                <a:solidFill>
                  <a:schemeClr val="tx1"/>
                </a:solidFill>
              </a:rPr>
              <a:t>45,6%</a:t>
            </a:r>
            <a:r>
              <a:rPr lang="pt-BR" sz="1600" dirty="0">
                <a:solidFill>
                  <a:srgbClr val="FF0000"/>
                </a:solidFill>
              </a:rPr>
              <a:t> </a:t>
            </a:r>
            <a:r>
              <a:rPr lang="pt-BR" sz="1600" dirty="0">
                <a:solidFill>
                  <a:srgbClr val="4E5D72"/>
                </a:solidFill>
              </a:rPr>
              <a:t>entre o 1º Sem/2024 e o 2º Sem/2024. </a:t>
            </a:r>
          </a:p>
          <a:p>
            <a:r>
              <a:rPr lang="pt-BR" sz="1600" dirty="0">
                <a:solidFill>
                  <a:schemeClr val="tx1"/>
                </a:solidFill>
              </a:rPr>
              <a:t>Apesar do aumento no número das manifestações, no 2º semestre conseguimos diminuir o prazo médio para envio de resposta. </a:t>
            </a:r>
          </a:p>
          <a:p>
            <a:pPr marL="0" indent="0">
              <a:buNone/>
            </a:pPr>
            <a:endParaRPr lang="pt-BR" sz="1300" dirty="0">
              <a:solidFill>
                <a:srgbClr val="44546A"/>
              </a:solidFill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6A212322-B8BF-59C7-C0F0-FAC3E49AB2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080242"/>
              </p:ext>
            </p:extLst>
          </p:nvPr>
        </p:nvGraphicFramePr>
        <p:xfrm>
          <a:off x="5475040" y="4352504"/>
          <a:ext cx="5953641" cy="16370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5823">
                  <a:extLst>
                    <a:ext uri="{9D8B030D-6E8A-4147-A177-3AD203B41FA5}">
                      <a16:colId xmlns:a16="http://schemas.microsoft.com/office/drawing/2014/main" val="1951601429"/>
                    </a:ext>
                  </a:extLst>
                </a:gridCol>
                <a:gridCol w="653492">
                  <a:extLst>
                    <a:ext uri="{9D8B030D-6E8A-4147-A177-3AD203B41FA5}">
                      <a16:colId xmlns:a16="http://schemas.microsoft.com/office/drawing/2014/main" val="562722825"/>
                    </a:ext>
                  </a:extLst>
                </a:gridCol>
                <a:gridCol w="653492">
                  <a:extLst>
                    <a:ext uri="{9D8B030D-6E8A-4147-A177-3AD203B41FA5}">
                      <a16:colId xmlns:a16="http://schemas.microsoft.com/office/drawing/2014/main" val="2503134852"/>
                    </a:ext>
                  </a:extLst>
                </a:gridCol>
                <a:gridCol w="653492">
                  <a:extLst>
                    <a:ext uri="{9D8B030D-6E8A-4147-A177-3AD203B41FA5}">
                      <a16:colId xmlns:a16="http://schemas.microsoft.com/office/drawing/2014/main" val="834795633"/>
                    </a:ext>
                  </a:extLst>
                </a:gridCol>
                <a:gridCol w="653492">
                  <a:extLst>
                    <a:ext uri="{9D8B030D-6E8A-4147-A177-3AD203B41FA5}">
                      <a16:colId xmlns:a16="http://schemas.microsoft.com/office/drawing/2014/main" val="1257927719"/>
                    </a:ext>
                  </a:extLst>
                </a:gridCol>
                <a:gridCol w="653492">
                  <a:extLst>
                    <a:ext uri="{9D8B030D-6E8A-4147-A177-3AD203B41FA5}">
                      <a16:colId xmlns:a16="http://schemas.microsoft.com/office/drawing/2014/main" val="1971987978"/>
                    </a:ext>
                  </a:extLst>
                </a:gridCol>
                <a:gridCol w="653492">
                  <a:extLst>
                    <a:ext uri="{9D8B030D-6E8A-4147-A177-3AD203B41FA5}">
                      <a16:colId xmlns:a16="http://schemas.microsoft.com/office/drawing/2014/main" val="6666448"/>
                    </a:ext>
                  </a:extLst>
                </a:gridCol>
                <a:gridCol w="816866">
                  <a:extLst>
                    <a:ext uri="{9D8B030D-6E8A-4147-A177-3AD203B41FA5}">
                      <a16:colId xmlns:a16="http://schemas.microsoft.com/office/drawing/2014/main" val="2736759574"/>
                    </a:ext>
                  </a:extLst>
                </a:gridCol>
              </a:tblGrid>
              <a:tr h="367509"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lnSpc>
                          <a:spcPct val="100000"/>
                        </a:lnSpc>
                      </a:pPr>
                      <a:r>
                        <a:rPr lang="pt-BR" sz="1200" b="1" i="0" kern="1200" dirty="0">
                          <a:solidFill>
                            <a:srgbClr val="5274FF"/>
                          </a:solidFill>
                          <a:effectLst/>
                          <a:latin typeface="Museo Sans 300" panose="02000000000000000000"/>
                          <a:ea typeface="+mn-ea"/>
                          <a:cs typeface="+mn-cs"/>
                        </a:rPr>
                        <a:t>1º Sem. 2024: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Jan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 err="1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Fev</a:t>
                      </a:r>
                      <a:endParaRPr lang="pt-BR" sz="1200" b="1" i="0" dirty="0">
                        <a:solidFill>
                          <a:schemeClr val="bg1"/>
                        </a:solidFill>
                        <a:effectLst/>
                        <a:latin typeface="Museo Sans 700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Mar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 err="1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Abr</a:t>
                      </a: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Mai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 err="1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Jun</a:t>
                      </a: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Sem.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005249"/>
                  </a:ext>
                </a:extLst>
              </a:tr>
              <a:tr h="609686"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1" i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/>
                        </a:rPr>
                        <a:t>Nº de Atendimentos: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/>
                        </a:rPr>
                        <a:t>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/>
                        </a:rPr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/>
                        </a:rPr>
                        <a:t>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/>
                        </a:rPr>
                        <a:t>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/>
                        </a:rPr>
                        <a:t>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/>
                        </a:rPr>
                        <a:t>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1" i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/>
                        </a:rPr>
                        <a:t>269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673207"/>
                  </a:ext>
                </a:extLst>
              </a:tr>
              <a:tr h="659829"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1" i="0">
                          <a:solidFill>
                            <a:schemeClr val="tx1"/>
                          </a:solidFill>
                          <a:effectLst/>
                          <a:latin typeface="Museo Sans 300" panose="02000000000000000000"/>
                        </a:rPr>
                        <a:t>Dias úteis para resolução (média)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Museo Sans 300"/>
                        </a:rPr>
                        <a:t>6,9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Museo Sans 300"/>
                        </a:rPr>
                        <a:t>7,0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Museo Sans 300"/>
                        </a:rPr>
                        <a:t>7,2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Museo Sans 300"/>
                        </a:rPr>
                        <a:t>7,1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Museo Sans 300"/>
                        </a:rPr>
                        <a:t>7,5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  <a:latin typeface="Museo Sans 300"/>
                        </a:rPr>
                        <a:t>7,2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  <a:latin typeface="Museo Sans 300"/>
                        </a:rPr>
                        <a:t>7,1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78214"/>
                  </a:ext>
                </a:extLst>
              </a:tr>
            </a:tbl>
          </a:graphicData>
        </a:graphic>
      </p:graphicFrame>
      <p:sp>
        <p:nvSpPr>
          <p:cNvPr id="11" name="Espaço Reservado para Texto 6">
            <a:extLst>
              <a:ext uri="{FF2B5EF4-FFF2-40B4-BE49-F238E27FC236}">
                <a16:creationId xmlns:a16="http://schemas.microsoft.com/office/drawing/2014/main" id="{55B228A1-3A05-A068-A996-596D917F5DE4}"/>
              </a:ext>
            </a:extLst>
          </p:cNvPr>
          <p:cNvSpPr txBox="1">
            <a:spLocks/>
          </p:cNvSpPr>
          <p:nvPr/>
        </p:nvSpPr>
        <p:spPr>
          <a:xfrm>
            <a:off x="5178392" y="3933232"/>
            <a:ext cx="1895766" cy="370824"/>
          </a:xfrm>
          <a:prstGeom prst="rect">
            <a:avLst/>
          </a:prstGeom>
        </p:spPr>
        <p:txBody>
          <a:bodyPr lIns="216000" rIns="108000"/>
          <a:lstStyle>
            <a:lvl1pPr marL="269875" indent="-26987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1pPr>
            <a:lvl2pPr marL="762000" indent="-3048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>
                <a:tab pos="746125" algn="l"/>
              </a:tabLst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2pPr>
            <a:lvl3pPr marL="1206500" indent="-2921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3pPr>
            <a:lvl4pPr marL="1651000" indent="-2794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4pPr>
            <a:lvl5pPr marL="2095500" indent="-2667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/>
              <a:t>Comparativo: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5F48308C-5BA8-427A-CCF5-FF9B9B8D73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94411" y="1374695"/>
            <a:ext cx="365885" cy="365885"/>
          </a:xfrm>
          <a:prstGeom prst="rect">
            <a:avLst/>
          </a:prstGeom>
        </p:spPr>
      </p:pic>
      <p:sp>
        <p:nvSpPr>
          <p:cNvPr id="4" name="Espaço Reservado para Texto 16">
            <a:extLst>
              <a:ext uri="{FF2B5EF4-FFF2-40B4-BE49-F238E27FC236}">
                <a16:creationId xmlns:a16="http://schemas.microsoft.com/office/drawing/2014/main" id="{BBEA9888-9ABB-51B5-D365-14A08299295F}"/>
              </a:ext>
            </a:extLst>
          </p:cNvPr>
          <p:cNvSpPr txBox="1">
            <a:spLocks/>
          </p:cNvSpPr>
          <p:nvPr/>
        </p:nvSpPr>
        <p:spPr>
          <a:xfrm>
            <a:off x="695324" y="678927"/>
            <a:ext cx="4947830" cy="208511"/>
          </a:xfrm>
          <a:prstGeom prst="rect">
            <a:avLst/>
          </a:prstGeom>
        </p:spPr>
        <p:txBody>
          <a:bodyPr lIns="36000" tIns="0" rIns="3600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b="0" i="0" kern="1200" spc="300">
                <a:solidFill>
                  <a:srgbClr val="55565E"/>
                </a:solidFill>
                <a:latin typeface="Museo Sans 3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pt-BR" dirty="0"/>
              <a:t>Relatório – 2º Semestre de 2024- Ouvidoria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6337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ela 21">
            <a:extLst>
              <a:ext uri="{FF2B5EF4-FFF2-40B4-BE49-F238E27FC236}">
                <a16:creationId xmlns:a16="http://schemas.microsoft.com/office/drawing/2014/main" id="{74DA953A-6E59-914D-A017-7B6BD12C51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63791"/>
              </p:ext>
            </p:extLst>
          </p:nvPr>
        </p:nvGraphicFramePr>
        <p:xfrm>
          <a:off x="5411045" y="1258262"/>
          <a:ext cx="6376130" cy="22724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2101">
                  <a:extLst>
                    <a:ext uri="{9D8B030D-6E8A-4147-A177-3AD203B41FA5}">
                      <a16:colId xmlns:a16="http://schemas.microsoft.com/office/drawing/2014/main" val="1951601429"/>
                    </a:ext>
                  </a:extLst>
                </a:gridCol>
                <a:gridCol w="699866">
                  <a:extLst>
                    <a:ext uri="{9D8B030D-6E8A-4147-A177-3AD203B41FA5}">
                      <a16:colId xmlns:a16="http://schemas.microsoft.com/office/drawing/2014/main" val="562722825"/>
                    </a:ext>
                  </a:extLst>
                </a:gridCol>
                <a:gridCol w="699866">
                  <a:extLst>
                    <a:ext uri="{9D8B030D-6E8A-4147-A177-3AD203B41FA5}">
                      <a16:colId xmlns:a16="http://schemas.microsoft.com/office/drawing/2014/main" val="2503134852"/>
                    </a:ext>
                  </a:extLst>
                </a:gridCol>
                <a:gridCol w="699866">
                  <a:extLst>
                    <a:ext uri="{9D8B030D-6E8A-4147-A177-3AD203B41FA5}">
                      <a16:colId xmlns:a16="http://schemas.microsoft.com/office/drawing/2014/main" val="834795633"/>
                    </a:ext>
                  </a:extLst>
                </a:gridCol>
                <a:gridCol w="699866">
                  <a:extLst>
                    <a:ext uri="{9D8B030D-6E8A-4147-A177-3AD203B41FA5}">
                      <a16:colId xmlns:a16="http://schemas.microsoft.com/office/drawing/2014/main" val="1257927719"/>
                    </a:ext>
                  </a:extLst>
                </a:gridCol>
                <a:gridCol w="699866">
                  <a:extLst>
                    <a:ext uri="{9D8B030D-6E8A-4147-A177-3AD203B41FA5}">
                      <a16:colId xmlns:a16="http://schemas.microsoft.com/office/drawing/2014/main" val="1971987978"/>
                    </a:ext>
                  </a:extLst>
                </a:gridCol>
                <a:gridCol w="699866">
                  <a:extLst>
                    <a:ext uri="{9D8B030D-6E8A-4147-A177-3AD203B41FA5}">
                      <a16:colId xmlns:a16="http://schemas.microsoft.com/office/drawing/2014/main" val="6666448"/>
                    </a:ext>
                  </a:extLst>
                </a:gridCol>
                <a:gridCol w="874833">
                  <a:extLst>
                    <a:ext uri="{9D8B030D-6E8A-4147-A177-3AD203B41FA5}">
                      <a16:colId xmlns:a16="http://schemas.microsoft.com/office/drawing/2014/main" val="2736759574"/>
                    </a:ext>
                  </a:extLst>
                </a:gridCol>
              </a:tblGrid>
              <a:tr h="526274"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400" b="1" i="0" dirty="0">
                          <a:solidFill>
                            <a:srgbClr val="5274FF"/>
                          </a:solidFill>
                          <a:effectLst/>
                          <a:latin typeface="Museo Sans 300" panose="02000000000000000000"/>
                        </a:rPr>
                        <a:t>2º Sem. 2024: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Jul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 err="1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Ago</a:t>
                      </a:r>
                      <a:endParaRPr lang="pt-BR" sz="1200" b="1" i="0" dirty="0">
                        <a:solidFill>
                          <a:schemeClr val="bg1"/>
                        </a:solidFill>
                        <a:effectLst/>
                        <a:latin typeface="Museo Sans 700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Set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Out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 err="1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Nov</a:t>
                      </a: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Dez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005249"/>
                  </a:ext>
                </a:extLst>
              </a:tr>
              <a:tr h="873073"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1" i="0" dirty="0">
                          <a:effectLst/>
                          <a:latin typeface="Museo Sans 300" panose="02000000000000000000"/>
                        </a:rPr>
                        <a:t>Nº de Atendimentos: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1" i="0" dirty="0">
                          <a:solidFill>
                            <a:srgbClr val="F0F2F6"/>
                          </a:solidFill>
                          <a:effectLst/>
                          <a:latin typeface="Museo Sans 300" panose="02000000000000000000"/>
                        </a:rPr>
                        <a:t>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673207"/>
                  </a:ext>
                </a:extLst>
              </a:tr>
              <a:tr h="873073"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1" i="0" dirty="0">
                          <a:effectLst/>
                          <a:latin typeface="Museo Sans 300" panose="02000000000000000000"/>
                        </a:rPr>
                        <a:t>Dias úteis para resolução (média)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1" dirty="0">
                          <a:solidFill>
                            <a:srgbClr val="F0F2F6"/>
                          </a:solidFill>
                          <a:effectLst/>
                          <a:latin typeface="Museo Sans 300"/>
                        </a:rPr>
                        <a:t>1,0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78214"/>
                  </a:ext>
                </a:extLst>
              </a:tr>
            </a:tbl>
          </a:graphicData>
        </a:graphic>
      </p:graphicFrame>
      <p:sp>
        <p:nvSpPr>
          <p:cNvPr id="8" name="Espaço Reservado para Texto 16">
            <a:extLst>
              <a:ext uri="{FF2B5EF4-FFF2-40B4-BE49-F238E27FC236}">
                <a16:creationId xmlns:a16="http://schemas.microsoft.com/office/drawing/2014/main" id="{D1C24085-A235-A9BB-C341-4712700411CE}"/>
              </a:ext>
            </a:extLst>
          </p:cNvPr>
          <p:cNvSpPr txBox="1">
            <a:spLocks/>
          </p:cNvSpPr>
          <p:nvPr/>
        </p:nvSpPr>
        <p:spPr>
          <a:xfrm>
            <a:off x="684037" y="971045"/>
            <a:ext cx="4140200" cy="888235"/>
          </a:xfrm>
          <a:prstGeom prst="rect">
            <a:avLst/>
          </a:prstGeom>
        </p:spPr>
        <p:txBody>
          <a:bodyPr lIns="36000" rIns="3600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i="0" kern="1200" spc="-150">
                <a:solidFill>
                  <a:schemeClr val="tx1"/>
                </a:solidFill>
                <a:latin typeface="Museo Sans 7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/>
              <a:t>Síntese de atendimentos</a:t>
            </a:r>
            <a:br>
              <a:rPr lang="pt-BR">
                <a:solidFill>
                  <a:srgbClr val="5274FF"/>
                </a:solidFill>
              </a:rPr>
            </a:br>
            <a:r>
              <a:rPr lang="pt-BR">
                <a:solidFill>
                  <a:srgbClr val="5274FF"/>
                </a:solidFill>
              </a:rPr>
              <a:t>Telefone (0800)</a:t>
            </a:r>
            <a:endParaRPr lang="pt-BR"/>
          </a:p>
        </p:txBody>
      </p:sp>
      <p:sp>
        <p:nvSpPr>
          <p:cNvPr id="9" name="Espaço Reservado para Texto 16">
            <a:extLst>
              <a:ext uri="{FF2B5EF4-FFF2-40B4-BE49-F238E27FC236}">
                <a16:creationId xmlns:a16="http://schemas.microsoft.com/office/drawing/2014/main" id="{7F758C59-AA10-79A5-FFF3-D1F43E169971}"/>
              </a:ext>
            </a:extLst>
          </p:cNvPr>
          <p:cNvSpPr txBox="1">
            <a:spLocks/>
          </p:cNvSpPr>
          <p:nvPr/>
        </p:nvSpPr>
        <p:spPr>
          <a:xfrm>
            <a:off x="695323" y="1971150"/>
            <a:ext cx="4140202" cy="304843"/>
          </a:xfrm>
          <a:prstGeom prst="rect">
            <a:avLst/>
          </a:prstGeom>
        </p:spPr>
        <p:txBody>
          <a:bodyPr lIns="0" r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i="0" kern="1200">
                <a:solidFill>
                  <a:srgbClr val="55565E"/>
                </a:solidFill>
                <a:latin typeface="Museo Sans 7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Pontos Observados:</a:t>
            </a:r>
          </a:p>
        </p:txBody>
      </p:sp>
      <p:sp>
        <p:nvSpPr>
          <p:cNvPr id="10" name="Espaço Reservado para Texto 16">
            <a:extLst>
              <a:ext uri="{FF2B5EF4-FFF2-40B4-BE49-F238E27FC236}">
                <a16:creationId xmlns:a16="http://schemas.microsoft.com/office/drawing/2014/main" id="{4DA17775-DABF-573A-F3CD-D25C9B540082}"/>
              </a:ext>
            </a:extLst>
          </p:cNvPr>
          <p:cNvSpPr txBox="1">
            <a:spLocks/>
          </p:cNvSpPr>
          <p:nvPr/>
        </p:nvSpPr>
        <p:spPr>
          <a:xfrm>
            <a:off x="695323" y="2866901"/>
            <a:ext cx="4140202" cy="2661063"/>
          </a:xfrm>
          <a:prstGeom prst="rect">
            <a:avLst/>
          </a:prstGeom>
        </p:spPr>
        <p:txBody>
          <a:bodyPr lIns="0" r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b="0" i="0" kern="1200">
                <a:solidFill>
                  <a:srgbClr val="55565E"/>
                </a:solidFill>
                <a:latin typeface="Museo Sans 3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Blip>
                <a:blip r:embed="rId3"/>
              </a:buBlip>
            </a:pPr>
            <a:endParaRPr lang="pt-BR"/>
          </a:p>
        </p:txBody>
      </p:sp>
      <p:sp>
        <p:nvSpPr>
          <p:cNvPr id="12" name="Espaço Reservado para Texto 6">
            <a:extLst>
              <a:ext uri="{FF2B5EF4-FFF2-40B4-BE49-F238E27FC236}">
                <a16:creationId xmlns:a16="http://schemas.microsoft.com/office/drawing/2014/main" id="{C80148ED-E834-CC41-2CDD-FAD721A35F65}"/>
              </a:ext>
            </a:extLst>
          </p:cNvPr>
          <p:cNvSpPr txBox="1">
            <a:spLocks/>
          </p:cNvSpPr>
          <p:nvPr/>
        </p:nvSpPr>
        <p:spPr>
          <a:xfrm>
            <a:off x="473105" y="2816037"/>
            <a:ext cx="4779717" cy="2661063"/>
          </a:xfrm>
          <a:prstGeom prst="rect">
            <a:avLst/>
          </a:prstGeom>
        </p:spPr>
        <p:txBody>
          <a:bodyPr lIns="216000" tIns="45720" rIns="108000" bIns="45720" anchor="t"/>
          <a:lstStyle>
            <a:lvl1pPr marL="269875" indent="-26987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1pPr>
            <a:lvl2pPr marL="762000" indent="-3048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>
                <a:tab pos="746125" algn="l"/>
              </a:tabLst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2pPr>
            <a:lvl3pPr marL="1206500" indent="-2921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3pPr>
            <a:lvl4pPr marL="1651000" indent="-2794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4pPr>
            <a:lvl5pPr marL="2095500" indent="-2667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dirty="0">
                <a:latin typeface="Museo Sans 300"/>
              </a:rPr>
              <a:t>A média mensal de demandas tratadas pelo canal de </a:t>
            </a:r>
            <a:r>
              <a:rPr lang="pt-BR" sz="1600" dirty="0">
                <a:solidFill>
                  <a:srgbClr val="5274FF"/>
                </a:solidFill>
                <a:latin typeface="Museo Sans 300"/>
              </a:rPr>
              <a:t>Telefone (0800)</a:t>
            </a:r>
            <a:r>
              <a:rPr lang="pt-BR" sz="1600" dirty="0">
                <a:latin typeface="Museo Sans 300"/>
              </a:rPr>
              <a:t> diminuiu </a:t>
            </a:r>
            <a:r>
              <a:rPr lang="pt-BR" sz="1600" b="1" dirty="0">
                <a:solidFill>
                  <a:schemeClr val="tx1"/>
                </a:solidFill>
                <a:latin typeface="Museo Sans 300"/>
              </a:rPr>
              <a:t>19,6%</a:t>
            </a:r>
            <a:r>
              <a:rPr lang="pt-BR" sz="1600" dirty="0">
                <a:solidFill>
                  <a:schemeClr val="tx1"/>
                </a:solidFill>
                <a:latin typeface="Museo Sans 300"/>
              </a:rPr>
              <a:t> </a:t>
            </a:r>
            <a:r>
              <a:rPr lang="pt-BR" sz="1600" dirty="0">
                <a:solidFill>
                  <a:srgbClr val="4E5D72"/>
                </a:solidFill>
                <a:latin typeface="Museo Sans 300"/>
              </a:rPr>
              <a:t>entre o 2º Sem/2024 e o 1º Sem/2024.</a:t>
            </a:r>
          </a:p>
          <a:p>
            <a:r>
              <a:rPr lang="pt-BR" sz="1600" dirty="0">
                <a:latin typeface="Museo Sans 300"/>
              </a:rPr>
              <a:t>A resolução das demandas se deu, em média, em 1 dia útil. Importante ressaltar que 99% das ligações entrantes no canal de Ouvidoria via telefone não são elegíveis ao canal. Essas ligações são redirecionadas para a  1ª instância (time de CX – Suporte). </a:t>
            </a:r>
            <a:endParaRPr lang="pt-BR" sz="1600" dirty="0"/>
          </a:p>
          <a:p>
            <a:pPr marL="0" indent="0">
              <a:buNone/>
            </a:pPr>
            <a:endParaRPr lang="pt-BR" dirty="0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6A212322-B8BF-59C7-C0F0-FAC3E49AB2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638544"/>
              </p:ext>
            </p:extLst>
          </p:nvPr>
        </p:nvGraphicFramePr>
        <p:xfrm>
          <a:off x="5411045" y="3901505"/>
          <a:ext cx="6225782" cy="19332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1398">
                  <a:extLst>
                    <a:ext uri="{9D8B030D-6E8A-4147-A177-3AD203B41FA5}">
                      <a16:colId xmlns:a16="http://schemas.microsoft.com/office/drawing/2014/main" val="1951601429"/>
                    </a:ext>
                  </a:extLst>
                </a:gridCol>
                <a:gridCol w="683363">
                  <a:extLst>
                    <a:ext uri="{9D8B030D-6E8A-4147-A177-3AD203B41FA5}">
                      <a16:colId xmlns:a16="http://schemas.microsoft.com/office/drawing/2014/main" val="562722825"/>
                    </a:ext>
                  </a:extLst>
                </a:gridCol>
                <a:gridCol w="683363">
                  <a:extLst>
                    <a:ext uri="{9D8B030D-6E8A-4147-A177-3AD203B41FA5}">
                      <a16:colId xmlns:a16="http://schemas.microsoft.com/office/drawing/2014/main" val="2503134852"/>
                    </a:ext>
                  </a:extLst>
                </a:gridCol>
                <a:gridCol w="683363">
                  <a:extLst>
                    <a:ext uri="{9D8B030D-6E8A-4147-A177-3AD203B41FA5}">
                      <a16:colId xmlns:a16="http://schemas.microsoft.com/office/drawing/2014/main" val="834795633"/>
                    </a:ext>
                  </a:extLst>
                </a:gridCol>
                <a:gridCol w="683363">
                  <a:extLst>
                    <a:ext uri="{9D8B030D-6E8A-4147-A177-3AD203B41FA5}">
                      <a16:colId xmlns:a16="http://schemas.microsoft.com/office/drawing/2014/main" val="1257927719"/>
                    </a:ext>
                  </a:extLst>
                </a:gridCol>
                <a:gridCol w="683363">
                  <a:extLst>
                    <a:ext uri="{9D8B030D-6E8A-4147-A177-3AD203B41FA5}">
                      <a16:colId xmlns:a16="http://schemas.microsoft.com/office/drawing/2014/main" val="1971987978"/>
                    </a:ext>
                  </a:extLst>
                </a:gridCol>
                <a:gridCol w="683363">
                  <a:extLst>
                    <a:ext uri="{9D8B030D-6E8A-4147-A177-3AD203B41FA5}">
                      <a16:colId xmlns:a16="http://schemas.microsoft.com/office/drawing/2014/main" val="6666448"/>
                    </a:ext>
                  </a:extLst>
                </a:gridCol>
                <a:gridCol w="854206">
                  <a:extLst>
                    <a:ext uri="{9D8B030D-6E8A-4147-A177-3AD203B41FA5}">
                      <a16:colId xmlns:a16="http://schemas.microsoft.com/office/drawing/2014/main" val="2736759574"/>
                    </a:ext>
                  </a:extLst>
                </a:gridCol>
              </a:tblGrid>
              <a:tr h="427799"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rgbClr val="5274FF"/>
                          </a:solidFill>
                          <a:effectLst/>
                          <a:latin typeface="Museo Sans 300" panose="02000000000000000000"/>
                        </a:rPr>
                        <a:t>1º Sem. 2024: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Jan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err="1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Fev</a:t>
                      </a:r>
                      <a:endParaRPr lang="pt-BR" sz="1200" b="1" i="0">
                        <a:solidFill>
                          <a:schemeClr val="bg1"/>
                        </a:solidFill>
                        <a:effectLst/>
                        <a:latin typeface="Museo Sans 700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Mar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 err="1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Abr</a:t>
                      </a: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Mai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 err="1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Jun</a:t>
                      </a: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005249"/>
                  </a:ext>
                </a:extLst>
              </a:tr>
              <a:tr h="737362"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1" i="0" dirty="0">
                          <a:effectLst/>
                          <a:latin typeface="Museo Sans 300" panose="02000000000000000000"/>
                        </a:rPr>
                        <a:t>Nº de Atendimentos: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/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1" i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/>
                        </a:rPr>
                        <a:t>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673207"/>
                  </a:ext>
                </a:extLst>
              </a:tr>
              <a:tr h="768076"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1" i="0" dirty="0">
                          <a:effectLst/>
                          <a:latin typeface="Museo Sans 300" panose="02000000000000000000"/>
                        </a:rPr>
                        <a:t>Dias úteis para resolução (média)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  <a:latin typeface="Museo Sans 300"/>
                        </a:rPr>
                        <a:t>1,1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78214"/>
                  </a:ext>
                </a:extLst>
              </a:tr>
            </a:tbl>
          </a:graphicData>
        </a:graphic>
      </p:graphicFrame>
      <p:pic>
        <p:nvPicPr>
          <p:cNvPr id="3" name="Imagem 2">
            <a:extLst>
              <a:ext uri="{FF2B5EF4-FFF2-40B4-BE49-F238E27FC236}">
                <a16:creationId xmlns:a16="http://schemas.microsoft.com/office/drawing/2014/main" id="{014509BC-044D-3BE1-4656-D2C1E91F1C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87218" y="1354619"/>
            <a:ext cx="385379" cy="385379"/>
          </a:xfrm>
          <a:prstGeom prst="rect">
            <a:avLst/>
          </a:prstGeom>
        </p:spPr>
      </p:pic>
      <p:sp>
        <p:nvSpPr>
          <p:cNvPr id="2" name="Espaço Reservado para Texto 16">
            <a:extLst>
              <a:ext uri="{FF2B5EF4-FFF2-40B4-BE49-F238E27FC236}">
                <a16:creationId xmlns:a16="http://schemas.microsoft.com/office/drawing/2014/main" id="{5DDBEFA0-B1B0-394D-BDEA-CBCC31670F5D}"/>
              </a:ext>
            </a:extLst>
          </p:cNvPr>
          <p:cNvSpPr txBox="1">
            <a:spLocks/>
          </p:cNvSpPr>
          <p:nvPr/>
        </p:nvSpPr>
        <p:spPr>
          <a:xfrm>
            <a:off x="695324" y="678927"/>
            <a:ext cx="4947830" cy="208511"/>
          </a:xfrm>
          <a:prstGeom prst="rect">
            <a:avLst/>
          </a:prstGeom>
        </p:spPr>
        <p:txBody>
          <a:bodyPr lIns="36000" tIns="0" rIns="3600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b="0" i="0" kern="1200" spc="300">
                <a:solidFill>
                  <a:srgbClr val="55565E"/>
                </a:solidFill>
                <a:latin typeface="Museo Sans 3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pt-BR" dirty="0"/>
              <a:t>Relatório - 2º Semestre de 2024- Ouvidoria</a:t>
            </a:r>
            <a:endParaRPr lang="en-US" dirty="0"/>
          </a:p>
        </p:txBody>
      </p:sp>
      <p:sp>
        <p:nvSpPr>
          <p:cNvPr id="4" name="Espaço Reservado para Texto 6">
            <a:extLst>
              <a:ext uri="{FF2B5EF4-FFF2-40B4-BE49-F238E27FC236}">
                <a16:creationId xmlns:a16="http://schemas.microsoft.com/office/drawing/2014/main" id="{39DA4EED-4887-A12B-3536-67AE9E2150D2}"/>
              </a:ext>
            </a:extLst>
          </p:cNvPr>
          <p:cNvSpPr txBox="1">
            <a:spLocks/>
          </p:cNvSpPr>
          <p:nvPr/>
        </p:nvSpPr>
        <p:spPr>
          <a:xfrm>
            <a:off x="5252822" y="3562571"/>
            <a:ext cx="1895766" cy="370824"/>
          </a:xfrm>
          <a:prstGeom prst="rect">
            <a:avLst/>
          </a:prstGeom>
        </p:spPr>
        <p:txBody>
          <a:bodyPr lIns="216000" rIns="108000"/>
          <a:lstStyle>
            <a:lvl1pPr marL="269875" indent="-26987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1pPr>
            <a:lvl2pPr marL="762000" indent="-3048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>
                <a:tab pos="746125" algn="l"/>
              </a:tabLst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2pPr>
            <a:lvl3pPr marL="1206500" indent="-2921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3pPr>
            <a:lvl4pPr marL="1651000" indent="-2794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4pPr>
            <a:lvl5pPr marL="2095500" indent="-2667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/>
              <a:t>Comparativo:</a:t>
            </a:r>
          </a:p>
        </p:txBody>
      </p:sp>
    </p:spTree>
    <p:extLst>
      <p:ext uri="{BB962C8B-B14F-4D97-AF65-F5344CB8AC3E}">
        <p14:creationId xmlns:p14="http://schemas.microsoft.com/office/powerpoint/2010/main" val="13373546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ela 21">
            <a:extLst>
              <a:ext uri="{FF2B5EF4-FFF2-40B4-BE49-F238E27FC236}">
                <a16:creationId xmlns:a16="http://schemas.microsoft.com/office/drawing/2014/main" id="{74DA953A-6E59-914D-A017-7B6BD12C51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997860"/>
              </p:ext>
            </p:extLst>
          </p:nvPr>
        </p:nvGraphicFramePr>
        <p:xfrm>
          <a:off x="5411045" y="1258262"/>
          <a:ext cx="6376130" cy="22724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2101">
                  <a:extLst>
                    <a:ext uri="{9D8B030D-6E8A-4147-A177-3AD203B41FA5}">
                      <a16:colId xmlns:a16="http://schemas.microsoft.com/office/drawing/2014/main" val="1951601429"/>
                    </a:ext>
                  </a:extLst>
                </a:gridCol>
                <a:gridCol w="699866">
                  <a:extLst>
                    <a:ext uri="{9D8B030D-6E8A-4147-A177-3AD203B41FA5}">
                      <a16:colId xmlns:a16="http://schemas.microsoft.com/office/drawing/2014/main" val="562722825"/>
                    </a:ext>
                  </a:extLst>
                </a:gridCol>
                <a:gridCol w="699866">
                  <a:extLst>
                    <a:ext uri="{9D8B030D-6E8A-4147-A177-3AD203B41FA5}">
                      <a16:colId xmlns:a16="http://schemas.microsoft.com/office/drawing/2014/main" val="2503134852"/>
                    </a:ext>
                  </a:extLst>
                </a:gridCol>
                <a:gridCol w="699866">
                  <a:extLst>
                    <a:ext uri="{9D8B030D-6E8A-4147-A177-3AD203B41FA5}">
                      <a16:colId xmlns:a16="http://schemas.microsoft.com/office/drawing/2014/main" val="834795633"/>
                    </a:ext>
                  </a:extLst>
                </a:gridCol>
                <a:gridCol w="699866">
                  <a:extLst>
                    <a:ext uri="{9D8B030D-6E8A-4147-A177-3AD203B41FA5}">
                      <a16:colId xmlns:a16="http://schemas.microsoft.com/office/drawing/2014/main" val="1257927719"/>
                    </a:ext>
                  </a:extLst>
                </a:gridCol>
                <a:gridCol w="699866">
                  <a:extLst>
                    <a:ext uri="{9D8B030D-6E8A-4147-A177-3AD203B41FA5}">
                      <a16:colId xmlns:a16="http://schemas.microsoft.com/office/drawing/2014/main" val="1971987978"/>
                    </a:ext>
                  </a:extLst>
                </a:gridCol>
                <a:gridCol w="699866">
                  <a:extLst>
                    <a:ext uri="{9D8B030D-6E8A-4147-A177-3AD203B41FA5}">
                      <a16:colId xmlns:a16="http://schemas.microsoft.com/office/drawing/2014/main" val="6666448"/>
                    </a:ext>
                  </a:extLst>
                </a:gridCol>
                <a:gridCol w="874833">
                  <a:extLst>
                    <a:ext uri="{9D8B030D-6E8A-4147-A177-3AD203B41FA5}">
                      <a16:colId xmlns:a16="http://schemas.microsoft.com/office/drawing/2014/main" val="2736759574"/>
                    </a:ext>
                  </a:extLst>
                </a:gridCol>
              </a:tblGrid>
              <a:tr h="526274"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400" b="1" i="0" dirty="0">
                          <a:solidFill>
                            <a:srgbClr val="5274FF"/>
                          </a:solidFill>
                          <a:effectLst/>
                          <a:latin typeface="Museo Sans 700" panose="02000000000000000000" pitchFamily="2" charset="77"/>
                        </a:rPr>
                        <a:t>2º Sem. 2024: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Jul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 err="1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Ago</a:t>
                      </a:r>
                      <a:endParaRPr lang="pt-BR" sz="1200" b="1" i="0" dirty="0">
                        <a:solidFill>
                          <a:schemeClr val="bg1"/>
                        </a:solidFill>
                        <a:effectLst/>
                        <a:latin typeface="Museo Sans 700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Set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Out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 err="1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Nov</a:t>
                      </a: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Dez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Total.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005249"/>
                  </a:ext>
                </a:extLst>
              </a:tr>
              <a:tr h="873073"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1" i="0" dirty="0">
                          <a:effectLst/>
                          <a:latin typeface="Museo Sans 700" panose="02000000000000000000" pitchFamily="2" charset="77"/>
                        </a:rPr>
                        <a:t>Nº de Atendimentos: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 pitchFamily="2" charset="77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 pitchFamily="2" charset="77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 pitchFamily="2" charset="77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 pitchFamily="2" charset="77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 pitchFamily="2" charset="77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 pitchFamily="2" charset="77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1" i="0" dirty="0">
                          <a:solidFill>
                            <a:srgbClr val="F0F2F6"/>
                          </a:solidFill>
                          <a:effectLst/>
                          <a:latin typeface="Museo Sans 300" panose="02000000000000000000" pitchFamily="2" charset="77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673207"/>
                  </a:ext>
                </a:extLst>
              </a:tr>
              <a:tr h="873073"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1" i="0">
                          <a:effectLst/>
                          <a:latin typeface="Museo Sans 700" panose="02000000000000000000" pitchFamily="2" charset="77"/>
                        </a:rPr>
                        <a:t>Dias úteis para resolução (média)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dirty="0">
                          <a:effectLst/>
                          <a:latin typeface="Museo Sans 30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dirty="0">
                          <a:effectLst/>
                          <a:latin typeface="Museo Sans 30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dirty="0">
                          <a:effectLst/>
                          <a:latin typeface="Museo Sans 300"/>
                        </a:rPr>
                        <a:t>1,0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dirty="0">
                          <a:effectLst/>
                          <a:latin typeface="Museo Sans 300"/>
                        </a:rPr>
                        <a:t>1,4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dirty="0">
                          <a:effectLst/>
                          <a:latin typeface="Museo Sans 300"/>
                        </a:rPr>
                        <a:t>1,0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dirty="0">
                          <a:effectLst/>
                          <a:latin typeface="Museo Sans 30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1" dirty="0">
                          <a:solidFill>
                            <a:srgbClr val="F0F2F6"/>
                          </a:solidFill>
                          <a:effectLst/>
                          <a:latin typeface="Museo Sans 300"/>
                        </a:rPr>
                        <a:t>1,1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78214"/>
                  </a:ext>
                </a:extLst>
              </a:tr>
            </a:tbl>
          </a:graphicData>
        </a:graphic>
      </p:graphicFrame>
      <p:sp>
        <p:nvSpPr>
          <p:cNvPr id="8" name="Espaço Reservado para Texto 16">
            <a:extLst>
              <a:ext uri="{FF2B5EF4-FFF2-40B4-BE49-F238E27FC236}">
                <a16:creationId xmlns:a16="http://schemas.microsoft.com/office/drawing/2014/main" id="{D1C24085-A235-A9BB-C341-4712700411CE}"/>
              </a:ext>
            </a:extLst>
          </p:cNvPr>
          <p:cNvSpPr txBox="1">
            <a:spLocks/>
          </p:cNvSpPr>
          <p:nvPr/>
        </p:nvSpPr>
        <p:spPr>
          <a:xfrm>
            <a:off x="684037" y="971045"/>
            <a:ext cx="4140200" cy="888235"/>
          </a:xfrm>
          <a:prstGeom prst="rect">
            <a:avLst/>
          </a:prstGeom>
        </p:spPr>
        <p:txBody>
          <a:bodyPr lIns="36000" rIns="3600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i="0" kern="1200" spc="-150">
                <a:solidFill>
                  <a:schemeClr val="tx1"/>
                </a:solidFill>
                <a:latin typeface="Museo Sans 7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/>
              <a:t>Síntese de atendimentos:</a:t>
            </a:r>
            <a:br>
              <a:rPr lang="pt-BR"/>
            </a:br>
            <a:r>
              <a:rPr lang="pt-BR">
                <a:solidFill>
                  <a:srgbClr val="5274FF"/>
                </a:solidFill>
              </a:rPr>
              <a:t>E-mails</a:t>
            </a:r>
            <a:r>
              <a:rPr lang="pt-BR"/>
              <a:t>.</a:t>
            </a:r>
          </a:p>
        </p:txBody>
      </p:sp>
      <p:sp>
        <p:nvSpPr>
          <p:cNvPr id="9" name="Espaço Reservado para Texto 16">
            <a:extLst>
              <a:ext uri="{FF2B5EF4-FFF2-40B4-BE49-F238E27FC236}">
                <a16:creationId xmlns:a16="http://schemas.microsoft.com/office/drawing/2014/main" id="{7F758C59-AA10-79A5-FFF3-D1F43E169971}"/>
              </a:ext>
            </a:extLst>
          </p:cNvPr>
          <p:cNvSpPr txBox="1">
            <a:spLocks/>
          </p:cNvSpPr>
          <p:nvPr/>
        </p:nvSpPr>
        <p:spPr>
          <a:xfrm>
            <a:off x="695323" y="2067286"/>
            <a:ext cx="4140202" cy="533605"/>
          </a:xfrm>
          <a:prstGeom prst="rect">
            <a:avLst/>
          </a:prstGeom>
        </p:spPr>
        <p:txBody>
          <a:bodyPr lIns="0" r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i="0" kern="1200">
                <a:solidFill>
                  <a:srgbClr val="55565E"/>
                </a:solidFill>
                <a:latin typeface="Museo Sans 7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Pontos Observados:</a:t>
            </a:r>
          </a:p>
        </p:txBody>
      </p:sp>
      <p:sp>
        <p:nvSpPr>
          <p:cNvPr id="10" name="Espaço Reservado para Texto 16">
            <a:extLst>
              <a:ext uri="{FF2B5EF4-FFF2-40B4-BE49-F238E27FC236}">
                <a16:creationId xmlns:a16="http://schemas.microsoft.com/office/drawing/2014/main" id="{4DA17775-DABF-573A-F3CD-D25C9B540082}"/>
              </a:ext>
            </a:extLst>
          </p:cNvPr>
          <p:cNvSpPr txBox="1">
            <a:spLocks/>
          </p:cNvSpPr>
          <p:nvPr/>
        </p:nvSpPr>
        <p:spPr>
          <a:xfrm>
            <a:off x="695323" y="2866901"/>
            <a:ext cx="4140202" cy="2661063"/>
          </a:xfrm>
          <a:prstGeom prst="rect">
            <a:avLst/>
          </a:prstGeom>
        </p:spPr>
        <p:txBody>
          <a:bodyPr lIns="0" r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b="0" i="0" kern="1200">
                <a:solidFill>
                  <a:srgbClr val="55565E"/>
                </a:solidFill>
                <a:latin typeface="Museo Sans 3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Blip>
                <a:blip r:embed="rId3"/>
              </a:buBlip>
            </a:pPr>
            <a:endParaRPr lang="pt-BR"/>
          </a:p>
        </p:txBody>
      </p:sp>
      <p:sp>
        <p:nvSpPr>
          <p:cNvPr id="12" name="Espaço Reservado para Texto 6">
            <a:extLst>
              <a:ext uri="{FF2B5EF4-FFF2-40B4-BE49-F238E27FC236}">
                <a16:creationId xmlns:a16="http://schemas.microsoft.com/office/drawing/2014/main" id="{C80148ED-E834-CC41-2CDD-FAD721A35F65}"/>
              </a:ext>
            </a:extLst>
          </p:cNvPr>
          <p:cNvSpPr txBox="1">
            <a:spLocks/>
          </p:cNvSpPr>
          <p:nvPr/>
        </p:nvSpPr>
        <p:spPr>
          <a:xfrm>
            <a:off x="273360" y="3039128"/>
            <a:ext cx="4947831" cy="1829366"/>
          </a:xfrm>
          <a:prstGeom prst="rect">
            <a:avLst/>
          </a:prstGeom>
        </p:spPr>
        <p:txBody>
          <a:bodyPr lIns="216000" rIns="108000"/>
          <a:lstStyle>
            <a:lvl1pPr marL="269875" indent="-26987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1pPr>
            <a:lvl2pPr marL="762000" indent="-3048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>
                <a:tab pos="746125" algn="l"/>
              </a:tabLst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2pPr>
            <a:lvl3pPr marL="1206500" indent="-2921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3pPr>
            <a:lvl4pPr marL="1651000" indent="-2794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4pPr>
            <a:lvl5pPr marL="2095500" indent="-2667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dirty="0">
                <a:solidFill>
                  <a:srgbClr val="4E5D72"/>
                </a:solidFill>
              </a:rPr>
              <a:t>No 2° Sem/2024 a resolução das demandas recebidas via e-mail se deu, em média, em </a:t>
            </a:r>
            <a:r>
              <a:rPr lang="pt-BR" sz="1600" b="1" dirty="0">
                <a:solidFill>
                  <a:srgbClr val="4E5D72"/>
                </a:solidFill>
              </a:rPr>
              <a:t>1,1 dias úteis</a:t>
            </a:r>
            <a:r>
              <a:rPr lang="pt-BR" sz="1600" dirty="0">
                <a:solidFill>
                  <a:srgbClr val="4E5D72"/>
                </a:solidFill>
              </a:rPr>
              <a:t>, abaixo da média de resolução das demandas recebidas por esse canal no 1° Sem/2024 (i.e., </a:t>
            </a:r>
            <a:r>
              <a:rPr lang="pt-BR" sz="1600" b="1" dirty="0">
                <a:solidFill>
                  <a:srgbClr val="4E5D72"/>
                </a:solidFill>
              </a:rPr>
              <a:t>1,2 dias úteis</a:t>
            </a:r>
            <a:r>
              <a:rPr lang="pt-BR" sz="1600" dirty="0">
                <a:solidFill>
                  <a:srgbClr val="4E5D72"/>
                </a:solidFill>
              </a:rPr>
              <a:t>). </a:t>
            </a:r>
          </a:p>
          <a:p>
            <a:pPr marL="0" indent="0">
              <a:buNone/>
            </a:pPr>
            <a:endParaRPr lang="pt-BR" sz="1300" dirty="0">
              <a:solidFill>
                <a:srgbClr val="4E5D72"/>
              </a:solidFill>
            </a:endParaRPr>
          </a:p>
          <a:p>
            <a:endParaRPr lang="pt-BR" dirty="0"/>
          </a:p>
        </p:txBody>
      </p:sp>
      <p:pic>
        <p:nvPicPr>
          <p:cNvPr id="2" name="Imagem 1" descr="Uma imagem contendo luz&#10;&#10;Descrição gerada automaticamente">
            <a:extLst>
              <a:ext uri="{FF2B5EF4-FFF2-40B4-BE49-F238E27FC236}">
                <a16:creationId xmlns:a16="http://schemas.microsoft.com/office/drawing/2014/main" id="{8B23C905-6234-2067-8004-EEFE239D57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8234" y="1371603"/>
            <a:ext cx="445160" cy="445160"/>
          </a:xfrm>
          <a:prstGeom prst="rect">
            <a:avLst/>
          </a:prstGeom>
        </p:spPr>
      </p:pic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6A212322-B8BF-59C7-C0F0-FAC3E49AB2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521446"/>
              </p:ext>
            </p:extLst>
          </p:nvPr>
        </p:nvGraphicFramePr>
        <p:xfrm>
          <a:off x="5562600" y="4038034"/>
          <a:ext cx="5934074" cy="18293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1827">
                  <a:extLst>
                    <a:ext uri="{9D8B030D-6E8A-4147-A177-3AD203B41FA5}">
                      <a16:colId xmlns:a16="http://schemas.microsoft.com/office/drawing/2014/main" val="1951601429"/>
                    </a:ext>
                  </a:extLst>
                </a:gridCol>
                <a:gridCol w="651344">
                  <a:extLst>
                    <a:ext uri="{9D8B030D-6E8A-4147-A177-3AD203B41FA5}">
                      <a16:colId xmlns:a16="http://schemas.microsoft.com/office/drawing/2014/main" val="562722825"/>
                    </a:ext>
                  </a:extLst>
                </a:gridCol>
                <a:gridCol w="651344">
                  <a:extLst>
                    <a:ext uri="{9D8B030D-6E8A-4147-A177-3AD203B41FA5}">
                      <a16:colId xmlns:a16="http://schemas.microsoft.com/office/drawing/2014/main" val="2503134852"/>
                    </a:ext>
                  </a:extLst>
                </a:gridCol>
                <a:gridCol w="651344">
                  <a:extLst>
                    <a:ext uri="{9D8B030D-6E8A-4147-A177-3AD203B41FA5}">
                      <a16:colId xmlns:a16="http://schemas.microsoft.com/office/drawing/2014/main" val="834795633"/>
                    </a:ext>
                  </a:extLst>
                </a:gridCol>
                <a:gridCol w="651344">
                  <a:extLst>
                    <a:ext uri="{9D8B030D-6E8A-4147-A177-3AD203B41FA5}">
                      <a16:colId xmlns:a16="http://schemas.microsoft.com/office/drawing/2014/main" val="1257927719"/>
                    </a:ext>
                  </a:extLst>
                </a:gridCol>
                <a:gridCol w="651344">
                  <a:extLst>
                    <a:ext uri="{9D8B030D-6E8A-4147-A177-3AD203B41FA5}">
                      <a16:colId xmlns:a16="http://schemas.microsoft.com/office/drawing/2014/main" val="1971987978"/>
                    </a:ext>
                  </a:extLst>
                </a:gridCol>
                <a:gridCol w="651344">
                  <a:extLst>
                    <a:ext uri="{9D8B030D-6E8A-4147-A177-3AD203B41FA5}">
                      <a16:colId xmlns:a16="http://schemas.microsoft.com/office/drawing/2014/main" val="6666448"/>
                    </a:ext>
                  </a:extLst>
                </a:gridCol>
                <a:gridCol w="814183">
                  <a:extLst>
                    <a:ext uri="{9D8B030D-6E8A-4147-A177-3AD203B41FA5}">
                      <a16:colId xmlns:a16="http://schemas.microsoft.com/office/drawing/2014/main" val="2736759574"/>
                    </a:ext>
                  </a:extLst>
                </a:gridCol>
              </a:tblGrid>
              <a:tr h="410689"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rgbClr val="5274FF"/>
                          </a:solidFill>
                          <a:effectLst/>
                          <a:latin typeface="Museo Sans 700" panose="02000000000000000000" pitchFamily="2" charset="77"/>
                        </a:rPr>
                        <a:t>1º Sem. 2024: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Jan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 err="1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Fev</a:t>
                      </a:r>
                      <a:endParaRPr lang="pt-BR" sz="1200" b="1" i="0" dirty="0">
                        <a:solidFill>
                          <a:schemeClr val="bg1"/>
                        </a:solidFill>
                        <a:effectLst/>
                        <a:latin typeface="Museo Sans 700" panose="02000000000000000000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Mar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 err="1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Abr</a:t>
                      </a: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Mai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 err="1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Jun</a:t>
                      </a: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ct val="100000"/>
                        </a:lnSpc>
                      </a:pPr>
                      <a:r>
                        <a:rPr lang="pt-BR" sz="1200" b="1" i="0" dirty="0">
                          <a:solidFill>
                            <a:schemeClr val="bg1"/>
                          </a:solidFill>
                          <a:effectLst/>
                          <a:latin typeface="Museo Sans 700" panose="02000000000000000000" pitchFamily="2" charset="77"/>
                        </a:rPr>
                        <a:t>Total.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005249"/>
                  </a:ext>
                </a:extLst>
              </a:tr>
              <a:tr h="681321"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1" i="0" dirty="0">
                          <a:effectLst/>
                          <a:latin typeface="Museo Sans 700" panose="02000000000000000000" pitchFamily="2" charset="77"/>
                        </a:rPr>
                        <a:t>Nº de Atendimentos: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 pitchFamily="2" charset="77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 pitchFamily="2" charset="77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 pitchFamily="2" charset="77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 pitchFamily="2" charset="77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 pitchFamily="2" charset="77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0" i="0" dirty="0">
                          <a:effectLst/>
                          <a:latin typeface="Museo Sans 300" panose="02000000000000000000" pitchFamily="2" charset="77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1" i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2" charset="77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2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673207"/>
                  </a:ext>
                </a:extLst>
              </a:tr>
              <a:tr h="737356"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1" i="0" dirty="0">
                          <a:effectLst/>
                          <a:latin typeface="Museo Sans 700" panose="02000000000000000000" pitchFamily="2" charset="77"/>
                        </a:rPr>
                        <a:t>Dias úteis para resolução (média)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dirty="0">
                          <a:effectLst/>
                          <a:latin typeface="Museo Sans 300"/>
                        </a:rPr>
                        <a:t>2,0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dirty="0">
                          <a:effectLst/>
                          <a:latin typeface="Museo Sans 300"/>
                        </a:rPr>
                        <a:t>1,0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dirty="0">
                          <a:effectLst/>
                          <a:latin typeface="Museo Sans 300"/>
                        </a:rPr>
                        <a:t>1,0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dirty="0">
                          <a:effectLst/>
                          <a:latin typeface="Museo Sans 300"/>
                        </a:rPr>
                        <a:t>1,0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dirty="0">
                          <a:effectLst/>
                          <a:latin typeface="Museo Sans 300"/>
                        </a:rPr>
                        <a:t>1,0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dirty="0">
                          <a:effectLst/>
                          <a:latin typeface="Museo Sans 30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  <a:latin typeface="Museo Sans 300"/>
                        </a:rPr>
                        <a:t>1,2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78214"/>
                  </a:ext>
                </a:extLst>
              </a:tr>
            </a:tbl>
          </a:graphicData>
        </a:graphic>
      </p:graphicFrame>
      <p:sp>
        <p:nvSpPr>
          <p:cNvPr id="3" name="Espaço Reservado para Texto 16">
            <a:extLst>
              <a:ext uri="{FF2B5EF4-FFF2-40B4-BE49-F238E27FC236}">
                <a16:creationId xmlns:a16="http://schemas.microsoft.com/office/drawing/2014/main" id="{3E952738-A6AF-41E4-FB21-52D5241383F9}"/>
              </a:ext>
            </a:extLst>
          </p:cNvPr>
          <p:cNvSpPr txBox="1">
            <a:spLocks/>
          </p:cNvSpPr>
          <p:nvPr/>
        </p:nvSpPr>
        <p:spPr>
          <a:xfrm>
            <a:off x="695324" y="678927"/>
            <a:ext cx="4947830" cy="208511"/>
          </a:xfrm>
          <a:prstGeom prst="rect">
            <a:avLst/>
          </a:prstGeom>
        </p:spPr>
        <p:txBody>
          <a:bodyPr lIns="36000" tIns="0" rIns="3600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b="0" i="0" kern="1200" spc="300">
                <a:solidFill>
                  <a:srgbClr val="55565E"/>
                </a:solidFill>
                <a:latin typeface="Museo Sans 3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pt-BR" dirty="0"/>
              <a:t>Relatório - 2º Semestre de 2024- Ouvidoria</a:t>
            </a:r>
            <a:endParaRPr lang="en-US" dirty="0"/>
          </a:p>
        </p:txBody>
      </p:sp>
      <p:sp>
        <p:nvSpPr>
          <p:cNvPr id="16" name="Espaço Reservado para Texto 6">
            <a:extLst>
              <a:ext uri="{FF2B5EF4-FFF2-40B4-BE49-F238E27FC236}">
                <a16:creationId xmlns:a16="http://schemas.microsoft.com/office/drawing/2014/main" id="{5D6C94B0-0BC6-E807-2990-96DAB36FE6B4}"/>
              </a:ext>
            </a:extLst>
          </p:cNvPr>
          <p:cNvSpPr txBox="1">
            <a:spLocks/>
          </p:cNvSpPr>
          <p:nvPr/>
        </p:nvSpPr>
        <p:spPr>
          <a:xfrm>
            <a:off x="5221191" y="3649021"/>
            <a:ext cx="1895766" cy="370824"/>
          </a:xfrm>
          <a:prstGeom prst="rect">
            <a:avLst/>
          </a:prstGeom>
        </p:spPr>
        <p:txBody>
          <a:bodyPr lIns="216000" rIns="108000"/>
          <a:lstStyle>
            <a:lvl1pPr marL="269875" indent="-26987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1pPr>
            <a:lvl2pPr marL="762000" indent="-3048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>
                <a:tab pos="746125" algn="l"/>
              </a:tabLst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2pPr>
            <a:lvl3pPr marL="1206500" indent="-2921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3pPr>
            <a:lvl4pPr marL="1651000" indent="-2794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4pPr>
            <a:lvl5pPr marL="2095500" indent="-2667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Comparativo:</a:t>
            </a:r>
          </a:p>
        </p:txBody>
      </p:sp>
      <p:sp>
        <p:nvSpPr>
          <p:cNvPr id="4" name="Espaço Reservado para Texto 6">
            <a:extLst>
              <a:ext uri="{FF2B5EF4-FFF2-40B4-BE49-F238E27FC236}">
                <a16:creationId xmlns:a16="http://schemas.microsoft.com/office/drawing/2014/main" id="{33332E6C-3070-B324-89FC-5D09B6ECD5E8}"/>
              </a:ext>
            </a:extLst>
          </p:cNvPr>
          <p:cNvSpPr txBox="1">
            <a:spLocks/>
          </p:cNvSpPr>
          <p:nvPr/>
        </p:nvSpPr>
        <p:spPr>
          <a:xfrm>
            <a:off x="493989" y="6477581"/>
            <a:ext cx="1401923" cy="205531"/>
          </a:xfrm>
          <a:prstGeom prst="rect">
            <a:avLst/>
          </a:prstGeom>
        </p:spPr>
        <p:txBody>
          <a:bodyPr lIns="216000" rIns="108000"/>
          <a:lstStyle>
            <a:lvl1pPr marL="269875" indent="-26987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1pPr>
            <a:lvl2pPr marL="762000" indent="-3048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>
                <a:tab pos="746125" algn="l"/>
              </a:tabLst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2pPr>
            <a:lvl3pPr marL="1206500" indent="-2921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3pPr>
            <a:lvl4pPr marL="1651000" indent="-2794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4pPr>
            <a:lvl5pPr marL="2095500" indent="-2667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4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i="1"/>
          </a:p>
        </p:txBody>
      </p:sp>
    </p:spTree>
    <p:extLst>
      <p:ext uri="{BB962C8B-B14F-4D97-AF65-F5344CB8AC3E}">
        <p14:creationId xmlns:p14="http://schemas.microsoft.com/office/powerpoint/2010/main" val="41166868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Texto 16">
            <a:extLst>
              <a:ext uri="{FF2B5EF4-FFF2-40B4-BE49-F238E27FC236}">
                <a16:creationId xmlns:a16="http://schemas.microsoft.com/office/drawing/2014/main" id="{DA2EAC33-CDA6-B5EE-F687-EDABB950A3C9}"/>
              </a:ext>
            </a:extLst>
          </p:cNvPr>
          <p:cNvSpPr txBox="1">
            <a:spLocks/>
          </p:cNvSpPr>
          <p:nvPr/>
        </p:nvSpPr>
        <p:spPr>
          <a:xfrm>
            <a:off x="695324" y="678927"/>
            <a:ext cx="4947830" cy="208511"/>
          </a:xfrm>
          <a:prstGeom prst="rect">
            <a:avLst/>
          </a:prstGeom>
        </p:spPr>
        <p:txBody>
          <a:bodyPr lIns="36000" tIns="0" rIns="3600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b="0" i="0" kern="1200" spc="300">
                <a:solidFill>
                  <a:srgbClr val="55565E"/>
                </a:solidFill>
                <a:latin typeface="Museo Sans 3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pt-BR" dirty="0"/>
              <a:t>Relatório - 2º Semestre de 2024- Ouvidoria.</a:t>
            </a:r>
            <a:endParaRPr lang="en-US" dirty="0"/>
          </a:p>
        </p:txBody>
      </p:sp>
      <p:sp>
        <p:nvSpPr>
          <p:cNvPr id="8" name="Espaço Reservado para Texto 16">
            <a:extLst>
              <a:ext uri="{FF2B5EF4-FFF2-40B4-BE49-F238E27FC236}">
                <a16:creationId xmlns:a16="http://schemas.microsoft.com/office/drawing/2014/main" id="{D1C24085-A235-A9BB-C341-4712700411CE}"/>
              </a:ext>
            </a:extLst>
          </p:cNvPr>
          <p:cNvSpPr txBox="1">
            <a:spLocks/>
          </p:cNvSpPr>
          <p:nvPr/>
        </p:nvSpPr>
        <p:spPr>
          <a:xfrm>
            <a:off x="695325" y="971045"/>
            <a:ext cx="5942541" cy="888235"/>
          </a:xfrm>
          <a:prstGeom prst="rect">
            <a:avLst/>
          </a:prstGeom>
        </p:spPr>
        <p:txBody>
          <a:bodyPr lIns="36000" rIns="3600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i="0" kern="1200" spc="-150">
                <a:solidFill>
                  <a:schemeClr val="tx1"/>
                </a:solidFill>
                <a:latin typeface="Museo Sans 7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Comparativo entre Canais de Atendimento </a:t>
            </a:r>
            <a:br>
              <a:rPr lang="pt-BR" dirty="0"/>
            </a:br>
            <a:r>
              <a:rPr lang="pt-BR" dirty="0">
                <a:solidFill>
                  <a:srgbClr val="5274FF"/>
                </a:solidFill>
              </a:rPr>
              <a:t>Demandas Tratadas</a:t>
            </a:r>
            <a:endParaRPr lang="pt-BR" dirty="0"/>
          </a:p>
        </p:txBody>
      </p:sp>
      <p:sp>
        <p:nvSpPr>
          <p:cNvPr id="9" name="Espaço Reservado para Texto 16">
            <a:extLst>
              <a:ext uri="{FF2B5EF4-FFF2-40B4-BE49-F238E27FC236}">
                <a16:creationId xmlns:a16="http://schemas.microsoft.com/office/drawing/2014/main" id="{7F758C59-AA10-79A5-FFF3-D1F43E169971}"/>
              </a:ext>
            </a:extLst>
          </p:cNvPr>
          <p:cNvSpPr txBox="1">
            <a:spLocks/>
          </p:cNvSpPr>
          <p:nvPr/>
        </p:nvSpPr>
        <p:spPr>
          <a:xfrm>
            <a:off x="717422" y="2111702"/>
            <a:ext cx="4140202" cy="533605"/>
          </a:xfrm>
          <a:prstGeom prst="rect">
            <a:avLst/>
          </a:prstGeom>
        </p:spPr>
        <p:txBody>
          <a:bodyPr lIns="0" r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i="0" kern="1200">
                <a:solidFill>
                  <a:srgbClr val="55565E"/>
                </a:solidFill>
                <a:latin typeface="Museo Sans 7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Pontos Observados:</a:t>
            </a:r>
          </a:p>
        </p:txBody>
      </p:sp>
      <p:sp>
        <p:nvSpPr>
          <p:cNvPr id="12" name="Espaço Reservado para Texto 6">
            <a:extLst>
              <a:ext uri="{FF2B5EF4-FFF2-40B4-BE49-F238E27FC236}">
                <a16:creationId xmlns:a16="http://schemas.microsoft.com/office/drawing/2014/main" id="{C80148ED-E834-CC41-2CDD-FAD721A35F65}"/>
              </a:ext>
            </a:extLst>
          </p:cNvPr>
          <p:cNvSpPr txBox="1">
            <a:spLocks/>
          </p:cNvSpPr>
          <p:nvPr/>
        </p:nvSpPr>
        <p:spPr>
          <a:xfrm>
            <a:off x="506130" y="2560099"/>
            <a:ext cx="6463583" cy="3264475"/>
          </a:xfrm>
          <a:prstGeom prst="rect">
            <a:avLst/>
          </a:prstGeom>
        </p:spPr>
        <p:txBody>
          <a:bodyPr lIns="216000" rIns="108000"/>
          <a:lstStyle>
            <a:lvl1pPr marL="269875" indent="-26987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3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1pPr>
            <a:lvl2pPr marL="762000" indent="-3048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3"/>
              </a:buBlip>
              <a:tabLst>
                <a:tab pos="746125" algn="l"/>
              </a:tabLst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2pPr>
            <a:lvl3pPr marL="1206500" indent="-2921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3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3pPr>
            <a:lvl4pPr marL="1651000" indent="-2794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3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4pPr>
            <a:lvl5pPr marL="2095500" indent="-2667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3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500" dirty="0"/>
              <a:t>Apenas os canais de Telefonia e E-mail não tiveram  aumento de percentual </a:t>
            </a:r>
          </a:p>
          <a:p>
            <a:pPr marL="0" indent="0">
              <a:buNone/>
            </a:pPr>
            <a:r>
              <a:rPr lang="pt-BR" sz="1500" dirty="0"/>
              <a:t>nas demandas recebidas.</a:t>
            </a:r>
          </a:p>
        </p:txBody>
      </p:sp>
      <p:pic>
        <p:nvPicPr>
          <p:cNvPr id="6" name="Imagem 5" descr="Uma imagem contendo Logotipo&#10;&#10;Descrição gerada automaticamente">
            <a:extLst>
              <a:ext uri="{FF2B5EF4-FFF2-40B4-BE49-F238E27FC236}">
                <a16:creationId xmlns:a16="http://schemas.microsoft.com/office/drawing/2014/main" id="{69E86D0D-74CF-F605-9E1D-DD81CF5461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5505" y="1464991"/>
            <a:ext cx="368992" cy="368992"/>
          </a:xfrm>
          <a:prstGeom prst="rect">
            <a:avLst/>
          </a:prstGeom>
        </p:spPr>
      </p:pic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015E8109-AF96-2CDE-38E6-E65759EC1B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447899"/>
              </p:ext>
            </p:extLst>
          </p:nvPr>
        </p:nvGraphicFramePr>
        <p:xfrm>
          <a:off x="695324" y="3214835"/>
          <a:ext cx="6032735" cy="2541071"/>
        </p:xfrm>
        <a:graphic>
          <a:graphicData uri="http://schemas.openxmlformats.org/drawingml/2006/table">
            <a:tbl>
              <a:tblPr firstRow="1" bandRow="1"/>
              <a:tblGrid>
                <a:gridCol w="2709040">
                  <a:extLst>
                    <a:ext uri="{9D8B030D-6E8A-4147-A177-3AD203B41FA5}">
                      <a16:colId xmlns:a16="http://schemas.microsoft.com/office/drawing/2014/main" val="1090659825"/>
                    </a:ext>
                  </a:extLst>
                </a:gridCol>
                <a:gridCol w="1684612">
                  <a:extLst>
                    <a:ext uri="{9D8B030D-6E8A-4147-A177-3AD203B41FA5}">
                      <a16:colId xmlns:a16="http://schemas.microsoft.com/office/drawing/2014/main" val="3041212136"/>
                    </a:ext>
                  </a:extLst>
                </a:gridCol>
                <a:gridCol w="1639083">
                  <a:extLst>
                    <a:ext uri="{9D8B030D-6E8A-4147-A177-3AD203B41FA5}">
                      <a16:colId xmlns:a16="http://schemas.microsoft.com/office/drawing/2014/main" val="3701487189"/>
                    </a:ext>
                  </a:extLst>
                </a:gridCol>
              </a:tblGrid>
              <a:tr h="44440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0F2F6"/>
                          </a:solidFill>
                          <a:effectLst/>
                          <a:latin typeface="Museo Sans 300" panose="02000000000000000000"/>
                        </a:rPr>
                        <a:t>Canais de Atendimento: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/>
                        </a:rPr>
                        <a:t>1º Sem/2024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/>
                        </a:rPr>
                        <a:t>2º Sem/2024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599455"/>
                  </a:ext>
                </a:extLst>
              </a:tr>
              <a:tr h="34184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/>
                        </a:rPr>
                        <a:t>(Total)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/>
                        </a:rPr>
                        <a:t>(Total)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130193"/>
                  </a:ext>
                </a:extLst>
              </a:tr>
              <a:tr h="53556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RDR/BACEN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619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0F2F6"/>
                          </a:solidFill>
                          <a:effectLst/>
                          <a:latin typeface="Museo Sans 300" panose="02000000000000000000"/>
                        </a:rPr>
                        <a:t>1013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271733"/>
                  </a:ext>
                </a:extLst>
              </a:tr>
              <a:tr h="34184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Consumidor.gov.br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269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0F2F6"/>
                          </a:solidFill>
                          <a:effectLst/>
                          <a:latin typeface="Museo Sans 300" panose="02000000000000000000"/>
                        </a:rPr>
                        <a:t>392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063127"/>
                  </a:ext>
                </a:extLst>
              </a:tr>
              <a:tr h="34184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Telefone 0800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61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0F2F6"/>
                          </a:solidFill>
                          <a:effectLst/>
                          <a:latin typeface="Museo Sans 300" panose="02000000000000000000"/>
                        </a:rPr>
                        <a:t>49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424568"/>
                  </a:ext>
                </a:extLst>
              </a:tr>
              <a:tr h="53556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E-mails (ouvidoria@iugu.com)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10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2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0F2F6"/>
                          </a:solidFill>
                          <a:effectLst/>
                          <a:latin typeface="Museo Sans 300" panose="02000000000000000000"/>
                        </a:rPr>
                        <a:t>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940254"/>
                  </a:ext>
                </a:extLst>
              </a:tr>
            </a:tbl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D00B7013-A3A2-1D1E-1C67-BAACAAC811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7690614"/>
              </p:ext>
            </p:extLst>
          </p:nvPr>
        </p:nvGraphicFramePr>
        <p:xfrm>
          <a:off x="6879520" y="53108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79E89E21-314C-ACCF-BBAC-762269B0E6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7029490"/>
              </p:ext>
            </p:extLst>
          </p:nvPr>
        </p:nvGraphicFramePr>
        <p:xfrm>
          <a:off x="6969713" y="325645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2739191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Texto 16">
            <a:extLst>
              <a:ext uri="{FF2B5EF4-FFF2-40B4-BE49-F238E27FC236}">
                <a16:creationId xmlns:a16="http://schemas.microsoft.com/office/drawing/2014/main" id="{DA2EAC33-CDA6-B5EE-F687-EDABB950A3C9}"/>
              </a:ext>
            </a:extLst>
          </p:cNvPr>
          <p:cNvSpPr txBox="1">
            <a:spLocks/>
          </p:cNvSpPr>
          <p:nvPr/>
        </p:nvSpPr>
        <p:spPr>
          <a:xfrm>
            <a:off x="695324" y="678927"/>
            <a:ext cx="4947830" cy="208511"/>
          </a:xfrm>
          <a:prstGeom prst="rect">
            <a:avLst/>
          </a:prstGeom>
        </p:spPr>
        <p:txBody>
          <a:bodyPr lIns="36000" tIns="0" rIns="3600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b="0" i="0" kern="1200" spc="300">
                <a:solidFill>
                  <a:srgbClr val="55565E"/>
                </a:solidFill>
                <a:latin typeface="Museo Sans 3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pt-BR" dirty="0"/>
              <a:t>Relatório - 2º Semestre de 2024- Ouvidoria.</a:t>
            </a:r>
            <a:endParaRPr lang="en-US" dirty="0"/>
          </a:p>
        </p:txBody>
      </p:sp>
      <p:sp>
        <p:nvSpPr>
          <p:cNvPr id="8" name="Espaço Reservado para Texto 16">
            <a:extLst>
              <a:ext uri="{FF2B5EF4-FFF2-40B4-BE49-F238E27FC236}">
                <a16:creationId xmlns:a16="http://schemas.microsoft.com/office/drawing/2014/main" id="{D1C24085-A235-A9BB-C341-4712700411CE}"/>
              </a:ext>
            </a:extLst>
          </p:cNvPr>
          <p:cNvSpPr txBox="1">
            <a:spLocks/>
          </p:cNvSpPr>
          <p:nvPr/>
        </p:nvSpPr>
        <p:spPr>
          <a:xfrm>
            <a:off x="695325" y="1086548"/>
            <a:ext cx="5942541" cy="888235"/>
          </a:xfrm>
          <a:prstGeom prst="rect">
            <a:avLst/>
          </a:prstGeom>
        </p:spPr>
        <p:txBody>
          <a:bodyPr lIns="36000" rIns="3600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i="0" kern="1200" spc="-150">
                <a:solidFill>
                  <a:schemeClr val="tx1"/>
                </a:solidFill>
                <a:latin typeface="Museo Sans 7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Comparativo entre Canais de Atendimento</a:t>
            </a:r>
            <a:r>
              <a:rPr lang="pt-BR" dirty="0">
                <a:solidFill>
                  <a:srgbClr val="5274FF"/>
                </a:solidFill>
              </a:rPr>
              <a:t>:</a:t>
            </a:r>
            <a:r>
              <a:rPr lang="pt-BR" dirty="0"/>
              <a:t> </a:t>
            </a:r>
            <a:br>
              <a:rPr lang="pt-BR" dirty="0"/>
            </a:br>
            <a:r>
              <a:rPr lang="pt-BR" dirty="0">
                <a:solidFill>
                  <a:srgbClr val="5274FF"/>
                </a:solidFill>
              </a:rPr>
              <a:t>Demandas Atendidas Fora do Prazo</a:t>
            </a:r>
            <a:r>
              <a:rPr lang="pt-BR" dirty="0"/>
              <a:t>.</a:t>
            </a:r>
          </a:p>
        </p:txBody>
      </p:sp>
      <p:sp>
        <p:nvSpPr>
          <p:cNvPr id="12" name="Espaço Reservado para Texto 6">
            <a:extLst>
              <a:ext uri="{FF2B5EF4-FFF2-40B4-BE49-F238E27FC236}">
                <a16:creationId xmlns:a16="http://schemas.microsoft.com/office/drawing/2014/main" id="{C80148ED-E834-CC41-2CDD-FAD721A35F65}"/>
              </a:ext>
            </a:extLst>
          </p:cNvPr>
          <p:cNvSpPr txBox="1">
            <a:spLocks/>
          </p:cNvSpPr>
          <p:nvPr/>
        </p:nvSpPr>
        <p:spPr>
          <a:xfrm>
            <a:off x="514840" y="2420557"/>
            <a:ext cx="5818227" cy="1298511"/>
          </a:xfrm>
          <a:prstGeom prst="rect">
            <a:avLst/>
          </a:prstGeom>
        </p:spPr>
        <p:txBody>
          <a:bodyPr lIns="216000" rIns="108000"/>
          <a:lstStyle>
            <a:lvl1pPr marL="269875" indent="-26987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3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1pPr>
            <a:lvl2pPr marL="762000" indent="-3048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3"/>
              </a:buBlip>
              <a:tabLst>
                <a:tab pos="746125" algn="l"/>
              </a:tabLst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2pPr>
            <a:lvl3pPr marL="1206500" indent="-2921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3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3pPr>
            <a:lvl4pPr marL="1651000" indent="-2794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3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4pPr>
            <a:lvl5pPr marL="2095500" indent="-2667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3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0825" indent="-285750">
              <a:buBlip>
                <a:blip r:embed="rId4"/>
              </a:buBlip>
            </a:pPr>
            <a:endParaRPr lang="pt-BR" sz="1200" dirty="0">
              <a:solidFill>
                <a:srgbClr val="4E5D72"/>
              </a:solidFill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36422331-304A-858F-361D-E3A7338BA5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023522"/>
              </p:ext>
            </p:extLst>
          </p:nvPr>
        </p:nvGraphicFramePr>
        <p:xfrm>
          <a:off x="695324" y="2531444"/>
          <a:ext cx="5400676" cy="2425285"/>
        </p:xfrm>
        <a:graphic>
          <a:graphicData uri="http://schemas.openxmlformats.org/drawingml/2006/table">
            <a:tbl>
              <a:tblPr firstRow="1" bandRow="1"/>
              <a:tblGrid>
                <a:gridCol w="2425209">
                  <a:extLst>
                    <a:ext uri="{9D8B030D-6E8A-4147-A177-3AD203B41FA5}">
                      <a16:colId xmlns:a16="http://schemas.microsoft.com/office/drawing/2014/main" val="2906104703"/>
                    </a:ext>
                  </a:extLst>
                </a:gridCol>
                <a:gridCol w="1508114">
                  <a:extLst>
                    <a:ext uri="{9D8B030D-6E8A-4147-A177-3AD203B41FA5}">
                      <a16:colId xmlns:a16="http://schemas.microsoft.com/office/drawing/2014/main" val="750636023"/>
                    </a:ext>
                  </a:extLst>
                </a:gridCol>
                <a:gridCol w="1467353">
                  <a:extLst>
                    <a:ext uri="{9D8B030D-6E8A-4147-A177-3AD203B41FA5}">
                      <a16:colId xmlns:a16="http://schemas.microsoft.com/office/drawing/2014/main" val="923437542"/>
                    </a:ext>
                  </a:extLst>
                </a:gridCol>
              </a:tblGrid>
              <a:tr h="31837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700" panose="02000000000000000000"/>
                        </a:rPr>
                        <a:t>Canais de Atendimento: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/>
                        </a:rPr>
                        <a:t>1º Sem./24: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/>
                        </a:rPr>
                        <a:t>2º Sem./24: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745421"/>
                  </a:ext>
                </a:extLst>
              </a:tr>
              <a:tr h="37918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/>
                        </a:rPr>
                        <a:t>#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/>
                        </a:rPr>
                        <a:t>#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973202"/>
                  </a:ext>
                </a:extLst>
              </a:tr>
              <a:tr h="340329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rgbClr val="181717"/>
                          </a:solidFill>
                          <a:effectLst/>
                          <a:latin typeface="Museo Sans 300" panose="02000000000000000000"/>
                        </a:rPr>
                        <a:t>Consumidor.gov.br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8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8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0F2F6"/>
                          </a:solidFill>
                          <a:effectLst/>
                          <a:latin typeface="Museo Sans 300" panose="02000000000000000000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199306"/>
                  </a:ext>
                </a:extLst>
              </a:tr>
              <a:tr h="32935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>
                          <a:solidFill>
                            <a:srgbClr val="181717"/>
                          </a:solidFill>
                          <a:effectLst/>
                          <a:latin typeface="Museo Sans 300" panose="02000000000000000000"/>
                        </a:rPr>
                        <a:t> ouvidoria@iugu.com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2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2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0F2F6"/>
                          </a:solidFill>
                          <a:effectLst/>
                          <a:latin typeface="Museo Sans 300" panose="02000000000000000000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86057"/>
                  </a:ext>
                </a:extLst>
              </a:tr>
              <a:tr h="32935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>
                          <a:solidFill>
                            <a:srgbClr val="181717"/>
                          </a:solidFill>
                          <a:effectLst/>
                          <a:latin typeface="Museo Sans 300" panose="02000000000000000000"/>
                        </a:rPr>
                        <a:t>Telefone 0800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8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8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0F2F6"/>
                          </a:solidFill>
                          <a:effectLst/>
                          <a:latin typeface="Museo Sans 300" panose="02000000000000000000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62114"/>
                  </a:ext>
                </a:extLst>
              </a:tr>
              <a:tr h="43105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rgbClr val="181717"/>
                          </a:solidFill>
                          <a:effectLst/>
                          <a:latin typeface="Museo Sans 300" panose="02000000000000000000"/>
                        </a:rPr>
                        <a:t> RDR (Bacen)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2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2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0F2F6"/>
                          </a:solidFill>
                          <a:effectLst/>
                          <a:latin typeface="Museo Sans 300" panose="02000000000000000000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784345"/>
                  </a:ext>
                </a:extLst>
              </a:tr>
              <a:tr h="297643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/>
                        </a:rPr>
                        <a:t>Total Fora do Prazo: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8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8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F0F2F6"/>
                          </a:solidFill>
                          <a:effectLst/>
                          <a:latin typeface="Museo Sans 300" panose="02000000000000000000"/>
                        </a:rPr>
                        <a:t>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377573"/>
                  </a:ext>
                </a:extLst>
              </a:tr>
            </a:tbl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109BC16D-8E69-4364-BE1A-7679E1FF8F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7589164"/>
              </p:ext>
            </p:extLst>
          </p:nvPr>
        </p:nvGraphicFramePr>
        <p:xfrm>
          <a:off x="6637866" y="797306"/>
          <a:ext cx="4572000" cy="2541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DBF086C3-EA8C-5E1C-C989-335EA38D26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1797515"/>
              </p:ext>
            </p:extLst>
          </p:nvPr>
        </p:nvGraphicFramePr>
        <p:xfrm>
          <a:off x="6795436" y="3392905"/>
          <a:ext cx="4414430" cy="2541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6402813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Texto 16">
            <a:extLst>
              <a:ext uri="{FF2B5EF4-FFF2-40B4-BE49-F238E27FC236}">
                <a16:creationId xmlns:a16="http://schemas.microsoft.com/office/drawing/2014/main" id="{DA2EAC33-CDA6-B5EE-F687-EDABB950A3C9}"/>
              </a:ext>
            </a:extLst>
          </p:cNvPr>
          <p:cNvSpPr txBox="1">
            <a:spLocks/>
          </p:cNvSpPr>
          <p:nvPr/>
        </p:nvSpPr>
        <p:spPr>
          <a:xfrm>
            <a:off x="695324" y="678927"/>
            <a:ext cx="4947830" cy="208511"/>
          </a:xfrm>
          <a:prstGeom prst="rect">
            <a:avLst/>
          </a:prstGeom>
        </p:spPr>
        <p:txBody>
          <a:bodyPr lIns="36000" tIns="0" rIns="3600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b="0" i="0" kern="1200" spc="300">
                <a:solidFill>
                  <a:srgbClr val="55565E"/>
                </a:solidFill>
                <a:latin typeface="Museo Sans 3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pt-BR" dirty="0"/>
              <a:t>Relatório - 2º Semestre de 2024- Ouvidoria.</a:t>
            </a:r>
            <a:endParaRPr lang="en-US" dirty="0"/>
          </a:p>
        </p:txBody>
      </p:sp>
      <p:sp>
        <p:nvSpPr>
          <p:cNvPr id="8" name="Espaço Reservado para Texto 16">
            <a:extLst>
              <a:ext uri="{FF2B5EF4-FFF2-40B4-BE49-F238E27FC236}">
                <a16:creationId xmlns:a16="http://schemas.microsoft.com/office/drawing/2014/main" id="{D1C24085-A235-A9BB-C341-4712700411CE}"/>
              </a:ext>
            </a:extLst>
          </p:cNvPr>
          <p:cNvSpPr txBox="1">
            <a:spLocks/>
          </p:cNvSpPr>
          <p:nvPr/>
        </p:nvSpPr>
        <p:spPr>
          <a:xfrm>
            <a:off x="695324" y="971045"/>
            <a:ext cx="6783161" cy="888235"/>
          </a:xfrm>
          <a:prstGeom prst="rect">
            <a:avLst/>
          </a:prstGeom>
        </p:spPr>
        <p:txBody>
          <a:bodyPr lIns="36000" rIns="3600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i="0" kern="1200" spc="-150">
                <a:solidFill>
                  <a:schemeClr val="tx1"/>
                </a:solidFill>
                <a:latin typeface="Museo Sans 700" panose="02000000000000000000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900" dirty="0"/>
              <a:t>Comparativo entre Canais de Atendimento</a:t>
            </a:r>
            <a:r>
              <a:rPr lang="pt-BR" sz="2900" dirty="0">
                <a:solidFill>
                  <a:srgbClr val="5274FF"/>
                </a:solidFill>
              </a:rPr>
              <a:t>:</a:t>
            </a:r>
            <a:r>
              <a:rPr lang="pt-BR" sz="2900" dirty="0"/>
              <a:t> </a:t>
            </a:r>
            <a:br>
              <a:rPr lang="pt-BR" sz="2900" dirty="0"/>
            </a:br>
            <a:r>
              <a:rPr lang="pt-BR" sz="2900" dirty="0">
                <a:solidFill>
                  <a:srgbClr val="5274FF"/>
                </a:solidFill>
              </a:rPr>
              <a:t>Prazo Médio de Resolução</a:t>
            </a:r>
            <a:r>
              <a:rPr lang="pt-BR" sz="2900" dirty="0"/>
              <a:t>.</a:t>
            </a:r>
          </a:p>
        </p:txBody>
      </p:sp>
      <p:sp>
        <p:nvSpPr>
          <p:cNvPr id="12" name="Espaço Reservado para Texto 6">
            <a:extLst>
              <a:ext uri="{FF2B5EF4-FFF2-40B4-BE49-F238E27FC236}">
                <a16:creationId xmlns:a16="http://schemas.microsoft.com/office/drawing/2014/main" id="{C80148ED-E834-CC41-2CDD-FAD721A35F65}"/>
              </a:ext>
            </a:extLst>
          </p:cNvPr>
          <p:cNvSpPr txBox="1">
            <a:spLocks/>
          </p:cNvSpPr>
          <p:nvPr/>
        </p:nvSpPr>
        <p:spPr>
          <a:xfrm>
            <a:off x="547497" y="1942888"/>
            <a:ext cx="6540716" cy="888235"/>
          </a:xfrm>
          <a:prstGeom prst="rect">
            <a:avLst/>
          </a:prstGeom>
        </p:spPr>
        <p:txBody>
          <a:bodyPr lIns="216000" rIns="108000"/>
          <a:lstStyle>
            <a:lvl1pPr marL="269875" indent="-269875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3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1pPr>
            <a:lvl2pPr marL="762000" indent="-3048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3"/>
              </a:buBlip>
              <a:tabLst>
                <a:tab pos="746125" algn="l"/>
              </a:tabLst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2pPr>
            <a:lvl3pPr marL="1206500" indent="-2921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3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3pPr>
            <a:lvl4pPr marL="1651000" indent="-2794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3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4pPr>
            <a:lvl5pPr marL="2095500" indent="-2667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120000"/>
              <a:buFontTx/>
              <a:buBlip>
                <a:blip r:embed="rId3"/>
              </a:buBlip>
              <a:tabLst/>
              <a:defRPr sz="1400" b="0" i="0" kern="1200">
                <a:solidFill>
                  <a:schemeClr val="tx2"/>
                </a:solidFill>
                <a:latin typeface="Museo Sans 300" panose="02000000000000000000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/>
              <a:t>No segundo semestre houve diminuição na média de resolução em dias úteis (“D.U.”), em todos os canais de atendimento. </a:t>
            </a:r>
            <a:r>
              <a:rPr lang="pt-BR" dirty="0"/>
              <a:t> </a:t>
            </a:r>
          </a:p>
        </p:txBody>
      </p:sp>
      <p:pic>
        <p:nvPicPr>
          <p:cNvPr id="13" name="Imagem 12" descr="Ícone&#10;&#10;Descrição gerada automaticamente">
            <a:extLst>
              <a:ext uri="{FF2B5EF4-FFF2-40B4-BE49-F238E27FC236}">
                <a16:creationId xmlns:a16="http://schemas.microsoft.com/office/drawing/2014/main" id="{A49848B5-724C-F433-114D-41BDEB6823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5540" y="1419308"/>
            <a:ext cx="439972" cy="439972"/>
          </a:xfrm>
          <a:prstGeom prst="rect">
            <a:avLst/>
          </a:prstGeom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70A256ED-994E-E442-FE54-92DF69DD28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175322"/>
              </p:ext>
            </p:extLst>
          </p:nvPr>
        </p:nvGraphicFramePr>
        <p:xfrm>
          <a:off x="1621971" y="3900453"/>
          <a:ext cx="8860971" cy="2465170"/>
        </p:xfrm>
        <a:graphic>
          <a:graphicData uri="http://schemas.openxmlformats.org/drawingml/2006/table">
            <a:tbl>
              <a:tblPr firstRow="1" bandRow="1"/>
              <a:tblGrid>
                <a:gridCol w="3492435">
                  <a:extLst>
                    <a:ext uri="{9D8B030D-6E8A-4147-A177-3AD203B41FA5}">
                      <a16:colId xmlns:a16="http://schemas.microsoft.com/office/drawing/2014/main" val="42706992"/>
                    </a:ext>
                  </a:extLst>
                </a:gridCol>
                <a:gridCol w="2684268">
                  <a:extLst>
                    <a:ext uri="{9D8B030D-6E8A-4147-A177-3AD203B41FA5}">
                      <a16:colId xmlns:a16="http://schemas.microsoft.com/office/drawing/2014/main" val="2201355171"/>
                    </a:ext>
                  </a:extLst>
                </a:gridCol>
                <a:gridCol w="2684268">
                  <a:extLst>
                    <a:ext uri="{9D8B030D-6E8A-4147-A177-3AD203B41FA5}">
                      <a16:colId xmlns:a16="http://schemas.microsoft.com/office/drawing/2014/main" val="1060185831"/>
                    </a:ext>
                  </a:extLst>
                </a:gridCol>
              </a:tblGrid>
              <a:tr h="26627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700" panose="02000000000000000000"/>
                        </a:rPr>
                        <a:t>Canais de Atendimento: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/>
                        </a:rPr>
                        <a:t>1º Sem./24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/>
                        </a:rPr>
                        <a:t>2º Sem./24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119162"/>
                  </a:ext>
                </a:extLst>
              </a:tr>
              <a:tr h="27486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Museo Sans 300" panose="02000000000000000000"/>
                        </a:rPr>
                        <a:t>Média #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>
                          <a:solidFill>
                            <a:srgbClr val="FFFFFF"/>
                          </a:solidFill>
                          <a:effectLst/>
                          <a:latin typeface="Museo Sans 300" panose="02000000000000000000"/>
                        </a:rPr>
                        <a:t>Média #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407443"/>
                  </a:ext>
                </a:extLst>
              </a:tr>
              <a:tr h="28345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0" i="0" u="none" strike="noStrike">
                          <a:solidFill>
                            <a:srgbClr val="181717"/>
                          </a:solidFill>
                          <a:effectLst/>
                          <a:latin typeface="Museo Sans 300" panose="02000000000000000000"/>
                        </a:rPr>
                        <a:t>RDR - Bacen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8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8,4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8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>
                          <a:solidFill>
                            <a:srgbClr val="F0F2F6"/>
                          </a:solidFill>
                          <a:effectLst/>
                          <a:latin typeface="Museo Sans 300" panose="02000000000000000000"/>
                        </a:rPr>
                        <a:t>7,6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574105"/>
                  </a:ext>
                </a:extLst>
              </a:tr>
              <a:tr h="27486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0" i="0" u="none" strike="noStrike">
                          <a:solidFill>
                            <a:srgbClr val="181717"/>
                          </a:solidFill>
                          <a:effectLst/>
                          <a:latin typeface="Museo Sans 300" panose="02000000000000000000"/>
                        </a:rPr>
                        <a:t>Consumidor.gov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2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7,1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2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>
                          <a:solidFill>
                            <a:srgbClr val="F0F2F6"/>
                          </a:solidFill>
                          <a:effectLst/>
                          <a:latin typeface="Museo Sans 300" panose="02000000000000000000"/>
                        </a:rPr>
                        <a:t>4,6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631130"/>
                  </a:ext>
                </a:extLst>
              </a:tr>
              <a:tr h="27486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0" i="0" u="none" strike="noStrike">
                          <a:solidFill>
                            <a:srgbClr val="181717"/>
                          </a:solidFill>
                          <a:effectLst/>
                          <a:latin typeface="Museo Sans 300" panose="02000000000000000000"/>
                        </a:rPr>
                        <a:t>Telefone 0800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8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1,1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8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>
                          <a:solidFill>
                            <a:srgbClr val="F0F2F6"/>
                          </a:solidFill>
                          <a:effectLst/>
                          <a:latin typeface="Museo Sans 300" panose="02000000000000000000"/>
                        </a:rPr>
                        <a:t>1.0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334793"/>
                  </a:ext>
                </a:extLst>
              </a:tr>
              <a:tr h="27486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0" i="0" u="none" strike="noStrike">
                          <a:solidFill>
                            <a:srgbClr val="181717"/>
                          </a:solidFill>
                          <a:effectLst/>
                          <a:latin typeface="Museo Sans 300" panose="02000000000000000000"/>
                        </a:rPr>
                        <a:t>E-mails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2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1,2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2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 dirty="0">
                          <a:solidFill>
                            <a:srgbClr val="F0F2F6"/>
                          </a:solidFill>
                          <a:effectLst/>
                          <a:latin typeface="Museo Sans 300" panose="02000000000000000000"/>
                        </a:rPr>
                        <a:t>1,1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7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922288"/>
                  </a:ext>
                </a:extLst>
              </a:tr>
              <a:tr h="27486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>
                          <a:solidFill>
                            <a:srgbClr val="5274FF"/>
                          </a:solidFill>
                          <a:effectLst/>
                          <a:latin typeface="Museo Sans 300" panose="02000000000000000000"/>
                        </a:rPr>
                        <a:t>Média Geral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8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4,5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8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 dirty="0">
                          <a:solidFill>
                            <a:srgbClr val="F0F2F6"/>
                          </a:solidFill>
                          <a:effectLst/>
                          <a:latin typeface="Museo Sans 300" panose="02000000000000000000"/>
                        </a:rPr>
                        <a:t>4,3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401102"/>
                  </a:ext>
                </a:extLst>
              </a:tr>
              <a:tr h="54113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>
                          <a:solidFill>
                            <a:srgbClr val="181717"/>
                          </a:solidFill>
                          <a:effectLst/>
                          <a:latin typeface="Museo Sans 300" panose="02000000000000000000"/>
                        </a:rPr>
                        <a:t>Target D.U (Prazo Reg.)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2F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/>
                        </a:rPr>
                        <a:t>10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7889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845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415F087E296EC4A8AA955A9DF19BC24" ma:contentTypeVersion="21" ma:contentTypeDescription="Crie um novo documento." ma:contentTypeScope="" ma:versionID="407f54b98ae33e678401ca7a5f80f355">
  <xsd:schema xmlns:xsd="http://www.w3.org/2001/XMLSchema" xmlns:xs="http://www.w3.org/2001/XMLSchema" xmlns:p="http://schemas.microsoft.com/office/2006/metadata/properties" xmlns:ns2="ffa65f6a-fead-4bc4-b726-8819142dc4f9" xmlns:ns3="fdf4417b-0d92-45ed-bef7-aea2098df1b5" targetNamespace="http://schemas.microsoft.com/office/2006/metadata/properties" ma:root="true" ma:fieldsID="67d78d7bc56e6c70bba894abffe0ea4e" ns2:_="" ns3:_="">
    <xsd:import namespace="ffa65f6a-fead-4bc4-b726-8819142dc4f9"/>
    <xsd:import namespace="fdf4417b-0d92-45ed-bef7-aea2098df1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a65f6a-fead-4bc4-b726-8819142dc4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Marcações de imagem" ma:readOnly="false" ma:fieldId="{5cf76f15-5ced-4ddc-b409-7134ff3c332f}" ma:taxonomyMulti="true" ma:sspId="1b4727ab-bdc5-4a2d-b573-018c68814e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Flow_SignoffStatus" ma:index="26" nillable="true" ma:displayName="Sign-off status" ma:internalName="Sign_x002d_off_x0020_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f4417b-0d92-45ed-bef7-aea2098df1b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b5e6dc5e-60bd-44e6-a05c-589c8d3f7710}" ma:internalName="TaxCatchAll" ma:showField="CatchAllData" ma:web="fdf4417b-0d92-45ed-bef7-aea2098df1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fa65f6a-fead-4bc4-b726-8819142dc4f9">
      <Terms xmlns="http://schemas.microsoft.com/office/infopath/2007/PartnerControls"/>
    </lcf76f155ced4ddcb4097134ff3c332f>
    <TaxCatchAll xmlns="fdf4417b-0d92-45ed-bef7-aea2098df1b5" xsi:nil="true"/>
    <_Flow_SignoffStatus xmlns="ffa65f6a-fead-4bc4-b726-8819142dc4f9" xsi:nil="true"/>
  </documentManagement>
</p:properties>
</file>

<file path=customXml/itemProps1.xml><?xml version="1.0" encoding="utf-8"?>
<ds:datastoreItem xmlns:ds="http://schemas.openxmlformats.org/officeDocument/2006/customXml" ds:itemID="{C1369969-C0DB-4BFD-A153-232682C110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C1BBB0-D1F0-49FB-B3B5-E1D51B7AD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a65f6a-fead-4bc4-b726-8819142dc4f9"/>
    <ds:schemaRef ds:uri="fdf4417b-0d92-45ed-bef7-aea2098df1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562F110-81A0-434C-87A0-F30846863E58}">
  <ds:schemaRefs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19b787b1-b81a-494b-ba67-b566e63895e9"/>
    <ds:schemaRef ds:uri="http://schemas.microsoft.com/office/infopath/2007/PartnerControls"/>
    <ds:schemaRef ds:uri="60978326-c10b-48c1-9320-8b87000b0699"/>
    <ds:schemaRef ds:uri="http://schemas.microsoft.com/office/2006/metadata/properties"/>
    <ds:schemaRef ds:uri="http://www.w3.org/XML/1998/namespace"/>
    <ds:schemaRef ds:uri="http://purl.org/dc/terms/"/>
    <ds:schemaRef ds:uri="http://purl.org/dc/elements/1.1/"/>
    <ds:schemaRef ds:uri="ffa65f6a-fead-4bc4-b726-8819142dc4f9"/>
    <ds:schemaRef ds:uri="fdf4417b-0d92-45ed-bef7-aea2098df1b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1075</TotalTime>
  <Words>1348</Words>
  <Application>Microsoft Office PowerPoint</Application>
  <PresentationFormat>Widescreen</PresentationFormat>
  <Paragraphs>382</Paragraphs>
  <Slides>12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Museo Sans 300</vt:lpstr>
      <vt:lpstr>Museo Sans 500</vt:lpstr>
      <vt:lpstr>Museo Sans 700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Mariana Libanio Engel de Sousa</dc:creator>
  <cp:lastModifiedBy>Simone Gordon</cp:lastModifiedBy>
  <cp:revision>50</cp:revision>
  <dcterms:created xsi:type="dcterms:W3CDTF">2022-07-05T13:18:28Z</dcterms:created>
  <dcterms:modified xsi:type="dcterms:W3CDTF">2025-03-24T17:40:33Z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c3134f5-bcdd-441f-a17d-ccc9b1f0f9ee_Enabled">
    <vt:lpwstr>true</vt:lpwstr>
  </property>
  <property fmtid="{D5CDD505-2E9C-101B-9397-08002B2CF9AE}" pid="3" name="MSIP_Label_3c3134f5-bcdd-441f-a17d-ccc9b1f0f9ee_SetDate">
    <vt:lpwstr>2023-02-16T17:48:05Z</vt:lpwstr>
  </property>
  <property fmtid="{D5CDD505-2E9C-101B-9397-08002B2CF9AE}" pid="4" name="MSIP_Label_3c3134f5-bcdd-441f-a17d-ccc9b1f0f9ee_Method">
    <vt:lpwstr>Privileged</vt:lpwstr>
  </property>
  <property fmtid="{D5CDD505-2E9C-101B-9397-08002B2CF9AE}" pid="5" name="MSIP_Label_3c3134f5-bcdd-441f-a17d-ccc9b1f0f9ee_Name">
    <vt:lpwstr>Confidencial</vt:lpwstr>
  </property>
  <property fmtid="{D5CDD505-2E9C-101B-9397-08002B2CF9AE}" pid="6" name="MSIP_Label_3c3134f5-bcdd-441f-a17d-ccc9b1f0f9ee_SiteId">
    <vt:lpwstr>da143135-43d7-4b80-8c36-239c48bef33b</vt:lpwstr>
  </property>
  <property fmtid="{D5CDD505-2E9C-101B-9397-08002B2CF9AE}" pid="7" name="MSIP_Label_3c3134f5-bcdd-441f-a17d-ccc9b1f0f9ee_ActionId">
    <vt:lpwstr>d41f439e-0643-4402-af99-43c9339557eb</vt:lpwstr>
  </property>
  <property fmtid="{D5CDD505-2E9C-101B-9397-08002B2CF9AE}" pid="8" name="MSIP_Label_3c3134f5-bcdd-441f-a17d-ccc9b1f0f9ee_ContentBits">
    <vt:lpwstr>2</vt:lpwstr>
  </property>
  <property fmtid="{D5CDD505-2E9C-101B-9397-08002B2CF9AE}" pid="9" name="ClassificationContentMarkingFooterLocations">
    <vt:lpwstr>Tema do Office:8</vt:lpwstr>
  </property>
  <property fmtid="{D5CDD505-2E9C-101B-9397-08002B2CF9AE}" pid="10" name="ClassificationContentMarkingFooterText">
    <vt:lpwstr>Classificação Confidencial</vt:lpwstr>
  </property>
  <property fmtid="{D5CDD505-2E9C-101B-9397-08002B2CF9AE}" pid="11" name="MediaServiceImageTags">
    <vt:lpwstr/>
  </property>
  <property fmtid="{D5CDD505-2E9C-101B-9397-08002B2CF9AE}" pid="12" name="ContentTypeId">
    <vt:lpwstr>0x0101004415F087E296EC4A8AA955A9DF19BC24</vt:lpwstr>
  </property>
</Properties>
</file>